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media/image21.jpg" ContentType="image/jpg"/>
  <Override PartName="/ppt/media/image22.jpg" ContentType="image/jpg"/>
  <Override PartName="/ppt/media/image23.jpg" ContentType="image/jpg"/>
  <Override PartName="/ppt/media/image24.jpg" ContentType="image/jpg"/>
  <Override PartName="/ppt/media/image25.jpg" ContentType="image/jpg"/>
  <Override PartName="/ppt/media/image26.jpg" ContentType="image/jpg"/>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1"/>
  </p:notesMasterIdLst>
  <p:sldIdLst>
    <p:sldId id="333" r:id="rId2"/>
    <p:sldId id="319" r:id="rId3"/>
    <p:sldId id="320" r:id="rId4"/>
    <p:sldId id="321" r:id="rId5"/>
    <p:sldId id="322" r:id="rId6"/>
    <p:sldId id="329" r:id="rId7"/>
    <p:sldId id="336" r:id="rId8"/>
    <p:sldId id="337" r:id="rId9"/>
    <p:sldId id="338" r:id="rId10"/>
    <p:sldId id="339" r:id="rId11"/>
    <p:sldId id="340" r:id="rId12"/>
    <p:sldId id="341" r:id="rId13"/>
    <p:sldId id="350" r:id="rId14"/>
    <p:sldId id="343" r:id="rId15"/>
    <p:sldId id="344" r:id="rId16"/>
    <p:sldId id="345" r:id="rId17"/>
    <p:sldId id="346" r:id="rId18"/>
    <p:sldId id="347" r:id="rId19"/>
    <p:sldId id="348" r:id="rId20"/>
    <p:sldId id="349" r:id="rId21"/>
    <p:sldId id="331" r:id="rId22"/>
    <p:sldId id="330" r:id="rId23"/>
    <p:sldId id="351" r:id="rId24"/>
    <p:sldId id="352" r:id="rId25"/>
    <p:sldId id="353" r:id="rId26"/>
    <p:sldId id="354" r:id="rId27"/>
    <p:sldId id="355" r:id="rId28"/>
    <p:sldId id="356" r:id="rId29"/>
    <p:sldId id="357" r:id="rId30"/>
    <p:sldId id="358" r:id="rId31"/>
    <p:sldId id="359" r:id="rId32"/>
    <p:sldId id="360" r:id="rId33"/>
    <p:sldId id="361" r:id="rId34"/>
    <p:sldId id="362" r:id="rId35"/>
    <p:sldId id="363" r:id="rId36"/>
    <p:sldId id="334" r:id="rId37"/>
    <p:sldId id="406" r:id="rId38"/>
    <p:sldId id="407" r:id="rId39"/>
    <p:sldId id="408" r:id="rId40"/>
    <p:sldId id="409" r:id="rId41"/>
    <p:sldId id="410" r:id="rId42"/>
    <p:sldId id="411" r:id="rId43"/>
    <p:sldId id="412" r:id="rId44"/>
    <p:sldId id="413" r:id="rId45"/>
    <p:sldId id="414" r:id="rId46"/>
    <p:sldId id="415" r:id="rId47"/>
    <p:sldId id="416" r:id="rId48"/>
    <p:sldId id="417" r:id="rId49"/>
    <p:sldId id="418" r:id="rId50"/>
    <p:sldId id="419" r:id="rId51"/>
    <p:sldId id="432" r:id="rId52"/>
    <p:sldId id="433" r:id="rId53"/>
    <p:sldId id="434" r:id="rId54"/>
    <p:sldId id="435" r:id="rId55"/>
    <p:sldId id="436" r:id="rId56"/>
    <p:sldId id="437" r:id="rId57"/>
    <p:sldId id="438" r:id="rId58"/>
    <p:sldId id="439" r:id="rId59"/>
    <p:sldId id="440" r:id="rId60"/>
    <p:sldId id="441" r:id="rId61"/>
    <p:sldId id="442" r:id="rId62"/>
    <p:sldId id="443" r:id="rId63"/>
    <p:sldId id="444" r:id="rId64"/>
    <p:sldId id="445" r:id="rId65"/>
    <p:sldId id="446" r:id="rId66"/>
    <p:sldId id="447" r:id="rId67"/>
    <p:sldId id="448" r:id="rId68"/>
    <p:sldId id="449" r:id="rId69"/>
    <p:sldId id="450" r:id="rId70"/>
    <p:sldId id="420" r:id="rId71"/>
    <p:sldId id="421" r:id="rId72"/>
    <p:sldId id="422" r:id="rId73"/>
    <p:sldId id="423" r:id="rId74"/>
    <p:sldId id="424" r:id="rId75"/>
    <p:sldId id="425" r:id="rId76"/>
    <p:sldId id="426" r:id="rId77"/>
    <p:sldId id="427" r:id="rId78"/>
    <p:sldId id="428" r:id="rId79"/>
    <p:sldId id="429" r:id="rId80"/>
    <p:sldId id="430" r:id="rId81"/>
    <p:sldId id="431" r:id="rId82"/>
    <p:sldId id="367" r:id="rId83"/>
    <p:sldId id="369" r:id="rId84"/>
    <p:sldId id="370" r:id="rId85"/>
    <p:sldId id="371" r:id="rId86"/>
    <p:sldId id="372" r:id="rId87"/>
    <p:sldId id="373" r:id="rId88"/>
    <p:sldId id="374" r:id="rId89"/>
    <p:sldId id="375" r:id="rId90"/>
    <p:sldId id="376" r:id="rId91"/>
    <p:sldId id="377" r:id="rId92"/>
    <p:sldId id="378" r:id="rId93"/>
    <p:sldId id="379" r:id="rId94"/>
    <p:sldId id="380" r:id="rId95"/>
    <p:sldId id="381" r:id="rId96"/>
    <p:sldId id="382" r:id="rId97"/>
    <p:sldId id="383" r:id="rId98"/>
    <p:sldId id="384" r:id="rId99"/>
    <p:sldId id="385" r:id="rId100"/>
    <p:sldId id="386" r:id="rId101"/>
    <p:sldId id="387" r:id="rId102"/>
    <p:sldId id="388" r:id="rId103"/>
    <p:sldId id="389" r:id="rId104"/>
    <p:sldId id="390" r:id="rId105"/>
    <p:sldId id="391" r:id="rId106"/>
    <p:sldId id="392" r:id="rId107"/>
    <p:sldId id="393" r:id="rId108"/>
    <p:sldId id="395" r:id="rId109"/>
    <p:sldId id="396" r:id="rId110"/>
    <p:sldId id="397" r:id="rId111"/>
    <p:sldId id="398" r:id="rId112"/>
    <p:sldId id="399" r:id="rId113"/>
    <p:sldId id="400" r:id="rId114"/>
    <p:sldId id="401" r:id="rId115"/>
    <p:sldId id="402" r:id="rId116"/>
    <p:sldId id="403" r:id="rId117"/>
    <p:sldId id="404" r:id="rId118"/>
    <p:sldId id="405" r:id="rId119"/>
    <p:sldId id="364" r:id="rId120"/>
  </p:sldIdLst>
  <p:sldSz cx="18288000" cy="10287000"/>
  <p:notesSz cx="6858000" cy="9144000"/>
  <p:embeddedFontLst>
    <p:embeddedFont>
      <p:font typeface="SimSun" panose="02010600030101010101" pitchFamily="2" charset="-122"/>
      <p:regular r:id="rId122"/>
    </p:embeddedFont>
    <p:embeddedFont>
      <p:font typeface="Verdana" panose="020B0604030504040204" pitchFamily="34" charset="0"/>
      <p:regular r:id="rId123"/>
      <p:bold r:id="rId124"/>
      <p:italic r:id="rId125"/>
      <p:boldItalic r:id="rId126"/>
    </p:embeddedFont>
    <p:embeddedFont>
      <p:font typeface="Tahoma" panose="020B0604030504040204" pitchFamily="34" charset="0"/>
      <p:regular r:id="rId127"/>
      <p:bold r:id="rId128"/>
    </p:embeddedFont>
    <p:embeddedFont>
      <p:font typeface="Trebuchet MS" panose="020B0603020202020204" pitchFamily="34" charset="0"/>
      <p:regular r:id="rId129"/>
      <p:bold r:id="rId130"/>
      <p:italic r:id="rId131"/>
      <p:boldItalic r:id="rId132"/>
    </p:embeddedFont>
    <p:embeddedFont>
      <p:font typeface="Calibri" panose="020F0502020204030204" pitchFamily="34" charset="0"/>
      <p:regular r:id="rId133"/>
      <p:bold r:id="rId134"/>
      <p:italic r:id="rId135"/>
      <p:boldItalic r:id="rId1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7A86A8-029F-4328-B6C3-51156BD35EAC}" v="31" dt="2025-01-10T11:43:29.495"/>
  </p1510:revLst>
</p1510:revInfo>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2" autoAdjust="0"/>
  </p:normalViewPr>
  <p:slideViewPr>
    <p:cSldViewPr>
      <p:cViewPr>
        <p:scale>
          <a:sx n="45" d="100"/>
          <a:sy n="45" d="100"/>
        </p:scale>
        <p:origin x="644"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2.fntdata"/><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2.fntdata"/><Relationship Id="rId128"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13.fntdata"/><Relationship Id="rId13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font" Target="fonts/font3.fntdata"/><Relationship Id="rId129" Type="http://schemas.openxmlformats.org/officeDocument/2006/relationships/font" Target="fonts/font8.fntdata"/><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font" Target="fonts/font11.fntdata"/><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fntdata"/><Relationship Id="rId130" Type="http://schemas.openxmlformats.org/officeDocument/2006/relationships/font" Target="fonts/font9.fntdata"/><Relationship Id="rId135"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font" Target="fonts/font4.fntdata"/><Relationship Id="rId141"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10.fntdata"/><Relationship Id="rId136"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5.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9B895E-E955-C54B-876D-ECFCF83F99B0}" type="doc">
      <dgm:prSet loTypeId="urn:microsoft.com/office/officeart/2005/8/layout/bProcess4" loCatId="process" qsTypeId="urn:microsoft.com/office/officeart/2005/8/quickstyle/simple4" qsCatId="simple" csTypeId="urn:microsoft.com/office/officeart/2005/8/colors/accent1_2" csCatId="accent1" phldr="1"/>
      <dgm:spPr/>
      <dgm:t>
        <a:bodyPr/>
        <a:lstStyle/>
        <a:p>
          <a:endParaRPr lang="en-US"/>
        </a:p>
      </dgm:t>
    </dgm:pt>
    <dgm:pt modelId="{69B783C6-231E-584D-BAAD-D90A10371721}">
      <dgm:prSet custT="1"/>
      <dgm:spPr/>
      <dgm:t>
        <a:bodyPr/>
        <a:lstStyle/>
        <a:p>
          <a:pPr algn="l" rtl="0"/>
          <a:r>
            <a:rPr lang="en-US" sz="1400" b="1" dirty="0" smtClean="0">
              <a:solidFill>
                <a:srgbClr val="002060"/>
              </a:solidFill>
            </a:rPr>
            <a:t>The purpose of the system, the type of information stored, the applications and services provided, and their security requirements</a:t>
          </a:r>
          <a:endParaRPr lang="en-US" sz="1400" dirty="0">
            <a:solidFill>
              <a:srgbClr val="002060"/>
            </a:solidFill>
          </a:endParaRPr>
        </a:p>
      </dgm:t>
    </dgm:pt>
    <dgm:pt modelId="{8843A5C4-FACB-B04F-919E-8951FFDFE521}" type="parTrans" cxnId="{FC5B87AC-157A-5240-89E4-C8DCCF5B81B1}">
      <dgm:prSet/>
      <dgm:spPr/>
      <dgm:t>
        <a:bodyPr/>
        <a:lstStyle/>
        <a:p>
          <a:endParaRPr lang="en-US"/>
        </a:p>
      </dgm:t>
    </dgm:pt>
    <dgm:pt modelId="{66530734-4E90-514B-BD32-6D62ABF060D0}" type="sibTrans" cxnId="{FC5B87AC-157A-5240-89E4-C8DCCF5B81B1}">
      <dgm:prSet/>
      <dgm:spPr/>
      <dgm:t>
        <a:bodyPr/>
        <a:lstStyle/>
        <a:p>
          <a:endParaRPr lang="en-US" dirty="0"/>
        </a:p>
      </dgm:t>
    </dgm:pt>
    <dgm:pt modelId="{C4A2D82E-2E6E-B64A-9697-7A5EEE786896}">
      <dgm:prSet custT="1"/>
      <dgm:spPr/>
      <dgm:t>
        <a:bodyPr/>
        <a:lstStyle/>
        <a:p>
          <a:pPr algn="l" rtl="0"/>
          <a:r>
            <a:rPr lang="en-US" sz="1600" b="1" dirty="0" smtClean="0">
              <a:solidFill>
                <a:srgbClr val="FF0000"/>
              </a:solidFill>
            </a:rPr>
            <a:t>The categories of users of the system, the privileges they have, and the types of information they can access</a:t>
          </a:r>
          <a:endParaRPr lang="en-US" sz="1600" dirty="0">
            <a:solidFill>
              <a:srgbClr val="FF0000"/>
            </a:solidFill>
          </a:endParaRPr>
        </a:p>
      </dgm:t>
    </dgm:pt>
    <dgm:pt modelId="{E74B5B7A-DF2A-D54D-A056-3BF497E783B8}" type="parTrans" cxnId="{E274F8D3-6E70-3249-B322-C4C2778C8BB6}">
      <dgm:prSet/>
      <dgm:spPr/>
      <dgm:t>
        <a:bodyPr/>
        <a:lstStyle/>
        <a:p>
          <a:endParaRPr lang="en-US"/>
        </a:p>
      </dgm:t>
    </dgm:pt>
    <dgm:pt modelId="{DAF0B34C-8FDE-8649-8D42-99E44E62A5B4}" type="sibTrans" cxnId="{E274F8D3-6E70-3249-B322-C4C2778C8BB6}">
      <dgm:prSet/>
      <dgm:spPr/>
      <dgm:t>
        <a:bodyPr/>
        <a:lstStyle/>
        <a:p>
          <a:endParaRPr lang="en-US" dirty="0"/>
        </a:p>
      </dgm:t>
    </dgm:pt>
    <dgm:pt modelId="{8DD08ECB-F90D-2646-B54B-D3D86922166D}">
      <dgm:prSet custT="1"/>
      <dgm:spPr/>
      <dgm:t>
        <a:bodyPr/>
        <a:lstStyle/>
        <a:p>
          <a:pPr algn="l" rtl="0"/>
          <a:r>
            <a:rPr lang="en-US" sz="2000" b="1" dirty="0" smtClean="0">
              <a:solidFill>
                <a:srgbClr val="002060"/>
              </a:solidFill>
            </a:rPr>
            <a:t>How the users are authenticated</a:t>
          </a:r>
        </a:p>
      </dgm:t>
    </dgm:pt>
    <dgm:pt modelId="{BEEF6853-4CE9-9942-B570-AA44A04A288E}" type="parTrans" cxnId="{410DF425-6E0C-E541-82D4-DFF65B8984F6}">
      <dgm:prSet/>
      <dgm:spPr/>
      <dgm:t>
        <a:bodyPr/>
        <a:lstStyle/>
        <a:p>
          <a:endParaRPr lang="en-US"/>
        </a:p>
      </dgm:t>
    </dgm:pt>
    <dgm:pt modelId="{629FCDF2-4ECD-CC4A-A3DB-6479952C2967}" type="sibTrans" cxnId="{410DF425-6E0C-E541-82D4-DFF65B8984F6}">
      <dgm:prSet/>
      <dgm:spPr/>
      <dgm:t>
        <a:bodyPr/>
        <a:lstStyle/>
        <a:p>
          <a:endParaRPr lang="en-US" dirty="0"/>
        </a:p>
      </dgm:t>
    </dgm:pt>
    <dgm:pt modelId="{8CC35AE7-E470-424B-A90D-2803C7FEA568}">
      <dgm:prSet custT="1"/>
      <dgm:spPr/>
      <dgm:t>
        <a:bodyPr/>
        <a:lstStyle/>
        <a:p>
          <a:pPr algn="l" rtl="0"/>
          <a:r>
            <a:rPr lang="en-US" sz="1800" b="1" dirty="0" smtClean="0">
              <a:solidFill>
                <a:srgbClr val="FF0000"/>
              </a:solidFill>
            </a:rPr>
            <a:t>Who will administer the system</a:t>
          </a:r>
        </a:p>
      </dgm:t>
    </dgm:pt>
    <dgm:pt modelId="{C1CADAC5-81ED-1442-BCD8-87B54FCE2C09}" type="parTrans" cxnId="{00B0E96D-7A0B-B84B-ADA7-E9972F764BF8}">
      <dgm:prSet/>
      <dgm:spPr/>
      <dgm:t>
        <a:bodyPr/>
        <a:lstStyle/>
        <a:p>
          <a:endParaRPr lang="en-US"/>
        </a:p>
      </dgm:t>
    </dgm:pt>
    <dgm:pt modelId="{3880CEB9-975D-4541-A323-F563AE57894C}" type="sibTrans" cxnId="{00B0E96D-7A0B-B84B-ADA7-E9972F764BF8}">
      <dgm:prSet/>
      <dgm:spPr/>
      <dgm:t>
        <a:bodyPr/>
        <a:lstStyle/>
        <a:p>
          <a:endParaRPr lang="en-US" dirty="0"/>
        </a:p>
      </dgm:t>
    </dgm:pt>
    <dgm:pt modelId="{6F38E1A4-F7FA-434E-BCDF-AAB461272147}">
      <dgm:prSet custT="1"/>
      <dgm:spPr/>
      <dgm:t>
        <a:bodyPr/>
        <a:lstStyle/>
        <a:p>
          <a:pPr algn="l" rtl="0"/>
          <a:r>
            <a:rPr lang="en-US" sz="1600" b="1" dirty="0" smtClean="0">
              <a:solidFill>
                <a:srgbClr val="002060"/>
              </a:solidFill>
            </a:rPr>
            <a:t>What access the system has to information stored on other hosts, such as file or database servers, and how this is managed</a:t>
          </a:r>
        </a:p>
      </dgm:t>
    </dgm:pt>
    <dgm:pt modelId="{0B78D994-6B47-494A-B6A7-BF9437715661}" type="parTrans" cxnId="{802CCBAD-7664-0840-8448-A3F60A44E43C}">
      <dgm:prSet/>
      <dgm:spPr/>
      <dgm:t>
        <a:bodyPr/>
        <a:lstStyle/>
        <a:p>
          <a:endParaRPr lang="en-US"/>
        </a:p>
      </dgm:t>
    </dgm:pt>
    <dgm:pt modelId="{BD98FE4E-AFE2-6C4C-B963-3FEBF776B20C}" type="sibTrans" cxnId="{802CCBAD-7664-0840-8448-A3F60A44E43C}">
      <dgm:prSet/>
      <dgm:spPr/>
      <dgm:t>
        <a:bodyPr/>
        <a:lstStyle/>
        <a:p>
          <a:endParaRPr lang="en-US" dirty="0"/>
        </a:p>
      </dgm:t>
    </dgm:pt>
    <dgm:pt modelId="{27882792-221A-6040-8590-9B5FBAB006C7}">
      <dgm:prSet custT="1"/>
      <dgm:spPr/>
      <dgm:t>
        <a:bodyPr/>
        <a:lstStyle/>
        <a:p>
          <a:pPr algn="l" rtl="0"/>
          <a:r>
            <a:rPr lang="en-US" sz="1600" b="1" dirty="0" smtClean="0">
              <a:solidFill>
                <a:srgbClr val="FF0000"/>
              </a:solidFill>
            </a:rPr>
            <a:t>Who will administer the system, and how they will manage the system (via local or remote access)</a:t>
          </a:r>
        </a:p>
      </dgm:t>
    </dgm:pt>
    <dgm:pt modelId="{237EA262-4EA6-EE40-925C-2C20D8ACC418}" type="parTrans" cxnId="{67E65043-FEA0-4340-9956-9CF1FCE78465}">
      <dgm:prSet/>
      <dgm:spPr/>
      <dgm:t>
        <a:bodyPr/>
        <a:lstStyle/>
        <a:p>
          <a:endParaRPr lang="en-US"/>
        </a:p>
      </dgm:t>
    </dgm:pt>
    <dgm:pt modelId="{D57539BB-8F07-D64B-9EDE-1DAD5A40372C}" type="sibTrans" cxnId="{67E65043-FEA0-4340-9956-9CF1FCE78465}">
      <dgm:prSet/>
      <dgm:spPr/>
      <dgm:t>
        <a:bodyPr/>
        <a:lstStyle/>
        <a:p>
          <a:endParaRPr lang="en-US" dirty="0"/>
        </a:p>
      </dgm:t>
    </dgm:pt>
    <dgm:pt modelId="{9B312C7D-4A29-F24D-9E99-59D49A8308F8}">
      <dgm:prSet custT="1"/>
      <dgm:spPr/>
      <dgm:t>
        <a:bodyPr/>
        <a:lstStyle/>
        <a:p>
          <a:pPr algn="l" rtl="0"/>
          <a:r>
            <a:rPr lang="en-US" sz="1600" b="1" dirty="0" smtClean="0">
              <a:solidFill>
                <a:srgbClr val="002060"/>
              </a:solidFill>
            </a:rPr>
            <a:t>Additional security (firewalls, anti-virus or other malware protection mechanisms, and logging, …)</a:t>
          </a:r>
        </a:p>
      </dgm:t>
    </dgm:pt>
    <dgm:pt modelId="{2DBECDE7-AF97-8641-8A68-15FE77F94499}" type="parTrans" cxnId="{95D29A3D-DFBF-ED43-848D-2E4DE973C32E}">
      <dgm:prSet/>
      <dgm:spPr/>
      <dgm:t>
        <a:bodyPr/>
        <a:lstStyle/>
        <a:p>
          <a:endParaRPr lang="en-US"/>
        </a:p>
      </dgm:t>
    </dgm:pt>
    <dgm:pt modelId="{787D6CB8-498F-C44D-AFBC-3064B24CBC19}" type="sibTrans" cxnId="{95D29A3D-DFBF-ED43-848D-2E4DE973C32E}">
      <dgm:prSet/>
      <dgm:spPr/>
      <dgm:t>
        <a:bodyPr/>
        <a:lstStyle/>
        <a:p>
          <a:endParaRPr lang="en-US"/>
        </a:p>
      </dgm:t>
    </dgm:pt>
    <dgm:pt modelId="{A65AD05F-E031-CD44-ADDC-47DE34E8F966}" type="pres">
      <dgm:prSet presAssocID="{409B895E-E955-C54B-876D-ECFCF83F99B0}" presName="Name0" presStyleCnt="0">
        <dgm:presLayoutVars>
          <dgm:dir/>
          <dgm:resizeHandles/>
        </dgm:presLayoutVars>
      </dgm:prSet>
      <dgm:spPr/>
      <dgm:t>
        <a:bodyPr/>
        <a:lstStyle/>
        <a:p>
          <a:endParaRPr lang="en-US"/>
        </a:p>
      </dgm:t>
    </dgm:pt>
    <dgm:pt modelId="{5344A66C-E158-4746-8192-C21AEEA452D4}" type="pres">
      <dgm:prSet presAssocID="{69B783C6-231E-584D-BAAD-D90A10371721}" presName="compNode" presStyleCnt="0"/>
      <dgm:spPr/>
    </dgm:pt>
    <dgm:pt modelId="{912694DF-0909-1947-8185-C9EACB670190}" type="pres">
      <dgm:prSet presAssocID="{69B783C6-231E-584D-BAAD-D90A10371721}" presName="dummyConnPt" presStyleCnt="0"/>
      <dgm:spPr/>
    </dgm:pt>
    <dgm:pt modelId="{49602F92-22DA-F643-95DD-1DEB8B66DD04}" type="pres">
      <dgm:prSet presAssocID="{69B783C6-231E-584D-BAAD-D90A10371721}" presName="node" presStyleLbl="node1" presStyleIdx="0" presStyleCnt="7">
        <dgm:presLayoutVars>
          <dgm:bulletEnabled val="1"/>
        </dgm:presLayoutVars>
      </dgm:prSet>
      <dgm:spPr/>
      <dgm:t>
        <a:bodyPr/>
        <a:lstStyle/>
        <a:p>
          <a:endParaRPr lang="en-US"/>
        </a:p>
      </dgm:t>
    </dgm:pt>
    <dgm:pt modelId="{52148736-99B3-4846-8E6A-FB85A1E16B3B}" type="pres">
      <dgm:prSet presAssocID="{66530734-4E90-514B-BD32-6D62ABF060D0}" presName="sibTrans" presStyleLbl="bgSibTrans2D1" presStyleIdx="0" presStyleCnt="6"/>
      <dgm:spPr/>
      <dgm:t>
        <a:bodyPr/>
        <a:lstStyle/>
        <a:p>
          <a:endParaRPr lang="en-US"/>
        </a:p>
      </dgm:t>
    </dgm:pt>
    <dgm:pt modelId="{5CCDCBA1-AAFF-3E42-A086-650E4AC77E43}" type="pres">
      <dgm:prSet presAssocID="{C4A2D82E-2E6E-B64A-9697-7A5EEE786896}" presName="compNode" presStyleCnt="0"/>
      <dgm:spPr/>
    </dgm:pt>
    <dgm:pt modelId="{902A5F9B-1BED-BC47-893C-15E7A495A1D4}" type="pres">
      <dgm:prSet presAssocID="{C4A2D82E-2E6E-B64A-9697-7A5EEE786896}" presName="dummyConnPt" presStyleCnt="0"/>
      <dgm:spPr/>
    </dgm:pt>
    <dgm:pt modelId="{989B9E72-C399-1543-AE68-7CF17A70ED6A}" type="pres">
      <dgm:prSet presAssocID="{C4A2D82E-2E6E-B64A-9697-7A5EEE786896}" presName="node" presStyleLbl="node1" presStyleIdx="1" presStyleCnt="7">
        <dgm:presLayoutVars>
          <dgm:bulletEnabled val="1"/>
        </dgm:presLayoutVars>
      </dgm:prSet>
      <dgm:spPr/>
      <dgm:t>
        <a:bodyPr/>
        <a:lstStyle/>
        <a:p>
          <a:endParaRPr lang="en-US"/>
        </a:p>
      </dgm:t>
    </dgm:pt>
    <dgm:pt modelId="{CBC0526D-40E1-4549-8178-260200EC336A}" type="pres">
      <dgm:prSet presAssocID="{DAF0B34C-8FDE-8649-8D42-99E44E62A5B4}" presName="sibTrans" presStyleLbl="bgSibTrans2D1" presStyleIdx="1" presStyleCnt="6"/>
      <dgm:spPr/>
      <dgm:t>
        <a:bodyPr/>
        <a:lstStyle/>
        <a:p>
          <a:endParaRPr lang="en-US"/>
        </a:p>
      </dgm:t>
    </dgm:pt>
    <dgm:pt modelId="{F665871B-6AF9-1A40-9875-C8B3B21048EA}" type="pres">
      <dgm:prSet presAssocID="{8DD08ECB-F90D-2646-B54B-D3D86922166D}" presName="compNode" presStyleCnt="0"/>
      <dgm:spPr/>
    </dgm:pt>
    <dgm:pt modelId="{04FB67F3-4E47-6C4B-A530-4A34F52C1FA2}" type="pres">
      <dgm:prSet presAssocID="{8DD08ECB-F90D-2646-B54B-D3D86922166D}" presName="dummyConnPt" presStyleCnt="0"/>
      <dgm:spPr/>
    </dgm:pt>
    <dgm:pt modelId="{81868A93-7A59-5148-BB64-0C4D3D658819}" type="pres">
      <dgm:prSet presAssocID="{8DD08ECB-F90D-2646-B54B-D3D86922166D}" presName="node" presStyleLbl="node1" presStyleIdx="2" presStyleCnt="7">
        <dgm:presLayoutVars>
          <dgm:bulletEnabled val="1"/>
        </dgm:presLayoutVars>
      </dgm:prSet>
      <dgm:spPr/>
      <dgm:t>
        <a:bodyPr/>
        <a:lstStyle/>
        <a:p>
          <a:endParaRPr lang="en-US"/>
        </a:p>
      </dgm:t>
    </dgm:pt>
    <dgm:pt modelId="{31B52B8A-AAC3-694E-90C2-5994DA99395C}" type="pres">
      <dgm:prSet presAssocID="{629FCDF2-4ECD-CC4A-A3DB-6479952C2967}" presName="sibTrans" presStyleLbl="bgSibTrans2D1" presStyleIdx="2" presStyleCnt="6"/>
      <dgm:spPr/>
      <dgm:t>
        <a:bodyPr/>
        <a:lstStyle/>
        <a:p>
          <a:endParaRPr lang="en-US"/>
        </a:p>
      </dgm:t>
    </dgm:pt>
    <dgm:pt modelId="{8B8F1330-1DBD-D04F-BB4C-421FB0873661}" type="pres">
      <dgm:prSet presAssocID="{8CC35AE7-E470-424B-A90D-2803C7FEA568}" presName="compNode" presStyleCnt="0"/>
      <dgm:spPr/>
    </dgm:pt>
    <dgm:pt modelId="{A9A2BDD6-0D37-944F-A592-EDC442E6A001}" type="pres">
      <dgm:prSet presAssocID="{8CC35AE7-E470-424B-A90D-2803C7FEA568}" presName="dummyConnPt" presStyleCnt="0"/>
      <dgm:spPr/>
    </dgm:pt>
    <dgm:pt modelId="{914B933E-85FD-0B45-82E4-1DD18EC1C7C1}" type="pres">
      <dgm:prSet presAssocID="{8CC35AE7-E470-424B-A90D-2803C7FEA568}" presName="node" presStyleLbl="node1" presStyleIdx="3" presStyleCnt="7">
        <dgm:presLayoutVars>
          <dgm:bulletEnabled val="1"/>
        </dgm:presLayoutVars>
      </dgm:prSet>
      <dgm:spPr/>
      <dgm:t>
        <a:bodyPr/>
        <a:lstStyle/>
        <a:p>
          <a:endParaRPr lang="en-US"/>
        </a:p>
      </dgm:t>
    </dgm:pt>
    <dgm:pt modelId="{C90D09AD-46BB-174C-930A-EBD5497D4580}" type="pres">
      <dgm:prSet presAssocID="{3880CEB9-975D-4541-A323-F563AE57894C}" presName="sibTrans" presStyleLbl="bgSibTrans2D1" presStyleIdx="3" presStyleCnt="6"/>
      <dgm:spPr/>
      <dgm:t>
        <a:bodyPr/>
        <a:lstStyle/>
        <a:p>
          <a:endParaRPr lang="en-US"/>
        </a:p>
      </dgm:t>
    </dgm:pt>
    <dgm:pt modelId="{6D75717E-D7F5-A34A-8EC2-B429D35B1296}" type="pres">
      <dgm:prSet presAssocID="{6F38E1A4-F7FA-434E-BCDF-AAB461272147}" presName="compNode" presStyleCnt="0"/>
      <dgm:spPr/>
    </dgm:pt>
    <dgm:pt modelId="{EA7D4E6A-27FA-4C42-A415-16BB41CBA64E}" type="pres">
      <dgm:prSet presAssocID="{6F38E1A4-F7FA-434E-BCDF-AAB461272147}" presName="dummyConnPt" presStyleCnt="0"/>
      <dgm:spPr/>
    </dgm:pt>
    <dgm:pt modelId="{84105E5B-BE54-1142-823E-78D4A407142E}" type="pres">
      <dgm:prSet presAssocID="{6F38E1A4-F7FA-434E-BCDF-AAB461272147}" presName="node" presStyleLbl="node1" presStyleIdx="4" presStyleCnt="7">
        <dgm:presLayoutVars>
          <dgm:bulletEnabled val="1"/>
        </dgm:presLayoutVars>
      </dgm:prSet>
      <dgm:spPr/>
      <dgm:t>
        <a:bodyPr/>
        <a:lstStyle/>
        <a:p>
          <a:endParaRPr lang="en-US"/>
        </a:p>
      </dgm:t>
    </dgm:pt>
    <dgm:pt modelId="{650B7F47-E78E-DD40-836E-1306EEF31D2A}" type="pres">
      <dgm:prSet presAssocID="{BD98FE4E-AFE2-6C4C-B963-3FEBF776B20C}" presName="sibTrans" presStyleLbl="bgSibTrans2D1" presStyleIdx="4" presStyleCnt="6"/>
      <dgm:spPr/>
      <dgm:t>
        <a:bodyPr/>
        <a:lstStyle/>
        <a:p>
          <a:endParaRPr lang="en-US"/>
        </a:p>
      </dgm:t>
    </dgm:pt>
    <dgm:pt modelId="{941634AA-1FB0-6A44-A41E-00210480E004}" type="pres">
      <dgm:prSet presAssocID="{27882792-221A-6040-8590-9B5FBAB006C7}" presName="compNode" presStyleCnt="0"/>
      <dgm:spPr/>
    </dgm:pt>
    <dgm:pt modelId="{634A107A-071A-0046-9B07-9962AF255CE1}" type="pres">
      <dgm:prSet presAssocID="{27882792-221A-6040-8590-9B5FBAB006C7}" presName="dummyConnPt" presStyleCnt="0"/>
      <dgm:spPr/>
    </dgm:pt>
    <dgm:pt modelId="{D568DDB3-FB0D-0B43-BA1A-63F3D255C695}" type="pres">
      <dgm:prSet presAssocID="{27882792-221A-6040-8590-9B5FBAB006C7}" presName="node" presStyleLbl="node1" presStyleIdx="5" presStyleCnt="7">
        <dgm:presLayoutVars>
          <dgm:bulletEnabled val="1"/>
        </dgm:presLayoutVars>
      </dgm:prSet>
      <dgm:spPr/>
      <dgm:t>
        <a:bodyPr/>
        <a:lstStyle/>
        <a:p>
          <a:endParaRPr lang="en-US"/>
        </a:p>
      </dgm:t>
    </dgm:pt>
    <dgm:pt modelId="{536E5D7A-0AFE-604F-B4B0-D2B51482D11F}" type="pres">
      <dgm:prSet presAssocID="{D57539BB-8F07-D64B-9EDE-1DAD5A40372C}" presName="sibTrans" presStyleLbl="bgSibTrans2D1" presStyleIdx="5" presStyleCnt="6"/>
      <dgm:spPr/>
      <dgm:t>
        <a:bodyPr/>
        <a:lstStyle/>
        <a:p>
          <a:endParaRPr lang="en-US"/>
        </a:p>
      </dgm:t>
    </dgm:pt>
    <dgm:pt modelId="{20860B8C-7E41-6C4E-AF86-F4AE24CCFC1B}" type="pres">
      <dgm:prSet presAssocID="{9B312C7D-4A29-F24D-9E99-59D49A8308F8}" presName="compNode" presStyleCnt="0"/>
      <dgm:spPr/>
    </dgm:pt>
    <dgm:pt modelId="{660FE936-7A45-3D4B-BA0C-7B389146B4F1}" type="pres">
      <dgm:prSet presAssocID="{9B312C7D-4A29-F24D-9E99-59D49A8308F8}" presName="dummyConnPt" presStyleCnt="0"/>
      <dgm:spPr/>
    </dgm:pt>
    <dgm:pt modelId="{0E503BEF-E000-5248-93BB-27C492723608}" type="pres">
      <dgm:prSet presAssocID="{9B312C7D-4A29-F24D-9E99-59D49A8308F8}" presName="node" presStyleLbl="node1" presStyleIdx="6" presStyleCnt="7">
        <dgm:presLayoutVars>
          <dgm:bulletEnabled val="1"/>
        </dgm:presLayoutVars>
      </dgm:prSet>
      <dgm:spPr/>
      <dgm:t>
        <a:bodyPr/>
        <a:lstStyle/>
        <a:p>
          <a:endParaRPr lang="en-US"/>
        </a:p>
      </dgm:t>
    </dgm:pt>
  </dgm:ptLst>
  <dgm:cxnLst>
    <dgm:cxn modelId="{276F3149-0721-8F48-9676-49A0B4E9CA87}" type="presOf" srcId="{9B312C7D-4A29-F24D-9E99-59D49A8308F8}" destId="{0E503BEF-E000-5248-93BB-27C492723608}" srcOrd="0" destOrd="0" presId="urn:microsoft.com/office/officeart/2005/8/layout/bProcess4"/>
    <dgm:cxn modelId="{95D29A3D-DFBF-ED43-848D-2E4DE973C32E}" srcId="{409B895E-E955-C54B-876D-ECFCF83F99B0}" destId="{9B312C7D-4A29-F24D-9E99-59D49A8308F8}" srcOrd="6" destOrd="0" parTransId="{2DBECDE7-AF97-8641-8A68-15FE77F94499}" sibTransId="{787D6CB8-498F-C44D-AFBC-3064B24CBC19}"/>
    <dgm:cxn modelId="{410DF425-6E0C-E541-82D4-DFF65B8984F6}" srcId="{409B895E-E955-C54B-876D-ECFCF83F99B0}" destId="{8DD08ECB-F90D-2646-B54B-D3D86922166D}" srcOrd="2" destOrd="0" parTransId="{BEEF6853-4CE9-9942-B570-AA44A04A288E}" sibTransId="{629FCDF2-4ECD-CC4A-A3DB-6479952C2967}"/>
    <dgm:cxn modelId="{E274F8D3-6E70-3249-B322-C4C2778C8BB6}" srcId="{409B895E-E955-C54B-876D-ECFCF83F99B0}" destId="{C4A2D82E-2E6E-B64A-9697-7A5EEE786896}" srcOrd="1" destOrd="0" parTransId="{E74B5B7A-DF2A-D54D-A056-3BF497E783B8}" sibTransId="{DAF0B34C-8FDE-8649-8D42-99E44E62A5B4}"/>
    <dgm:cxn modelId="{D070650D-D7A9-1447-B380-09B93E8B9B99}" type="presOf" srcId="{D57539BB-8F07-D64B-9EDE-1DAD5A40372C}" destId="{536E5D7A-0AFE-604F-B4B0-D2B51482D11F}" srcOrd="0" destOrd="0" presId="urn:microsoft.com/office/officeart/2005/8/layout/bProcess4"/>
    <dgm:cxn modelId="{B666E487-1C90-8F47-AAA9-4D16F5D20C34}" type="presOf" srcId="{8CC35AE7-E470-424B-A90D-2803C7FEA568}" destId="{914B933E-85FD-0B45-82E4-1DD18EC1C7C1}" srcOrd="0" destOrd="0" presId="urn:microsoft.com/office/officeart/2005/8/layout/bProcess4"/>
    <dgm:cxn modelId="{802CCBAD-7664-0840-8448-A3F60A44E43C}" srcId="{409B895E-E955-C54B-876D-ECFCF83F99B0}" destId="{6F38E1A4-F7FA-434E-BCDF-AAB461272147}" srcOrd="4" destOrd="0" parTransId="{0B78D994-6B47-494A-B6A7-BF9437715661}" sibTransId="{BD98FE4E-AFE2-6C4C-B963-3FEBF776B20C}"/>
    <dgm:cxn modelId="{F14E8711-3504-2B45-A110-44DE4E1D1FB2}" type="presOf" srcId="{409B895E-E955-C54B-876D-ECFCF83F99B0}" destId="{A65AD05F-E031-CD44-ADDC-47DE34E8F966}" srcOrd="0" destOrd="0" presId="urn:microsoft.com/office/officeart/2005/8/layout/bProcess4"/>
    <dgm:cxn modelId="{D7EE1AD5-533B-744F-9728-30EF03BC8B80}" type="presOf" srcId="{3880CEB9-975D-4541-A323-F563AE57894C}" destId="{C90D09AD-46BB-174C-930A-EBD5497D4580}" srcOrd="0" destOrd="0" presId="urn:microsoft.com/office/officeart/2005/8/layout/bProcess4"/>
    <dgm:cxn modelId="{B35735E1-AF4A-3E4D-ADA7-9B63A818FD18}" type="presOf" srcId="{27882792-221A-6040-8590-9B5FBAB006C7}" destId="{D568DDB3-FB0D-0B43-BA1A-63F3D255C695}" srcOrd="0" destOrd="0" presId="urn:microsoft.com/office/officeart/2005/8/layout/bProcess4"/>
    <dgm:cxn modelId="{6A09C310-AA68-E445-BAEB-C34C149A97F3}" type="presOf" srcId="{66530734-4E90-514B-BD32-6D62ABF060D0}" destId="{52148736-99B3-4846-8E6A-FB85A1E16B3B}" srcOrd="0" destOrd="0" presId="urn:microsoft.com/office/officeart/2005/8/layout/bProcess4"/>
    <dgm:cxn modelId="{4DA340E3-C648-644E-92BF-D242757B15FB}" type="presOf" srcId="{DAF0B34C-8FDE-8649-8D42-99E44E62A5B4}" destId="{CBC0526D-40E1-4549-8178-260200EC336A}" srcOrd="0" destOrd="0" presId="urn:microsoft.com/office/officeart/2005/8/layout/bProcess4"/>
    <dgm:cxn modelId="{C86DFB77-78B2-1346-AF34-6163B7BC5DA6}" type="presOf" srcId="{6F38E1A4-F7FA-434E-BCDF-AAB461272147}" destId="{84105E5B-BE54-1142-823E-78D4A407142E}" srcOrd="0" destOrd="0" presId="urn:microsoft.com/office/officeart/2005/8/layout/bProcess4"/>
    <dgm:cxn modelId="{00B0E96D-7A0B-B84B-ADA7-E9972F764BF8}" srcId="{409B895E-E955-C54B-876D-ECFCF83F99B0}" destId="{8CC35AE7-E470-424B-A90D-2803C7FEA568}" srcOrd="3" destOrd="0" parTransId="{C1CADAC5-81ED-1442-BCD8-87B54FCE2C09}" sibTransId="{3880CEB9-975D-4541-A323-F563AE57894C}"/>
    <dgm:cxn modelId="{A3D93914-46D9-1A4B-82F8-7EC90FB7CB81}" type="presOf" srcId="{C4A2D82E-2E6E-B64A-9697-7A5EEE786896}" destId="{989B9E72-C399-1543-AE68-7CF17A70ED6A}" srcOrd="0" destOrd="0" presId="urn:microsoft.com/office/officeart/2005/8/layout/bProcess4"/>
    <dgm:cxn modelId="{40823EF2-35F4-854E-A760-D4BB1EDEEB38}" type="presOf" srcId="{8DD08ECB-F90D-2646-B54B-D3D86922166D}" destId="{81868A93-7A59-5148-BB64-0C4D3D658819}" srcOrd="0" destOrd="0" presId="urn:microsoft.com/office/officeart/2005/8/layout/bProcess4"/>
    <dgm:cxn modelId="{8DD55060-9C26-5A42-BC2E-170876FF2F09}" type="presOf" srcId="{69B783C6-231E-584D-BAAD-D90A10371721}" destId="{49602F92-22DA-F643-95DD-1DEB8B66DD04}" srcOrd="0" destOrd="0" presId="urn:microsoft.com/office/officeart/2005/8/layout/bProcess4"/>
    <dgm:cxn modelId="{FC5B87AC-157A-5240-89E4-C8DCCF5B81B1}" srcId="{409B895E-E955-C54B-876D-ECFCF83F99B0}" destId="{69B783C6-231E-584D-BAAD-D90A10371721}" srcOrd="0" destOrd="0" parTransId="{8843A5C4-FACB-B04F-919E-8951FFDFE521}" sibTransId="{66530734-4E90-514B-BD32-6D62ABF060D0}"/>
    <dgm:cxn modelId="{67E65043-FEA0-4340-9956-9CF1FCE78465}" srcId="{409B895E-E955-C54B-876D-ECFCF83F99B0}" destId="{27882792-221A-6040-8590-9B5FBAB006C7}" srcOrd="5" destOrd="0" parTransId="{237EA262-4EA6-EE40-925C-2C20D8ACC418}" sibTransId="{D57539BB-8F07-D64B-9EDE-1DAD5A40372C}"/>
    <dgm:cxn modelId="{2AD62529-2340-564C-AE3C-5E0D44DEFF0A}" type="presOf" srcId="{BD98FE4E-AFE2-6C4C-B963-3FEBF776B20C}" destId="{650B7F47-E78E-DD40-836E-1306EEF31D2A}" srcOrd="0" destOrd="0" presId="urn:microsoft.com/office/officeart/2005/8/layout/bProcess4"/>
    <dgm:cxn modelId="{88FCCD60-09B0-F240-A106-6FE1FCA064D0}" type="presOf" srcId="{629FCDF2-4ECD-CC4A-A3DB-6479952C2967}" destId="{31B52B8A-AAC3-694E-90C2-5994DA99395C}" srcOrd="0" destOrd="0" presId="urn:microsoft.com/office/officeart/2005/8/layout/bProcess4"/>
    <dgm:cxn modelId="{0B1B0AF8-788D-F243-B9D7-5B662D47D6B1}" type="presParOf" srcId="{A65AD05F-E031-CD44-ADDC-47DE34E8F966}" destId="{5344A66C-E158-4746-8192-C21AEEA452D4}" srcOrd="0" destOrd="0" presId="urn:microsoft.com/office/officeart/2005/8/layout/bProcess4"/>
    <dgm:cxn modelId="{510F8E75-A1C0-6B40-8AAC-E7C4E7EFBE78}" type="presParOf" srcId="{5344A66C-E158-4746-8192-C21AEEA452D4}" destId="{912694DF-0909-1947-8185-C9EACB670190}" srcOrd="0" destOrd="0" presId="urn:microsoft.com/office/officeart/2005/8/layout/bProcess4"/>
    <dgm:cxn modelId="{9B156863-7265-5546-AEFD-6F25FAB8CF15}" type="presParOf" srcId="{5344A66C-E158-4746-8192-C21AEEA452D4}" destId="{49602F92-22DA-F643-95DD-1DEB8B66DD04}" srcOrd="1" destOrd="0" presId="urn:microsoft.com/office/officeart/2005/8/layout/bProcess4"/>
    <dgm:cxn modelId="{BF4FFED3-6891-7444-B968-C66D2944ABAD}" type="presParOf" srcId="{A65AD05F-E031-CD44-ADDC-47DE34E8F966}" destId="{52148736-99B3-4846-8E6A-FB85A1E16B3B}" srcOrd="1" destOrd="0" presId="urn:microsoft.com/office/officeart/2005/8/layout/bProcess4"/>
    <dgm:cxn modelId="{2675BF94-3337-B74F-8DBD-C9CF540E6484}" type="presParOf" srcId="{A65AD05F-E031-CD44-ADDC-47DE34E8F966}" destId="{5CCDCBA1-AAFF-3E42-A086-650E4AC77E43}" srcOrd="2" destOrd="0" presId="urn:microsoft.com/office/officeart/2005/8/layout/bProcess4"/>
    <dgm:cxn modelId="{066570A9-B728-8744-9DFC-C02D674B05CD}" type="presParOf" srcId="{5CCDCBA1-AAFF-3E42-A086-650E4AC77E43}" destId="{902A5F9B-1BED-BC47-893C-15E7A495A1D4}" srcOrd="0" destOrd="0" presId="urn:microsoft.com/office/officeart/2005/8/layout/bProcess4"/>
    <dgm:cxn modelId="{D18BA944-553E-0D4F-B75B-5A7564E2F747}" type="presParOf" srcId="{5CCDCBA1-AAFF-3E42-A086-650E4AC77E43}" destId="{989B9E72-C399-1543-AE68-7CF17A70ED6A}" srcOrd="1" destOrd="0" presId="urn:microsoft.com/office/officeart/2005/8/layout/bProcess4"/>
    <dgm:cxn modelId="{95AF75CA-85D9-4F47-859F-6C0A2DB40AF2}" type="presParOf" srcId="{A65AD05F-E031-CD44-ADDC-47DE34E8F966}" destId="{CBC0526D-40E1-4549-8178-260200EC336A}" srcOrd="3" destOrd="0" presId="urn:microsoft.com/office/officeart/2005/8/layout/bProcess4"/>
    <dgm:cxn modelId="{F23253F8-D9CF-DD4A-B376-E5F38B4E0D18}" type="presParOf" srcId="{A65AD05F-E031-CD44-ADDC-47DE34E8F966}" destId="{F665871B-6AF9-1A40-9875-C8B3B21048EA}" srcOrd="4" destOrd="0" presId="urn:microsoft.com/office/officeart/2005/8/layout/bProcess4"/>
    <dgm:cxn modelId="{1F626EC8-DC6D-664E-9A1D-749515E5B44F}" type="presParOf" srcId="{F665871B-6AF9-1A40-9875-C8B3B21048EA}" destId="{04FB67F3-4E47-6C4B-A530-4A34F52C1FA2}" srcOrd="0" destOrd="0" presId="urn:microsoft.com/office/officeart/2005/8/layout/bProcess4"/>
    <dgm:cxn modelId="{F4C504F3-2DF6-4149-B31B-6463F8E40830}" type="presParOf" srcId="{F665871B-6AF9-1A40-9875-C8B3B21048EA}" destId="{81868A93-7A59-5148-BB64-0C4D3D658819}" srcOrd="1" destOrd="0" presId="urn:microsoft.com/office/officeart/2005/8/layout/bProcess4"/>
    <dgm:cxn modelId="{D816F4A7-BF74-A94F-BF9D-46FFED3CFEAE}" type="presParOf" srcId="{A65AD05F-E031-CD44-ADDC-47DE34E8F966}" destId="{31B52B8A-AAC3-694E-90C2-5994DA99395C}" srcOrd="5" destOrd="0" presId="urn:microsoft.com/office/officeart/2005/8/layout/bProcess4"/>
    <dgm:cxn modelId="{48E5A6ED-1D0A-2741-A150-E6AA55D6167E}" type="presParOf" srcId="{A65AD05F-E031-CD44-ADDC-47DE34E8F966}" destId="{8B8F1330-1DBD-D04F-BB4C-421FB0873661}" srcOrd="6" destOrd="0" presId="urn:microsoft.com/office/officeart/2005/8/layout/bProcess4"/>
    <dgm:cxn modelId="{030E1281-166E-D941-8C27-3CD5066EC5EC}" type="presParOf" srcId="{8B8F1330-1DBD-D04F-BB4C-421FB0873661}" destId="{A9A2BDD6-0D37-944F-A592-EDC442E6A001}" srcOrd="0" destOrd="0" presId="urn:microsoft.com/office/officeart/2005/8/layout/bProcess4"/>
    <dgm:cxn modelId="{798A3CF8-29AA-CB40-A548-98516AF564B8}" type="presParOf" srcId="{8B8F1330-1DBD-D04F-BB4C-421FB0873661}" destId="{914B933E-85FD-0B45-82E4-1DD18EC1C7C1}" srcOrd="1" destOrd="0" presId="urn:microsoft.com/office/officeart/2005/8/layout/bProcess4"/>
    <dgm:cxn modelId="{DEA12792-E099-F545-96D2-D6A5EA16EDD4}" type="presParOf" srcId="{A65AD05F-E031-CD44-ADDC-47DE34E8F966}" destId="{C90D09AD-46BB-174C-930A-EBD5497D4580}" srcOrd="7" destOrd="0" presId="urn:microsoft.com/office/officeart/2005/8/layout/bProcess4"/>
    <dgm:cxn modelId="{556AA251-00CC-EB49-ADBA-D29104F5A441}" type="presParOf" srcId="{A65AD05F-E031-CD44-ADDC-47DE34E8F966}" destId="{6D75717E-D7F5-A34A-8EC2-B429D35B1296}" srcOrd="8" destOrd="0" presId="urn:microsoft.com/office/officeart/2005/8/layout/bProcess4"/>
    <dgm:cxn modelId="{3D1A26E3-0051-B447-9787-E0087B149592}" type="presParOf" srcId="{6D75717E-D7F5-A34A-8EC2-B429D35B1296}" destId="{EA7D4E6A-27FA-4C42-A415-16BB41CBA64E}" srcOrd="0" destOrd="0" presId="urn:microsoft.com/office/officeart/2005/8/layout/bProcess4"/>
    <dgm:cxn modelId="{E856D1CA-5151-7246-BDBF-3DB164FB6195}" type="presParOf" srcId="{6D75717E-D7F5-A34A-8EC2-B429D35B1296}" destId="{84105E5B-BE54-1142-823E-78D4A407142E}" srcOrd="1" destOrd="0" presId="urn:microsoft.com/office/officeart/2005/8/layout/bProcess4"/>
    <dgm:cxn modelId="{EEFC9020-29A4-E648-993A-BD098A301AFF}" type="presParOf" srcId="{A65AD05F-E031-CD44-ADDC-47DE34E8F966}" destId="{650B7F47-E78E-DD40-836E-1306EEF31D2A}" srcOrd="9" destOrd="0" presId="urn:microsoft.com/office/officeart/2005/8/layout/bProcess4"/>
    <dgm:cxn modelId="{FA72F797-1E94-2F45-8E2A-05C61429C9AF}" type="presParOf" srcId="{A65AD05F-E031-CD44-ADDC-47DE34E8F966}" destId="{941634AA-1FB0-6A44-A41E-00210480E004}" srcOrd="10" destOrd="0" presId="urn:microsoft.com/office/officeart/2005/8/layout/bProcess4"/>
    <dgm:cxn modelId="{C49E0879-78F0-0B44-869C-B8F54B045A0C}" type="presParOf" srcId="{941634AA-1FB0-6A44-A41E-00210480E004}" destId="{634A107A-071A-0046-9B07-9962AF255CE1}" srcOrd="0" destOrd="0" presId="urn:microsoft.com/office/officeart/2005/8/layout/bProcess4"/>
    <dgm:cxn modelId="{B3DC2453-82A0-0C42-B2A3-3B9143A44D59}" type="presParOf" srcId="{941634AA-1FB0-6A44-A41E-00210480E004}" destId="{D568DDB3-FB0D-0B43-BA1A-63F3D255C695}" srcOrd="1" destOrd="0" presId="urn:microsoft.com/office/officeart/2005/8/layout/bProcess4"/>
    <dgm:cxn modelId="{52EBB386-B98E-1749-9C68-C1289D288D38}" type="presParOf" srcId="{A65AD05F-E031-CD44-ADDC-47DE34E8F966}" destId="{536E5D7A-0AFE-604F-B4B0-D2B51482D11F}" srcOrd="11" destOrd="0" presId="urn:microsoft.com/office/officeart/2005/8/layout/bProcess4"/>
    <dgm:cxn modelId="{2654539E-1B00-184E-A4B7-91F3A6CA49A5}" type="presParOf" srcId="{A65AD05F-E031-CD44-ADDC-47DE34E8F966}" destId="{20860B8C-7E41-6C4E-AF86-F4AE24CCFC1B}" srcOrd="12" destOrd="0" presId="urn:microsoft.com/office/officeart/2005/8/layout/bProcess4"/>
    <dgm:cxn modelId="{6EDB2DE5-E3C6-F245-B18B-29F6E7D81606}" type="presParOf" srcId="{20860B8C-7E41-6C4E-AF86-F4AE24CCFC1B}" destId="{660FE936-7A45-3D4B-BA0C-7B389146B4F1}" srcOrd="0" destOrd="0" presId="urn:microsoft.com/office/officeart/2005/8/layout/bProcess4"/>
    <dgm:cxn modelId="{3E3C1156-EA27-5942-859E-5AF049AD3E9D}" type="presParOf" srcId="{20860B8C-7E41-6C4E-AF86-F4AE24CCFC1B}" destId="{0E503BEF-E000-5248-93BB-27C492723608}"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762845-D595-374E-80B0-D267A29EEEBA}" type="doc">
      <dgm:prSet loTypeId="urn:microsoft.com/office/officeart/2005/8/layout/bProcess2" loCatId="process" qsTypeId="urn:microsoft.com/office/officeart/2005/8/quickstyle/simple4" qsCatId="simple" csTypeId="urn:microsoft.com/office/officeart/2005/8/colors/accent1_2" csCatId="accent1" phldr="1"/>
      <dgm:spPr/>
      <dgm:t>
        <a:bodyPr/>
        <a:lstStyle/>
        <a:p>
          <a:endParaRPr lang="en-US"/>
        </a:p>
      </dgm:t>
    </dgm:pt>
    <dgm:pt modelId="{96A36267-734E-C34C-AECC-8CD195D40239}">
      <dgm:prSet custT="1"/>
      <dgm:spPr>
        <a:ln w="9525">
          <a:solidFill>
            <a:schemeClr val="accent2"/>
          </a:solidFill>
        </a:ln>
        <a:effectLst>
          <a:outerShdw blurRad="50800" dist="38100" dir="2700000" algn="tl" rotWithShape="0">
            <a:srgbClr val="000000">
              <a:alpha val="43000"/>
            </a:srgbClr>
          </a:outerShdw>
        </a:effectLst>
        <a:scene3d>
          <a:camera prst="orthographicFront"/>
          <a:lightRig rig="threePt" dir="t"/>
        </a:scene3d>
        <a:sp3d>
          <a:bevelT w="165100" prst="coolSlant"/>
          <a:bevelB w="165100" prst="coolSlant"/>
        </a:sp3d>
      </dgm:spPr>
      <dgm:t>
        <a:bodyPr/>
        <a:lstStyle/>
        <a:p>
          <a:pPr rtl="0"/>
          <a:r>
            <a:rPr lang="en-US" sz="2400" b="1" dirty="0" smtClean="0">
              <a:solidFill>
                <a:srgbClr val="FF0000"/>
              </a:solidFill>
              <a:effectLst/>
            </a:rPr>
            <a:t>System security begins with the installation of the operating system</a:t>
          </a:r>
          <a:endParaRPr lang="en-US" sz="2400" dirty="0">
            <a:solidFill>
              <a:srgbClr val="FF0000"/>
            </a:solidFill>
            <a:effectLst/>
          </a:endParaRPr>
        </a:p>
      </dgm:t>
    </dgm:pt>
    <dgm:pt modelId="{CB57397D-4A17-2343-8AB9-7B403E1AA1B0}" type="parTrans" cxnId="{CA046C51-A50A-5B44-A27E-93385B5036B2}">
      <dgm:prSet/>
      <dgm:spPr/>
      <dgm:t>
        <a:bodyPr/>
        <a:lstStyle/>
        <a:p>
          <a:endParaRPr lang="en-US" sz="2400"/>
        </a:p>
      </dgm:t>
    </dgm:pt>
    <dgm:pt modelId="{AA2C0B34-BE98-1A4F-8163-AA527562BA41}" type="sibTrans" cxnId="{CA046C51-A50A-5B44-A27E-93385B5036B2}">
      <dgm:prSet/>
      <dgm:spPr>
        <a:solidFill>
          <a:schemeClr val="accent2"/>
        </a:solidFill>
      </dgm:spPr>
      <dgm:t>
        <a:bodyPr/>
        <a:lstStyle/>
        <a:p>
          <a:endParaRPr lang="en-US" sz="2400" dirty="0"/>
        </a:p>
      </dgm:t>
    </dgm:pt>
    <dgm:pt modelId="{40E1FA60-0FAB-4146-8C05-884D92581261}">
      <dgm:prSet custT="1"/>
      <dgm:spPr>
        <a:ln>
          <a:solidFill>
            <a:schemeClr val="accent2"/>
          </a:solidFill>
        </a:ln>
        <a:scene3d>
          <a:camera prst="orthographicFront"/>
          <a:lightRig rig="threePt" dir="t"/>
        </a:scene3d>
        <a:sp3d>
          <a:bevelT w="165100" prst="coolSlant"/>
          <a:bevelB w="165100" prst="coolSlant"/>
        </a:sp3d>
      </dgm:spPr>
      <dgm:t>
        <a:bodyPr/>
        <a:lstStyle/>
        <a:p>
          <a:pPr rtl="0"/>
          <a:r>
            <a:rPr lang="en-US" sz="2400" b="1" dirty="0" smtClean="0">
              <a:solidFill>
                <a:srgbClr val="FF0000"/>
              </a:solidFill>
              <a:effectLst/>
            </a:rPr>
            <a:t>Ideally new systems should be constructed on a protected network</a:t>
          </a:r>
          <a:endParaRPr lang="en-US" sz="2400" dirty="0">
            <a:solidFill>
              <a:srgbClr val="FF0000"/>
            </a:solidFill>
            <a:effectLst/>
          </a:endParaRPr>
        </a:p>
      </dgm:t>
    </dgm:pt>
    <dgm:pt modelId="{DC1985A2-449B-A94C-8BFA-2865E8E9FF74}" type="parTrans" cxnId="{8AC8CB7C-7178-A241-80A3-3097A9C61A62}">
      <dgm:prSet/>
      <dgm:spPr/>
      <dgm:t>
        <a:bodyPr/>
        <a:lstStyle/>
        <a:p>
          <a:endParaRPr lang="en-US" sz="2400"/>
        </a:p>
      </dgm:t>
    </dgm:pt>
    <dgm:pt modelId="{E4763C7C-2D93-9F42-BBA0-BB712B2288CD}" type="sibTrans" cxnId="{8AC8CB7C-7178-A241-80A3-3097A9C61A62}">
      <dgm:prSet/>
      <dgm:spPr>
        <a:solidFill>
          <a:schemeClr val="accent2"/>
        </a:solidFill>
      </dgm:spPr>
      <dgm:t>
        <a:bodyPr/>
        <a:lstStyle/>
        <a:p>
          <a:endParaRPr lang="en-US" sz="2400" dirty="0"/>
        </a:p>
      </dgm:t>
    </dgm:pt>
    <dgm:pt modelId="{53239C88-B6BC-2747-AE63-2D57DEB9BEA5}">
      <dgm:prSet custT="1"/>
      <dgm:spPr>
        <a:ln>
          <a:solidFill>
            <a:schemeClr val="accent2"/>
          </a:solidFill>
        </a:ln>
        <a:effectLst>
          <a:outerShdw blurRad="50800" dist="38100" dir="2700000" algn="tl" rotWithShape="0">
            <a:srgbClr val="000000">
              <a:alpha val="43000"/>
            </a:srgbClr>
          </a:outerShdw>
        </a:effectLst>
        <a:scene3d>
          <a:camera prst="orthographicFront"/>
          <a:lightRig rig="threePt" dir="t"/>
        </a:scene3d>
        <a:sp3d>
          <a:bevelT w="165100" prst="coolSlant"/>
          <a:bevelB w="165100" prst="coolSlant"/>
        </a:sp3d>
      </dgm:spPr>
      <dgm:t>
        <a:bodyPr/>
        <a:lstStyle/>
        <a:p>
          <a:pPr algn="ctr" rtl="0"/>
          <a:r>
            <a:rPr lang="en-US" sz="2400" b="1" dirty="0" smtClean="0">
              <a:solidFill>
                <a:srgbClr val="FF0000"/>
              </a:solidFill>
              <a:effectLst/>
            </a:rPr>
            <a:t>Full installation and hardening process should occur before the system is deployed to its intended location</a:t>
          </a:r>
          <a:endParaRPr lang="en-US" sz="2400" dirty="0">
            <a:solidFill>
              <a:srgbClr val="FF0000"/>
            </a:solidFill>
            <a:effectLst/>
          </a:endParaRPr>
        </a:p>
      </dgm:t>
    </dgm:pt>
    <dgm:pt modelId="{EF58C5DA-3990-3D41-AE4A-3D047E19D069}" type="parTrans" cxnId="{4FFC6E16-56F7-9740-879B-3BD59FA80C86}">
      <dgm:prSet/>
      <dgm:spPr/>
      <dgm:t>
        <a:bodyPr/>
        <a:lstStyle/>
        <a:p>
          <a:endParaRPr lang="en-US" sz="2400"/>
        </a:p>
      </dgm:t>
    </dgm:pt>
    <dgm:pt modelId="{82E1D71A-1877-9A4F-9C6F-359745872743}" type="sibTrans" cxnId="{4FFC6E16-56F7-9740-879B-3BD59FA80C86}">
      <dgm:prSet/>
      <dgm:spPr>
        <a:solidFill>
          <a:schemeClr val="accent2"/>
        </a:solidFill>
      </dgm:spPr>
      <dgm:t>
        <a:bodyPr/>
        <a:lstStyle/>
        <a:p>
          <a:endParaRPr lang="en-US" sz="2400" dirty="0"/>
        </a:p>
      </dgm:t>
    </dgm:pt>
    <dgm:pt modelId="{80473283-7AB8-8B42-8D81-E72DFFF00891}">
      <dgm:prSet custT="1"/>
      <dgm:spPr>
        <a:ln>
          <a:solidFill>
            <a:schemeClr val="accent2"/>
          </a:solidFill>
        </a:ln>
        <a:scene3d>
          <a:camera prst="orthographicFront"/>
          <a:lightRig rig="threePt" dir="t"/>
        </a:scene3d>
        <a:sp3d>
          <a:bevelT w="165100" prst="coolSlant"/>
          <a:bevelB w="165100" prst="coolSlant"/>
        </a:sp3d>
      </dgm:spPr>
      <dgm:t>
        <a:bodyPr/>
        <a:lstStyle/>
        <a:p>
          <a:pPr rtl="0"/>
          <a:r>
            <a:rPr lang="en-US" sz="2400" b="1" dirty="0" smtClean="0">
              <a:solidFill>
                <a:srgbClr val="FF0000"/>
              </a:solidFill>
              <a:effectLst/>
            </a:rPr>
            <a:t>Initial installation should install the minimum necessary for the desired system</a:t>
          </a:r>
          <a:endParaRPr lang="en-US" sz="2400" dirty="0">
            <a:solidFill>
              <a:srgbClr val="FF0000"/>
            </a:solidFill>
            <a:effectLst/>
          </a:endParaRPr>
        </a:p>
      </dgm:t>
    </dgm:pt>
    <dgm:pt modelId="{0E7B5B96-8EC1-594A-8869-0B959A9D172F}" type="parTrans" cxnId="{65EE247A-8EBD-3E47-9B4B-BF91A96FB747}">
      <dgm:prSet/>
      <dgm:spPr/>
      <dgm:t>
        <a:bodyPr/>
        <a:lstStyle/>
        <a:p>
          <a:endParaRPr lang="en-US" sz="2400"/>
        </a:p>
      </dgm:t>
    </dgm:pt>
    <dgm:pt modelId="{20444211-07C4-0E4E-8AC2-7FA087B70A75}" type="sibTrans" cxnId="{65EE247A-8EBD-3E47-9B4B-BF91A96FB747}">
      <dgm:prSet/>
      <dgm:spPr>
        <a:solidFill>
          <a:schemeClr val="accent2"/>
        </a:solidFill>
      </dgm:spPr>
      <dgm:t>
        <a:bodyPr/>
        <a:lstStyle/>
        <a:p>
          <a:endParaRPr lang="en-US" sz="2400" dirty="0"/>
        </a:p>
      </dgm:t>
    </dgm:pt>
    <dgm:pt modelId="{D3EFCC42-EF33-454B-9762-06D6FE2D0F2D}">
      <dgm:prSet custT="1"/>
      <dgm:spPr>
        <a:ln>
          <a:solidFill>
            <a:schemeClr val="accent2"/>
          </a:solidFill>
        </a:ln>
        <a:scene3d>
          <a:camera prst="orthographicFront"/>
          <a:lightRig rig="threePt" dir="t"/>
        </a:scene3d>
        <a:sp3d>
          <a:bevelT w="165100" prst="coolSlant"/>
          <a:bevelB w="165100" prst="coolSlant"/>
        </a:sp3d>
      </dgm:spPr>
      <dgm:t>
        <a:bodyPr/>
        <a:lstStyle/>
        <a:p>
          <a:pPr algn="ctr" rtl="0"/>
          <a:r>
            <a:rPr lang="en-US" sz="2400" b="1" dirty="0" smtClean="0">
              <a:solidFill>
                <a:srgbClr val="FF0000"/>
              </a:solidFill>
              <a:effectLst/>
            </a:rPr>
            <a:t>Overall  boot process must also be secured</a:t>
          </a:r>
          <a:endParaRPr lang="en-US" sz="2400" dirty="0">
            <a:solidFill>
              <a:srgbClr val="FF0000"/>
            </a:solidFill>
            <a:effectLst/>
          </a:endParaRPr>
        </a:p>
      </dgm:t>
    </dgm:pt>
    <dgm:pt modelId="{96F120DB-13FC-3646-B7C6-D53739C5066A}" type="parTrans" cxnId="{EBD4EAFD-1D92-6948-A76A-8177B9F34F88}">
      <dgm:prSet/>
      <dgm:spPr/>
      <dgm:t>
        <a:bodyPr/>
        <a:lstStyle/>
        <a:p>
          <a:endParaRPr lang="en-US" sz="2400"/>
        </a:p>
      </dgm:t>
    </dgm:pt>
    <dgm:pt modelId="{A79AE981-1338-1340-AF77-ED8D8D2898E6}" type="sibTrans" cxnId="{EBD4EAFD-1D92-6948-A76A-8177B9F34F88}">
      <dgm:prSet/>
      <dgm:spPr>
        <a:solidFill>
          <a:schemeClr val="accent2"/>
        </a:solidFill>
      </dgm:spPr>
      <dgm:t>
        <a:bodyPr/>
        <a:lstStyle/>
        <a:p>
          <a:endParaRPr lang="en-US" sz="2400" dirty="0"/>
        </a:p>
      </dgm:t>
    </dgm:pt>
    <dgm:pt modelId="{BBE5BD6B-9A47-A14C-B349-86104CDF0F55}">
      <dgm:prSet custT="1"/>
      <dgm:spPr>
        <a:ln>
          <a:solidFill>
            <a:schemeClr val="accent2"/>
          </a:solidFill>
        </a:ln>
        <a:scene3d>
          <a:camera prst="orthographicFront"/>
          <a:lightRig rig="threePt" dir="t"/>
        </a:scene3d>
        <a:sp3d>
          <a:bevelT w="165100" prst="coolSlant"/>
          <a:bevelB w="165100" prst="coolSlant"/>
        </a:sp3d>
      </dgm:spPr>
      <dgm:t>
        <a:bodyPr/>
        <a:lstStyle/>
        <a:p>
          <a:pPr rtl="0"/>
          <a:r>
            <a:rPr lang="en-US" sz="2400" b="1" dirty="0" smtClean="0">
              <a:solidFill>
                <a:srgbClr val="FF0000"/>
              </a:solidFill>
              <a:effectLst/>
            </a:rPr>
            <a:t>The integrity and source of any additional device driver code must be carefully validated</a:t>
          </a:r>
          <a:endParaRPr lang="en-US" sz="2400" dirty="0">
            <a:solidFill>
              <a:srgbClr val="FF0000"/>
            </a:solidFill>
            <a:effectLst/>
          </a:endParaRPr>
        </a:p>
      </dgm:t>
    </dgm:pt>
    <dgm:pt modelId="{B7E0DD7E-31C4-F242-8C43-21D2C90257C3}" type="parTrans" cxnId="{5E9567B1-D9BF-F64C-BD61-41254C4F63DB}">
      <dgm:prSet/>
      <dgm:spPr/>
      <dgm:t>
        <a:bodyPr/>
        <a:lstStyle/>
        <a:p>
          <a:endParaRPr lang="en-US" sz="2400"/>
        </a:p>
      </dgm:t>
    </dgm:pt>
    <dgm:pt modelId="{44BE5A00-D3A6-AE4B-B56C-2978E82FA5D7}" type="sibTrans" cxnId="{5E9567B1-D9BF-F64C-BD61-41254C4F63DB}">
      <dgm:prSet/>
      <dgm:spPr>
        <a:solidFill>
          <a:schemeClr val="accent2"/>
        </a:solidFill>
      </dgm:spPr>
      <dgm:t>
        <a:bodyPr/>
        <a:lstStyle/>
        <a:p>
          <a:endParaRPr lang="en-US" sz="2400" dirty="0"/>
        </a:p>
      </dgm:t>
    </dgm:pt>
    <dgm:pt modelId="{5E286F94-4753-AF4F-A0DE-6A94497FE372}">
      <dgm:prSet custT="1"/>
      <dgm:spPr>
        <a:ln>
          <a:solidFill>
            <a:schemeClr val="accent2"/>
          </a:solidFill>
        </a:ln>
        <a:scene3d>
          <a:camera prst="orthographicFront"/>
          <a:lightRig rig="threePt" dir="t"/>
        </a:scene3d>
        <a:sp3d>
          <a:bevelT w="165100" prst="coolSlant"/>
          <a:bevelB w="165100" prst="coolSlant"/>
        </a:sp3d>
      </dgm:spPr>
      <dgm:t>
        <a:bodyPr/>
        <a:lstStyle/>
        <a:p>
          <a:pPr rtl="0"/>
          <a:r>
            <a:rPr lang="en-US" sz="2400" b="1" dirty="0" smtClean="0">
              <a:solidFill>
                <a:srgbClr val="FF0000"/>
              </a:solidFill>
              <a:effectLst/>
            </a:rPr>
            <a:t>it is critical that the system be kept up to date, with all critical security related patches installed</a:t>
          </a:r>
          <a:endParaRPr lang="en-US" sz="2400" dirty="0">
            <a:solidFill>
              <a:srgbClr val="FF0000"/>
            </a:solidFill>
            <a:effectLst/>
          </a:endParaRPr>
        </a:p>
      </dgm:t>
    </dgm:pt>
    <dgm:pt modelId="{08580041-3BA4-2240-A204-10ABEA84E447}" type="parTrans" cxnId="{2D60531C-01DF-8442-B812-D24FCA54BE72}">
      <dgm:prSet/>
      <dgm:spPr/>
      <dgm:t>
        <a:bodyPr/>
        <a:lstStyle/>
        <a:p>
          <a:endParaRPr lang="en-US" sz="2400"/>
        </a:p>
      </dgm:t>
    </dgm:pt>
    <dgm:pt modelId="{453F92BC-16B0-B647-8D13-C8700284C3F5}" type="sibTrans" cxnId="{2D60531C-01DF-8442-B812-D24FCA54BE72}">
      <dgm:prSet/>
      <dgm:spPr>
        <a:solidFill>
          <a:schemeClr val="accent2"/>
        </a:solidFill>
      </dgm:spPr>
      <dgm:t>
        <a:bodyPr/>
        <a:lstStyle/>
        <a:p>
          <a:endParaRPr lang="en-US" sz="2400" dirty="0"/>
        </a:p>
      </dgm:t>
    </dgm:pt>
    <dgm:pt modelId="{5528E0FC-90E4-5B44-833C-F4662CF2FE64}">
      <dgm:prSet custT="1"/>
      <dgm:spPr>
        <a:ln>
          <a:solidFill>
            <a:schemeClr val="accent2"/>
          </a:solidFill>
        </a:ln>
        <a:scene3d>
          <a:camera prst="orthographicFront"/>
          <a:lightRig rig="threePt" dir="t"/>
        </a:scene3d>
        <a:sp3d>
          <a:bevelT w="165100" prst="coolSlant"/>
          <a:bevelB w="165100" prst="coolSlant"/>
        </a:sp3d>
      </dgm:spPr>
      <dgm:t>
        <a:bodyPr/>
        <a:lstStyle/>
        <a:p>
          <a:pPr rtl="0"/>
          <a:r>
            <a:rPr lang="en-US" sz="2400" b="1" dirty="0" smtClean="0">
              <a:solidFill>
                <a:srgbClr val="FF0000"/>
              </a:solidFill>
              <a:effectLst/>
            </a:rPr>
            <a:t>Should stage and validate all patches on the test systems before deploying them in production</a:t>
          </a:r>
          <a:endParaRPr lang="en-US" sz="2400" dirty="0">
            <a:solidFill>
              <a:srgbClr val="FF0000"/>
            </a:solidFill>
            <a:effectLst/>
          </a:endParaRPr>
        </a:p>
      </dgm:t>
    </dgm:pt>
    <dgm:pt modelId="{391D8F04-8AF3-DE4B-9840-6AFF4351AD0F}" type="parTrans" cxnId="{7405C024-DF30-6547-AE0C-D710D99A3622}">
      <dgm:prSet/>
      <dgm:spPr/>
      <dgm:t>
        <a:bodyPr/>
        <a:lstStyle/>
        <a:p>
          <a:endParaRPr lang="en-US" sz="2400"/>
        </a:p>
      </dgm:t>
    </dgm:pt>
    <dgm:pt modelId="{CEE40CDA-FBAB-0247-8F1B-D5FAE0E950C7}" type="sibTrans" cxnId="{7405C024-DF30-6547-AE0C-D710D99A3622}">
      <dgm:prSet/>
      <dgm:spPr/>
      <dgm:t>
        <a:bodyPr/>
        <a:lstStyle/>
        <a:p>
          <a:endParaRPr lang="en-US" sz="2400"/>
        </a:p>
      </dgm:t>
    </dgm:pt>
    <dgm:pt modelId="{5F26B70A-D0F6-134C-8584-833CC0CFE2E2}" type="pres">
      <dgm:prSet presAssocID="{40762845-D595-374E-80B0-D267A29EEEBA}" presName="diagram" presStyleCnt="0">
        <dgm:presLayoutVars>
          <dgm:dir/>
          <dgm:resizeHandles/>
        </dgm:presLayoutVars>
      </dgm:prSet>
      <dgm:spPr/>
      <dgm:t>
        <a:bodyPr/>
        <a:lstStyle/>
        <a:p>
          <a:endParaRPr lang="en-US"/>
        </a:p>
      </dgm:t>
    </dgm:pt>
    <dgm:pt modelId="{BB5C9B2C-E27D-494F-A818-618851B974BD}" type="pres">
      <dgm:prSet presAssocID="{96A36267-734E-C34C-AECC-8CD195D40239}" presName="firstNode" presStyleLbl="node1" presStyleIdx="0" presStyleCnt="8" custScaleX="160197" custScaleY="148815">
        <dgm:presLayoutVars>
          <dgm:bulletEnabled val="1"/>
        </dgm:presLayoutVars>
      </dgm:prSet>
      <dgm:spPr/>
      <dgm:t>
        <a:bodyPr/>
        <a:lstStyle/>
        <a:p>
          <a:endParaRPr lang="en-US"/>
        </a:p>
      </dgm:t>
    </dgm:pt>
    <dgm:pt modelId="{69482F35-36F4-7A4F-9E29-F74671372B2B}" type="pres">
      <dgm:prSet presAssocID="{AA2C0B34-BE98-1A4F-8163-AA527562BA41}" presName="sibTrans" presStyleLbl="sibTrans2D1" presStyleIdx="0" presStyleCnt="7"/>
      <dgm:spPr/>
      <dgm:t>
        <a:bodyPr/>
        <a:lstStyle/>
        <a:p>
          <a:endParaRPr lang="en-US"/>
        </a:p>
      </dgm:t>
    </dgm:pt>
    <dgm:pt modelId="{6AB46550-E6FE-AD48-A300-8C2E3FC0A54A}" type="pres">
      <dgm:prSet presAssocID="{40E1FA60-0FAB-4146-8C05-884D92581261}" presName="middleNode" presStyleCnt="0"/>
      <dgm:spPr/>
    </dgm:pt>
    <dgm:pt modelId="{82FDFA28-B073-F649-96BC-BB0F5572BB63}" type="pres">
      <dgm:prSet presAssocID="{40E1FA60-0FAB-4146-8C05-884D92581261}" presName="padding" presStyleLbl="node1" presStyleIdx="0" presStyleCnt="8"/>
      <dgm:spPr/>
    </dgm:pt>
    <dgm:pt modelId="{D917A1E4-1AC7-434A-856C-A19C50B19B37}" type="pres">
      <dgm:prSet presAssocID="{40E1FA60-0FAB-4146-8C05-884D92581261}" presName="shape" presStyleLbl="node1" presStyleIdx="1" presStyleCnt="8" custScaleX="252852" custScaleY="228990">
        <dgm:presLayoutVars>
          <dgm:bulletEnabled val="1"/>
        </dgm:presLayoutVars>
      </dgm:prSet>
      <dgm:spPr/>
      <dgm:t>
        <a:bodyPr/>
        <a:lstStyle/>
        <a:p>
          <a:endParaRPr lang="en-US"/>
        </a:p>
      </dgm:t>
    </dgm:pt>
    <dgm:pt modelId="{17E048DB-C4F5-B649-A034-2B98E59186E0}" type="pres">
      <dgm:prSet presAssocID="{E4763C7C-2D93-9F42-BBA0-BB712B2288CD}" presName="sibTrans" presStyleLbl="sibTrans2D1" presStyleIdx="1" presStyleCnt="7"/>
      <dgm:spPr/>
      <dgm:t>
        <a:bodyPr/>
        <a:lstStyle/>
        <a:p>
          <a:endParaRPr lang="en-US"/>
        </a:p>
      </dgm:t>
    </dgm:pt>
    <dgm:pt modelId="{40A7089C-97DE-B848-9081-DCD1C3F1FC64}" type="pres">
      <dgm:prSet presAssocID="{53239C88-B6BC-2747-AE63-2D57DEB9BEA5}" presName="middleNode" presStyleCnt="0"/>
      <dgm:spPr/>
    </dgm:pt>
    <dgm:pt modelId="{62B51971-408C-D744-BBD1-C0677EE86C11}" type="pres">
      <dgm:prSet presAssocID="{53239C88-B6BC-2747-AE63-2D57DEB9BEA5}" presName="padding" presStyleLbl="node1" presStyleIdx="1" presStyleCnt="8"/>
      <dgm:spPr/>
    </dgm:pt>
    <dgm:pt modelId="{EBB6C90D-9C1E-1F4C-ACAC-F24C4A23C5F3}" type="pres">
      <dgm:prSet presAssocID="{53239C88-B6BC-2747-AE63-2D57DEB9BEA5}" presName="shape" presStyleLbl="node1" presStyleIdx="2" presStyleCnt="8" custScaleX="251126" custScaleY="221725">
        <dgm:presLayoutVars>
          <dgm:bulletEnabled val="1"/>
        </dgm:presLayoutVars>
      </dgm:prSet>
      <dgm:spPr/>
      <dgm:t>
        <a:bodyPr/>
        <a:lstStyle/>
        <a:p>
          <a:endParaRPr lang="en-US"/>
        </a:p>
      </dgm:t>
    </dgm:pt>
    <dgm:pt modelId="{067FA7D0-D8C8-024E-AA61-8D830334A323}" type="pres">
      <dgm:prSet presAssocID="{82E1D71A-1877-9A4F-9C6F-359745872743}" presName="sibTrans" presStyleLbl="sibTrans2D1" presStyleIdx="2" presStyleCnt="7"/>
      <dgm:spPr/>
      <dgm:t>
        <a:bodyPr/>
        <a:lstStyle/>
        <a:p>
          <a:endParaRPr lang="en-US"/>
        </a:p>
      </dgm:t>
    </dgm:pt>
    <dgm:pt modelId="{7CF9887B-643A-A84E-BB06-43FFEA54FF60}" type="pres">
      <dgm:prSet presAssocID="{80473283-7AB8-8B42-8D81-E72DFFF00891}" presName="middleNode" presStyleCnt="0"/>
      <dgm:spPr/>
    </dgm:pt>
    <dgm:pt modelId="{C21D8545-07B7-DE41-B6E4-D4FFAA2E1FEE}" type="pres">
      <dgm:prSet presAssocID="{80473283-7AB8-8B42-8D81-E72DFFF00891}" presName="padding" presStyleLbl="node1" presStyleIdx="2" presStyleCnt="8"/>
      <dgm:spPr/>
    </dgm:pt>
    <dgm:pt modelId="{C6B9AD10-FB4D-D044-87F2-35E7413F290E}" type="pres">
      <dgm:prSet presAssocID="{80473283-7AB8-8B42-8D81-E72DFFF00891}" presName="shape" presStyleLbl="node1" presStyleIdx="3" presStyleCnt="8" custScaleX="271067" custScaleY="272863" custLinFactNeighborX="-4621" custLinFactNeighborY="-15625">
        <dgm:presLayoutVars>
          <dgm:bulletEnabled val="1"/>
        </dgm:presLayoutVars>
      </dgm:prSet>
      <dgm:spPr/>
      <dgm:t>
        <a:bodyPr/>
        <a:lstStyle/>
        <a:p>
          <a:endParaRPr lang="en-US"/>
        </a:p>
      </dgm:t>
    </dgm:pt>
    <dgm:pt modelId="{E0278B95-DEFA-D947-974A-31B62DDDB461}" type="pres">
      <dgm:prSet presAssocID="{20444211-07C4-0E4E-8AC2-7FA087B70A75}" presName="sibTrans" presStyleLbl="sibTrans2D1" presStyleIdx="3" presStyleCnt="7"/>
      <dgm:spPr/>
      <dgm:t>
        <a:bodyPr/>
        <a:lstStyle/>
        <a:p>
          <a:endParaRPr lang="en-US"/>
        </a:p>
      </dgm:t>
    </dgm:pt>
    <dgm:pt modelId="{77CA78B1-8D11-D748-A90A-BA77974477C1}" type="pres">
      <dgm:prSet presAssocID="{D3EFCC42-EF33-454B-9762-06D6FE2D0F2D}" presName="middleNode" presStyleCnt="0"/>
      <dgm:spPr/>
    </dgm:pt>
    <dgm:pt modelId="{88FFF25A-373B-0A47-B483-4DFDC84EB859}" type="pres">
      <dgm:prSet presAssocID="{D3EFCC42-EF33-454B-9762-06D6FE2D0F2D}" presName="padding" presStyleLbl="node1" presStyleIdx="3" presStyleCnt="8"/>
      <dgm:spPr/>
    </dgm:pt>
    <dgm:pt modelId="{3AA00FA7-B86C-6A4F-82D5-567CD5BD8DBF}" type="pres">
      <dgm:prSet presAssocID="{D3EFCC42-EF33-454B-9762-06D6FE2D0F2D}" presName="shape" presStyleLbl="node1" presStyleIdx="4" presStyleCnt="8" custScaleX="233404" custScaleY="240710">
        <dgm:presLayoutVars>
          <dgm:bulletEnabled val="1"/>
        </dgm:presLayoutVars>
      </dgm:prSet>
      <dgm:spPr/>
      <dgm:t>
        <a:bodyPr/>
        <a:lstStyle/>
        <a:p>
          <a:endParaRPr lang="en-US"/>
        </a:p>
      </dgm:t>
    </dgm:pt>
    <dgm:pt modelId="{EDCAB88F-74BC-A843-B8C8-3DA70FD4D0F0}" type="pres">
      <dgm:prSet presAssocID="{A79AE981-1338-1340-AF77-ED8D8D2898E6}" presName="sibTrans" presStyleLbl="sibTrans2D1" presStyleIdx="4" presStyleCnt="7"/>
      <dgm:spPr/>
      <dgm:t>
        <a:bodyPr/>
        <a:lstStyle/>
        <a:p>
          <a:endParaRPr lang="en-US"/>
        </a:p>
      </dgm:t>
    </dgm:pt>
    <dgm:pt modelId="{8A580D7E-C159-8849-A77F-D780EA353668}" type="pres">
      <dgm:prSet presAssocID="{BBE5BD6B-9A47-A14C-B349-86104CDF0F55}" presName="middleNode" presStyleCnt="0"/>
      <dgm:spPr/>
    </dgm:pt>
    <dgm:pt modelId="{66769551-5AC2-5049-96B3-C7AEC8445F6F}" type="pres">
      <dgm:prSet presAssocID="{BBE5BD6B-9A47-A14C-B349-86104CDF0F55}" presName="padding" presStyleLbl="node1" presStyleIdx="4" presStyleCnt="8"/>
      <dgm:spPr/>
    </dgm:pt>
    <dgm:pt modelId="{C64615C1-0F6D-2449-BF40-D725C5365F1C}" type="pres">
      <dgm:prSet presAssocID="{BBE5BD6B-9A47-A14C-B349-86104CDF0F55}" presName="shape" presStyleLbl="node1" presStyleIdx="5" presStyleCnt="8" custScaleX="229407" custScaleY="224251">
        <dgm:presLayoutVars>
          <dgm:bulletEnabled val="1"/>
        </dgm:presLayoutVars>
      </dgm:prSet>
      <dgm:spPr/>
      <dgm:t>
        <a:bodyPr/>
        <a:lstStyle/>
        <a:p>
          <a:endParaRPr lang="en-US"/>
        </a:p>
      </dgm:t>
    </dgm:pt>
    <dgm:pt modelId="{E6DB0324-470E-744F-9687-E5034D344706}" type="pres">
      <dgm:prSet presAssocID="{44BE5A00-D3A6-AE4B-B56C-2978E82FA5D7}" presName="sibTrans" presStyleLbl="sibTrans2D1" presStyleIdx="5" presStyleCnt="7"/>
      <dgm:spPr/>
      <dgm:t>
        <a:bodyPr/>
        <a:lstStyle/>
        <a:p>
          <a:endParaRPr lang="en-US"/>
        </a:p>
      </dgm:t>
    </dgm:pt>
    <dgm:pt modelId="{D7DC7C53-A3FC-244C-8F95-D1A6887C4CC4}" type="pres">
      <dgm:prSet presAssocID="{5E286F94-4753-AF4F-A0DE-6A94497FE372}" presName="middleNode" presStyleCnt="0"/>
      <dgm:spPr/>
    </dgm:pt>
    <dgm:pt modelId="{93B548E5-DAD4-FB48-AE1A-C995BF842E5A}" type="pres">
      <dgm:prSet presAssocID="{5E286F94-4753-AF4F-A0DE-6A94497FE372}" presName="padding" presStyleLbl="node1" presStyleIdx="5" presStyleCnt="8"/>
      <dgm:spPr/>
    </dgm:pt>
    <dgm:pt modelId="{3758884F-B33B-694A-A500-FB757A8F5DBD}" type="pres">
      <dgm:prSet presAssocID="{5E286F94-4753-AF4F-A0DE-6A94497FE372}" presName="shape" presStyleLbl="node1" presStyleIdx="6" presStyleCnt="8" custScaleX="253326" custScaleY="253207">
        <dgm:presLayoutVars>
          <dgm:bulletEnabled val="1"/>
        </dgm:presLayoutVars>
      </dgm:prSet>
      <dgm:spPr/>
      <dgm:t>
        <a:bodyPr/>
        <a:lstStyle/>
        <a:p>
          <a:endParaRPr lang="en-US"/>
        </a:p>
      </dgm:t>
    </dgm:pt>
    <dgm:pt modelId="{19DE9637-6049-C249-82E5-589C5C5A69C4}" type="pres">
      <dgm:prSet presAssocID="{453F92BC-16B0-B647-8D13-C8700284C3F5}" presName="sibTrans" presStyleLbl="sibTrans2D1" presStyleIdx="6" presStyleCnt="7"/>
      <dgm:spPr/>
      <dgm:t>
        <a:bodyPr/>
        <a:lstStyle/>
        <a:p>
          <a:endParaRPr lang="en-US"/>
        </a:p>
      </dgm:t>
    </dgm:pt>
    <dgm:pt modelId="{8663F024-4112-8B47-8796-758985F9B1C0}" type="pres">
      <dgm:prSet presAssocID="{5528E0FC-90E4-5B44-833C-F4662CF2FE64}" presName="lastNode" presStyleLbl="node1" presStyleIdx="7" presStyleCnt="8" custScaleX="195691" custScaleY="184880">
        <dgm:presLayoutVars>
          <dgm:bulletEnabled val="1"/>
        </dgm:presLayoutVars>
      </dgm:prSet>
      <dgm:spPr/>
      <dgm:t>
        <a:bodyPr/>
        <a:lstStyle/>
        <a:p>
          <a:endParaRPr lang="en-US"/>
        </a:p>
      </dgm:t>
    </dgm:pt>
  </dgm:ptLst>
  <dgm:cxnLst>
    <dgm:cxn modelId="{5042AA45-D36B-9B44-ACEB-132DE781B9F7}" type="presOf" srcId="{5528E0FC-90E4-5B44-833C-F4662CF2FE64}" destId="{8663F024-4112-8B47-8796-758985F9B1C0}" srcOrd="0" destOrd="0" presId="urn:microsoft.com/office/officeart/2005/8/layout/bProcess2"/>
    <dgm:cxn modelId="{65EE247A-8EBD-3E47-9B4B-BF91A96FB747}" srcId="{40762845-D595-374E-80B0-D267A29EEEBA}" destId="{80473283-7AB8-8B42-8D81-E72DFFF00891}" srcOrd="3" destOrd="0" parTransId="{0E7B5B96-8EC1-594A-8869-0B959A9D172F}" sibTransId="{20444211-07C4-0E4E-8AC2-7FA087B70A75}"/>
    <dgm:cxn modelId="{4FFC6E16-56F7-9740-879B-3BD59FA80C86}" srcId="{40762845-D595-374E-80B0-D267A29EEEBA}" destId="{53239C88-B6BC-2747-AE63-2D57DEB9BEA5}" srcOrd="2" destOrd="0" parTransId="{EF58C5DA-3990-3D41-AE4A-3D047E19D069}" sibTransId="{82E1D71A-1877-9A4F-9C6F-359745872743}"/>
    <dgm:cxn modelId="{D4603DD2-E63C-CE4A-8998-7AF527DF9726}" type="presOf" srcId="{44BE5A00-D3A6-AE4B-B56C-2978E82FA5D7}" destId="{E6DB0324-470E-744F-9687-E5034D344706}" srcOrd="0" destOrd="0" presId="urn:microsoft.com/office/officeart/2005/8/layout/bProcess2"/>
    <dgm:cxn modelId="{0B315EE1-BCED-EE43-9BB9-A0C8587C24E8}" type="presOf" srcId="{40E1FA60-0FAB-4146-8C05-884D92581261}" destId="{D917A1E4-1AC7-434A-856C-A19C50B19B37}" srcOrd="0" destOrd="0" presId="urn:microsoft.com/office/officeart/2005/8/layout/bProcess2"/>
    <dgm:cxn modelId="{C68C8280-CE7E-5B4B-BB45-65B6048633F4}" type="presOf" srcId="{40762845-D595-374E-80B0-D267A29EEEBA}" destId="{5F26B70A-D0F6-134C-8584-833CC0CFE2E2}" srcOrd="0" destOrd="0" presId="urn:microsoft.com/office/officeart/2005/8/layout/bProcess2"/>
    <dgm:cxn modelId="{EBD4EAFD-1D92-6948-A76A-8177B9F34F88}" srcId="{40762845-D595-374E-80B0-D267A29EEEBA}" destId="{D3EFCC42-EF33-454B-9762-06D6FE2D0F2D}" srcOrd="4" destOrd="0" parTransId="{96F120DB-13FC-3646-B7C6-D53739C5066A}" sibTransId="{A79AE981-1338-1340-AF77-ED8D8D2898E6}"/>
    <dgm:cxn modelId="{8917D36F-4D4D-FE46-B04E-EEEB446B8B2A}" type="presOf" srcId="{D3EFCC42-EF33-454B-9762-06D6FE2D0F2D}" destId="{3AA00FA7-B86C-6A4F-82D5-567CD5BD8DBF}" srcOrd="0" destOrd="0" presId="urn:microsoft.com/office/officeart/2005/8/layout/bProcess2"/>
    <dgm:cxn modelId="{76063644-5CAD-D840-8CBB-3AC791FAA92E}" type="presOf" srcId="{82E1D71A-1877-9A4F-9C6F-359745872743}" destId="{067FA7D0-D8C8-024E-AA61-8D830334A323}" srcOrd="0" destOrd="0" presId="urn:microsoft.com/office/officeart/2005/8/layout/bProcess2"/>
    <dgm:cxn modelId="{2F12F0CC-78E7-1143-8034-840D101CD843}" type="presOf" srcId="{E4763C7C-2D93-9F42-BBA0-BB712B2288CD}" destId="{17E048DB-C4F5-B649-A034-2B98E59186E0}" srcOrd="0" destOrd="0" presId="urn:microsoft.com/office/officeart/2005/8/layout/bProcess2"/>
    <dgm:cxn modelId="{F3B24AFE-5D1A-9448-A8FE-11ECB24485BD}" type="presOf" srcId="{BBE5BD6B-9A47-A14C-B349-86104CDF0F55}" destId="{C64615C1-0F6D-2449-BF40-D725C5365F1C}" srcOrd="0" destOrd="0" presId="urn:microsoft.com/office/officeart/2005/8/layout/bProcess2"/>
    <dgm:cxn modelId="{DBEFC360-0EF1-5844-A5F9-73A7BDBF5434}" type="presOf" srcId="{80473283-7AB8-8B42-8D81-E72DFFF00891}" destId="{C6B9AD10-FB4D-D044-87F2-35E7413F290E}" srcOrd="0" destOrd="0" presId="urn:microsoft.com/office/officeart/2005/8/layout/bProcess2"/>
    <dgm:cxn modelId="{2D60531C-01DF-8442-B812-D24FCA54BE72}" srcId="{40762845-D595-374E-80B0-D267A29EEEBA}" destId="{5E286F94-4753-AF4F-A0DE-6A94497FE372}" srcOrd="6" destOrd="0" parTransId="{08580041-3BA4-2240-A204-10ABEA84E447}" sibTransId="{453F92BC-16B0-B647-8D13-C8700284C3F5}"/>
    <dgm:cxn modelId="{CEE4DCB1-037E-D743-9197-62489F9AC364}" type="presOf" srcId="{453F92BC-16B0-B647-8D13-C8700284C3F5}" destId="{19DE9637-6049-C249-82E5-589C5C5A69C4}" srcOrd="0" destOrd="0" presId="urn:microsoft.com/office/officeart/2005/8/layout/bProcess2"/>
    <dgm:cxn modelId="{CA046C51-A50A-5B44-A27E-93385B5036B2}" srcId="{40762845-D595-374E-80B0-D267A29EEEBA}" destId="{96A36267-734E-C34C-AECC-8CD195D40239}" srcOrd="0" destOrd="0" parTransId="{CB57397D-4A17-2343-8AB9-7B403E1AA1B0}" sibTransId="{AA2C0B34-BE98-1A4F-8163-AA527562BA41}"/>
    <dgm:cxn modelId="{7405C024-DF30-6547-AE0C-D710D99A3622}" srcId="{40762845-D595-374E-80B0-D267A29EEEBA}" destId="{5528E0FC-90E4-5B44-833C-F4662CF2FE64}" srcOrd="7" destOrd="0" parTransId="{391D8F04-8AF3-DE4B-9840-6AFF4351AD0F}" sibTransId="{CEE40CDA-FBAB-0247-8F1B-D5FAE0E950C7}"/>
    <dgm:cxn modelId="{9A238CC0-084C-1B46-9499-30E938506EF0}" type="presOf" srcId="{A79AE981-1338-1340-AF77-ED8D8D2898E6}" destId="{EDCAB88F-74BC-A843-B8C8-3DA70FD4D0F0}" srcOrd="0" destOrd="0" presId="urn:microsoft.com/office/officeart/2005/8/layout/bProcess2"/>
    <dgm:cxn modelId="{BDD9977F-93A3-2242-9CAD-6354D63D9EBB}" type="presOf" srcId="{96A36267-734E-C34C-AECC-8CD195D40239}" destId="{BB5C9B2C-E27D-494F-A818-618851B974BD}" srcOrd="0" destOrd="0" presId="urn:microsoft.com/office/officeart/2005/8/layout/bProcess2"/>
    <dgm:cxn modelId="{2069E90D-E34D-4F4D-921B-A25CCF84E4D1}" type="presOf" srcId="{5E286F94-4753-AF4F-A0DE-6A94497FE372}" destId="{3758884F-B33B-694A-A500-FB757A8F5DBD}" srcOrd="0" destOrd="0" presId="urn:microsoft.com/office/officeart/2005/8/layout/bProcess2"/>
    <dgm:cxn modelId="{8AC8CB7C-7178-A241-80A3-3097A9C61A62}" srcId="{40762845-D595-374E-80B0-D267A29EEEBA}" destId="{40E1FA60-0FAB-4146-8C05-884D92581261}" srcOrd="1" destOrd="0" parTransId="{DC1985A2-449B-A94C-8BFA-2865E8E9FF74}" sibTransId="{E4763C7C-2D93-9F42-BBA0-BB712B2288CD}"/>
    <dgm:cxn modelId="{0B918D1A-C1A1-9343-91D5-1981A917E938}" type="presOf" srcId="{53239C88-B6BC-2747-AE63-2D57DEB9BEA5}" destId="{EBB6C90D-9C1E-1F4C-ACAC-F24C4A23C5F3}" srcOrd="0" destOrd="0" presId="urn:microsoft.com/office/officeart/2005/8/layout/bProcess2"/>
    <dgm:cxn modelId="{E0218BA5-5646-B840-8B7F-C99506A66309}" type="presOf" srcId="{20444211-07C4-0E4E-8AC2-7FA087B70A75}" destId="{E0278B95-DEFA-D947-974A-31B62DDDB461}" srcOrd="0" destOrd="0" presId="urn:microsoft.com/office/officeart/2005/8/layout/bProcess2"/>
    <dgm:cxn modelId="{5E9567B1-D9BF-F64C-BD61-41254C4F63DB}" srcId="{40762845-D595-374E-80B0-D267A29EEEBA}" destId="{BBE5BD6B-9A47-A14C-B349-86104CDF0F55}" srcOrd="5" destOrd="0" parTransId="{B7E0DD7E-31C4-F242-8C43-21D2C90257C3}" sibTransId="{44BE5A00-D3A6-AE4B-B56C-2978E82FA5D7}"/>
    <dgm:cxn modelId="{3BB8B181-BA37-1E47-83E9-10CCCB175051}" type="presOf" srcId="{AA2C0B34-BE98-1A4F-8163-AA527562BA41}" destId="{69482F35-36F4-7A4F-9E29-F74671372B2B}" srcOrd="0" destOrd="0" presId="urn:microsoft.com/office/officeart/2005/8/layout/bProcess2"/>
    <dgm:cxn modelId="{B9F44C27-12A7-0A46-8D7B-E8266CF97794}" type="presParOf" srcId="{5F26B70A-D0F6-134C-8584-833CC0CFE2E2}" destId="{BB5C9B2C-E27D-494F-A818-618851B974BD}" srcOrd="0" destOrd="0" presId="urn:microsoft.com/office/officeart/2005/8/layout/bProcess2"/>
    <dgm:cxn modelId="{66E89232-F547-004B-9503-08FB601FEE2C}" type="presParOf" srcId="{5F26B70A-D0F6-134C-8584-833CC0CFE2E2}" destId="{69482F35-36F4-7A4F-9E29-F74671372B2B}" srcOrd="1" destOrd="0" presId="urn:microsoft.com/office/officeart/2005/8/layout/bProcess2"/>
    <dgm:cxn modelId="{A06E1E66-234A-DD4F-97CB-4193F2E350BF}" type="presParOf" srcId="{5F26B70A-D0F6-134C-8584-833CC0CFE2E2}" destId="{6AB46550-E6FE-AD48-A300-8C2E3FC0A54A}" srcOrd="2" destOrd="0" presId="urn:microsoft.com/office/officeart/2005/8/layout/bProcess2"/>
    <dgm:cxn modelId="{AFD4D8E2-31E6-7D48-8D48-A7D3843535D0}" type="presParOf" srcId="{6AB46550-E6FE-AD48-A300-8C2E3FC0A54A}" destId="{82FDFA28-B073-F649-96BC-BB0F5572BB63}" srcOrd="0" destOrd="0" presId="urn:microsoft.com/office/officeart/2005/8/layout/bProcess2"/>
    <dgm:cxn modelId="{043A4512-063A-D049-82F2-7D7D755DDB55}" type="presParOf" srcId="{6AB46550-E6FE-AD48-A300-8C2E3FC0A54A}" destId="{D917A1E4-1AC7-434A-856C-A19C50B19B37}" srcOrd="1" destOrd="0" presId="urn:microsoft.com/office/officeart/2005/8/layout/bProcess2"/>
    <dgm:cxn modelId="{C1E7999D-9E32-CE4B-B0B7-6ACB8BEAE53A}" type="presParOf" srcId="{5F26B70A-D0F6-134C-8584-833CC0CFE2E2}" destId="{17E048DB-C4F5-B649-A034-2B98E59186E0}" srcOrd="3" destOrd="0" presId="urn:microsoft.com/office/officeart/2005/8/layout/bProcess2"/>
    <dgm:cxn modelId="{ED696116-3A3F-1742-96AA-BD6B88E7C46E}" type="presParOf" srcId="{5F26B70A-D0F6-134C-8584-833CC0CFE2E2}" destId="{40A7089C-97DE-B848-9081-DCD1C3F1FC64}" srcOrd="4" destOrd="0" presId="urn:microsoft.com/office/officeart/2005/8/layout/bProcess2"/>
    <dgm:cxn modelId="{9FDC8DC4-5269-F84B-9372-47C8D60C4D8C}" type="presParOf" srcId="{40A7089C-97DE-B848-9081-DCD1C3F1FC64}" destId="{62B51971-408C-D744-BBD1-C0677EE86C11}" srcOrd="0" destOrd="0" presId="urn:microsoft.com/office/officeart/2005/8/layout/bProcess2"/>
    <dgm:cxn modelId="{768F6049-D9E6-A54E-9CBD-5F6492159105}" type="presParOf" srcId="{40A7089C-97DE-B848-9081-DCD1C3F1FC64}" destId="{EBB6C90D-9C1E-1F4C-ACAC-F24C4A23C5F3}" srcOrd="1" destOrd="0" presId="urn:microsoft.com/office/officeart/2005/8/layout/bProcess2"/>
    <dgm:cxn modelId="{30D16E35-E372-5C4F-B95A-8CA2830DD188}" type="presParOf" srcId="{5F26B70A-D0F6-134C-8584-833CC0CFE2E2}" destId="{067FA7D0-D8C8-024E-AA61-8D830334A323}" srcOrd="5" destOrd="0" presId="urn:microsoft.com/office/officeart/2005/8/layout/bProcess2"/>
    <dgm:cxn modelId="{0EAB1083-93F1-9F43-9B90-267ED1CFEB1B}" type="presParOf" srcId="{5F26B70A-D0F6-134C-8584-833CC0CFE2E2}" destId="{7CF9887B-643A-A84E-BB06-43FFEA54FF60}" srcOrd="6" destOrd="0" presId="urn:microsoft.com/office/officeart/2005/8/layout/bProcess2"/>
    <dgm:cxn modelId="{249F97BF-D923-1241-89AC-F31A625826FC}" type="presParOf" srcId="{7CF9887B-643A-A84E-BB06-43FFEA54FF60}" destId="{C21D8545-07B7-DE41-B6E4-D4FFAA2E1FEE}" srcOrd="0" destOrd="0" presId="urn:microsoft.com/office/officeart/2005/8/layout/bProcess2"/>
    <dgm:cxn modelId="{6B950706-F3C0-C742-9795-C23406D9B13C}" type="presParOf" srcId="{7CF9887B-643A-A84E-BB06-43FFEA54FF60}" destId="{C6B9AD10-FB4D-D044-87F2-35E7413F290E}" srcOrd="1" destOrd="0" presId="urn:microsoft.com/office/officeart/2005/8/layout/bProcess2"/>
    <dgm:cxn modelId="{EB7162C9-2340-E045-AA6A-9433C6D11693}" type="presParOf" srcId="{5F26B70A-D0F6-134C-8584-833CC0CFE2E2}" destId="{E0278B95-DEFA-D947-974A-31B62DDDB461}" srcOrd="7" destOrd="0" presId="urn:microsoft.com/office/officeart/2005/8/layout/bProcess2"/>
    <dgm:cxn modelId="{1FBEEDBF-7F2F-6743-9804-F937D35BF2C0}" type="presParOf" srcId="{5F26B70A-D0F6-134C-8584-833CC0CFE2E2}" destId="{77CA78B1-8D11-D748-A90A-BA77974477C1}" srcOrd="8" destOrd="0" presId="urn:microsoft.com/office/officeart/2005/8/layout/bProcess2"/>
    <dgm:cxn modelId="{2E26AF40-63A1-FD43-A1CE-2080DA94C9B7}" type="presParOf" srcId="{77CA78B1-8D11-D748-A90A-BA77974477C1}" destId="{88FFF25A-373B-0A47-B483-4DFDC84EB859}" srcOrd="0" destOrd="0" presId="urn:microsoft.com/office/officeart/2005/8/layout/bProcess2"/>
    <dgm:cxn modelId="{0C886D60-FCCF-3C4A-B0B4-932266082435}" type="presParOf" srcId="{77CA78B1-8D11-D748-A90A-BA77974477C1}" destId="{3AA00FA7-B86C-6A4F-82D5-567CD5BD8DBF}" srcOrd="1" destOrd="0" presId="urn:microsoft.com/office/officeart/2005/8/layout/bProcess2"/>
    <dgm:cxn modelId="{F432C8CE-ADDA-F54A-9FCC-E7DCE30D1D92}" type="presParOf" srcId="{5F26B70A-D0F6-134C-8584-833CC0CFE2E2}" destId="{EDCAB88F-74BC-A843-B8C8-3DA70FD4D0F0}" srcOrd="9" destOrd="0" presId="urn:microsoft.com/office/officeart/2005/8/layout/bProcess2"/>
    <dgm:cxn modelId="{4F070B1D-AE4B-2E44-A816-E3B0C8145F30}" type="presParOf" srcId="{5F26B70A-D0F6-134C-8584-833CC0CFE2E2}" destId="{8A580D7E-C159-8849-A77F-D780EA353668}" srcOrd="10" destOrd="0" presId="urn:microsoft.com/office/officeart/2005/8/layout/bProcess2"/>
    <dgm:cxn modelId="{9BE27409-77C5-1D47-B2C8-FB3ABE0CADE8}" type="presParOf" srcId="{8A580D7E-C159-8849-A77F-D780EA353668}" destId="{66769551-5AC2-5049-96B3-C7AEC8445F6F}" srcOrd="0" destOrd="0" presId="urn:microsoft.com/office/officeart/2005/8/layout/bProcess2"/>
    <dgm:cxn modelId="{424FA3FD-A059-4145-B563-F816E9C157F2}" type="presParOf" srcId="{8A580D7E-C159-8849-A77F-D780EA353668}" destId="{C64615C1-0F6D-2449-BF40-D725C5365F1C}" srcOrd="1" destOrd="0" presId="urn:microsoft.com/office/officeart/2005/8/layout/bProcess2"/>
    <dgm:cxn modelId="{BA864404-CC85-1442-AB69-B2EA18C74732}" type="presParOf" srcId="{5F26B70A-D0F6-134C-8584-833CC0CFE2E2}" destId="{E6DB0324-470E-744F-9687-E5034D344706}" srcOrd="11" destOrd="0" presId="urn:microsoft.com/office/officeart/2005/8/layout/bProcess2"/>
    <dgm:cxn modelId="{D15868C1-0B1D-2141-93A0-BB49099D82EC}" type="presParOf" srcId="{5F26B70A-D0F6-134C-8584-833CC0CFE2E2}" destId="{D7DC7C53-A3FC-244C-8F95-D1A6887C4CC4}" srcOrd="12" destOrd="0" presId="urn:microsoft.com/office/officeart/2005/8/layout/bProcess2"/>
    <dgm:cxn modelId="{DCFA0618-70C2-6E4E-BD2E-6365A5011183}" type="presParOf" srcId="{D7DC7C53-A3FC-244C-8F95-D1A6887C4CC4}" destId="{93B548E5-DAD4-FB48-AE1A-C995BF842E5A}" srcOrd="0" destOrd="0" presId="urn:microsoft.com/office/officeart/2005/8/layout/bProcess2"/>
    <dgm:cxn modelId="{21E51F52-B8C7-724F-9B40-60A3E3FD3BF6}" type="presParOf" srcId="{D7DC7C53-A3FC-244C-8F95-D1A6887C4CC4}" destId="{3758884F-B33B-694A-A500-FB757A8F5DBD}" srcOrd="1" destOrd="0" presId="urn:microsoft.com/office/officeart/2005/8/layout/bProcess2"/>
    <dgm:cxn modelId="{C065A1ED-1394-2746-8F59-45E3C791FF69}" type="presParOf" srcId="{5F26B70A-D0F6-134C-8584-833CC0CFE2E2}" destId="{19DE9637-6049-C249-82E5-589C5C5A69C4}" srcOrd="13" destOrd="0" presId="urn:microsoft.com/office/officeart/2005/8/layout/bProcess2"/>
    <dgm:cxn modelId="{4C1F4EFB-3290-174C-B22F-DEBF70100367}" type="presParOf" srcId="{5F26B70A-D0F6-134C-8584-833CC0CFE2E2}" destId="{8663F024-4112-8B47-8796-758985F9B1C0}" srcOrd="14"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C43BBCE-B749-6C44-8A83-59AE9C2D3239}" type="doc">
      <dgm:prSet loTypeId="urn:microsoft.com/office/officeart/2005/8/layout/venn3" loCatId="relationship" qsTypeId="urn:microsoft.com/office/officeart/2005/8/quickstyle/simple4" qsCatId="simple" csTypeId="urn:microsoft.com/office/officeart/2005/8/colors/accent1_2" csCatId="accent1" phldr="1"/>
      <dgm:spPr/>
      <dgm:t>
        <a:bodyPr/>
        <a:lstStyle/>
        <a:p>
          <a:endParaRPr lang="en-US"/>
        </a:p>
      </dgm:t>
    </dgm:pt>
    <dgm:pt modelId="{7AA3D0A0-3F84-3B49-BB5D-6E8D88435989}">
      <dgm:prSet custT="1"/>
      <dgm:spPr/>
      <dgm:t>
        <a:bodyPr/>
        <a:lstStyle/>
        <a:p>
          <a:pPr rtl="0"/>
          <a:r>
            <a:rPr lang="en-US" sz="2400" b="1" dirty="0" smtClean="0">
              <a:solidFill>
                <a:srgbClr val="FF0000"/>
              </a:solidFill>
              <a:effectLst/>
            </a:rPr>
            <a:t>A key enabling technology that may be used to secure data both in transit and when stored</a:t>
          </a:r>
          <a:endParaRPr lang="en-US" sz="2400" dirty="0">
            <a:solidFill>
              <a:srgbClr val="FF0000"/>
            </a:solidFill>
            <a:effectLst/>
          </a:endParaRPr>
        </a:p>
      </dgm:t>
    </dgm:pt>
    <dgm:pt modelId="{3217A643-E117-AB44-BB0F-7C9E69904BEA}" type="parTrans" cxnId="{39879A9A-BF07-0945-830F-B5CF28543119}">
      <dgm:prSet/>
      <dgm:spPr/>
      <dgm:t>
        <a:bodyPr/>
        <a:lstStyle/>
        <a:p>
          <a:endParaRPr lang="en-US" sz="3200"/>
        </a:p>
      </dgm:t>
    </dgm:pt>
    <dgm:pt modelId="{CA02B1FE-EB1B-2845-B7EE-3A7FB13A6FEB}" type="sibTrans" cxnId="{39879A9A-BF07-0945-830F-B5CF28543119}">
      <dgm:prSet/>
      <dgm:spPr/>
      <dgm:t>
        <a:bodyPr/>
        <a:lstStyle/>
        <a:p>
          <a:endParaRPr lang="en-US" sz="3200"/>
        </a:p>
      </dgm:t>
    </dgm:pt>
    <dgm:pt modelId="{B2435B80-7CD5-534A-94A7-44C1AD89FE96}">
      <dgm:prSet custT="1"/>
      <dgm:spPr/>
      <dgm:t>
        <a:bodyPr/>
        <a:lstStyle/>
        <a:p>
          <a:pPr rtl="0"/>
          <a:r>
            <a:rPr lang="en-US" sz="2400" b="1" dirty="0" smtClean="0">
              <a:solidFill>
                <a:srgbClr val="FF0000"/>
              </a:solidFill>
              <a:effectLst/>
            </a:rPr>
            <a:t>Must be configured and appropriate cryptographic keys created, signed, and secured</a:t>
          </a:r>
          <a:endParaRPr lang="en-US" sz="2400" dirty="0">
            <a:solidFill>
              <a:srgbClr val="FF0000"/>
            </a:solidFill>
            <a:effectLst/>
          </a:endParaRPr>
        </a:p>
      </dgm:t>
    </dgm:pt>
    <dgm:pt modelId="{A4F1A9F0-D505-6D46-875E-D2319FBA4668}" type="parTrans" cxnId="{93DB30A5-84D2-6D40-A191-D6122A8F13F9}">
      <dgm:prSet/>
      <dgm:spPr/>
      <dgm:t>
        <a:bodyPr/>
        <a:lstStyle/>
        <a:p>
          <a:endParaRPr lang="en-US" sz="3200"/>
        </a:p>
      </dgm:t>
    </dgm:pt>
    <dgm:pt modelId="{4EF0DBF9-2B52-394C-8A1B-6D2DC11E1CE2}" type="sibTrans" cxnId="{93DB30A5-84D2-6D40-A191-D6122A8F13F9}">
      <dgm:prSet/>
      <dgm:spPr/>
      <dgm:t>
        <a:bodyPr/>
        <a:lstStyle/>
        <a:p>
          <a:endParaRPr lang="en-US" sz="3200"/>
        </a:p>
      </dgm:t>
    </dgm:pt>
    <dgm:pt modelId="{75F128DE-D78E-F147-9D4B-8C7DAB6E204C}">
      <dgm:prSet custT="1"/>
      <dgm:spPr/>
      <dgm:t>
        <a:bodyPr/>
        <a:lstStyle/>
        <a:p>
          <a:pPr rtl="0"/>
          <a:r>
            <a:rPr lang="en-US" sz="2400" b="1" dirty="0" smtClean="0">
              <a:solidFill>
                <a:srgbClr val="FF0000"/>
              </a:solidFill>
              <a:effectLst/>
            </a:rPr>
            <a:t>If secure network services are provided using TLS or IPsec suitable public and private keys must be generated for each of them</a:t>
          </a:r>
          <a:endParaRPr lang="en-US" sz="2400" dirty="0">
            <a:solidFill>
              <a:srgbClr val="FF0000"/>
            </a:solidFill>
            <a:effectLst/>
          </a:endParaRPr>
        </a:p>
      </dgm:t>
    </dgm:pt>
    <dgm:pt modelId="{5E06CD86-27A6-6F4B-91C0-A132C6A48389}" type="parTrans" cxnId="{0DF1588E-1A6B-004A-9F03-1E58DE510275}">
      <dgm:prSet/>
      <dgm:spPr/>
      <dgm:t>
        <a:bodyPr/>
        <a:lstStyle/>
        <a:p>
          <a:endParaRPr lang="en-US" sz="3200"/>
        </a:p>
      </dgm:t>
    </dgm:pt>
    <dgm:pt modelId="{40065C77-FBC1-D44F-B1D1-EECE5B9E5328}" type="sibTrans" cxnId="{0DF1588E-1A6B-004A-9F03-1E58DE510275}">
      <dgm:prSet/>
      <dgm:spPr/>
      <dgm:t>
        <a:bodyPr/>
        <a:lstStyle/>
        <a:p>
          <a:endParaRPr lang="en-US" sz="3200"/>
        </a:p>
      </dgm:t>
    </dgm:pt>
    <dgm:pt modelId="{7E602F08-6380-C84F-8987-67A0E1499ACC}">
      <dgm:prSet custT="1"/>
      <dgm:spPr/>
      <dgm:t>
        <a:bodyPr/>
        <a:lstStyle/>
        <a:p>
          <a:pPr rtl="0"/>
          <a:r>
            <a:rPr lang="en-US" sz="2000" b="1" dirty="0" smtClean="0">
              <a:solidFill>
                <a:srgbClr val="FF0000"/>
              </a:solidFill>
              <a:effectLst/>
            </a:rPr>
            <a:t>If secure network services are provided using SSH, appropriate server and client keys must be created</a:t>
          </a:r>
          <a:endParaRPr lang="en-US" sz="2000" dirty="0">
            <a:solidFill>
              <a:srgbClr val="FF0000"/>
            </a:solidFill>
            <a:effectLst/>
          </a:endParaRPr>
        </a:p>
      </dgm:t>
    </dgm:pt>
    <dgm:pt modelId="{A9CD4872-78F5-9549-9E5F-22513EE1E821}" type="parTrans" cxnId="{0149FB83-AAC8-9645-A40C-7F7FB0CD8A16}">
      <dgm:prSet/>
      <dgm:spPr/>
      <dgm:t>
        <a:bodyPr/>
        <a:lstStyle/>
        <a:p>
          <a:endParaRPr lang="en-US" sz="3200"/>
        </a:p>
      </dgm:t>
    </dgm:pt>
    <dgm:pt modelId="{8644A469-364B-4744-85F1-D6AA36CF64FD}" type="sibTrans" cxnId="{0149FB83-AAC8-9645-A40C-7F7FB0CD8A16}">
      <dgm:prSet/>
      <dgm:spPr/>
      <dgm:t>
        <a:bodyPr/>
        <a:lstStyle/>
        <a:p>
          <a:endParaRPr lang="en-US" sz="3200"/>
        </a:p>
      </dgm:t>
    </dgm:pt>
    <dgm:pt modelId="{2D783FF3-7733-CA4C-B177-C66C213AF7D6}">
      <dgm:prSet custT="1"/>
      <dgm:spPr/>
      <dgm:t>
        <a:bodyPr/>
        <a:lstStyle/>
        <a:p>
          <a:pPr rtl="0"/>
          <a:r>
            <a:rPr lang="en-US" sz="2800" b="1" dirty="0" smtClean="0">
              <a:solidFill>
                <a:srgbClr val="FF0000"/>
              </a:solidFill>
              <a:effectLst/>
            </a:rPr>
            <a:t>Cryptographic file systems are another use of encryption</a:t>
          </a:r>
          <a:endParaRPr lang="en-US" sz="2800" b="1" dirty="0">
            <a:solidFill>
              <a:srgbClr val="FF0000"/>
            </a:solidFill>
            <a:effectLst/>
          </a:endParaRPr>
        </a:p>
      </dgm:t>
    </dgm:pt>
    <dgm:pt modelId="{191E089B-868A-8543-B275-0AFDAB6C5673}" type="parTrans" cxnId="{1BC7B036-2DDB-1147-B64B-F6B8C9668CA3}">
      <dgm:prSet/>
      <dgm:spPr/>
      <dgm:t>
        <a:bodyPr/>
        <a:lstStyle/>
        <a:p>
          <a:endParaRPr lang="en-US" sz="3200"/>
        </a:p>
      </dgm:t>
    </dgm:pt>
    <dgm:pt modelId="{BB8002CD-96D8-644F-97D1-9144A6CE460D}" type="sibTrans" cxnId="{1BC7B036-2DDB-1147-B64B-F6B8C9668CA3}">
      <dgm:prSet/>
      <dgm:spPr/>
      <dgm:t>
        <a:bodyPr/>
        <a:lstStyle/>
        <a:p>
          <a:endParaRPr lang="en-US" sz="3200"/>
        </a:p>
      </dgm:t>
    </dgm:pt>
    <dgm:pt modelId="{02960B84-2726-2241-BF2D-42E25091C3C9}" type="pres">
      <dgm:prSet presAssocID="{EC43BBCE-B749-6C44-8A83-59AE9C2D3239}" presName="Name0" presStyleCnt="0">
        <dgm:presLayoutVars>
          <dgm:dir/>
          <dgm:resizeHandles val="exact"/>
        </dgm:presLayoutVars>
      </dgm:prSet>
      <dgm:spPr/>
      <dgm:t>
        <a:bodyPr/>
        <a:lstStyle/>
        <a:p>
          <a:endParaRPr lang="en-US"/>
        </a:p>
      </dgm:t>
    </dgm:pt>
    <dgm:pt modelId="{FCD52BE9-E022-B94C-B1B1-AC7A6A8FFE11}" type="pres">
      <dgm:prSet presAssocID="{7AA3D0A0-3F84-3B49-BB5D-6E8D88435989}" presName="Name5" presStyleLbl="vennNode1" presStyleIdx="0" presStyleCnt="5" custScaleX="198808" custScaleY="189268" custLinFactNeighborX="4059" custLinFactNeighborY="-83810">
        <dgm:presLayoutVars>
          <dgm:bulletEnabled val="1"/>
        </dgm:presLayoutVars>
      </dgm:prSet>
      <dgm:spPr/>
      <dgm:t>
        <a:bodyPr/>
        <a:lstStyle/>
        <a:p>
          <a:endParaRPr lang="en-US"/>
        </a:p>
      </dgm:t>
    </dgm:pt>
    <dgm:pt modelId="{CE031BEF-F0A3-6940-AE05-C07DFBD9EF8D}" type="pres">
      <dgm:prSet presAssocID="{CA02B1FE-EB1B-2845-B7EE-3A7FB13A6FEB}" presName="space" presStyleCnt="0"/>
      <dgm:spPr/>
    </dgm:pt>
    <dgm:pt modelId="{16E33DAA-D55A-C346-94D6-CC068AA2E5AD}" type="pres">
      <dgm:prSet presAssocID="{B2435B80-7CD5-534A-94A7-44C1AD89FE96}" presName="Name5" presStyleLbl="vennNode1" presStyleIdx="1" presStyleCnt="5" custScaleX="161687" custScaleY="166857" custLinFactNeighborX="-51447" custLinFactNeighborY="13195">
        <dgm:presLayoutVars>
          <dgm:bulletEnabled val="1"/>
        </dgm:presLayoutVars>
      </dgm:prSet>
      <dgm:spPr/>
      <dgm:t>
        <a:bodyPr/>
        <a:lstStyle/>
        <a:p>
          <a:endParaRPr lang="en-US"/>
        </a:p>
      </dgm:t>
    </dgm:pt>
    <dgm:pt modelId="{CA70F579-065D-844F-A048-743B999AED18}" type="pres">
      <dgm:prSet presAssocID="{4EF0DBF9-2B52-394C-8A1B-6D2DC11E1CE2}" presName="space" presStyleCnt="0"/>
      <dgm:spPr/>
    </dgm:pt>
    <dgm:pt modelId="{EA594604-0C88-3842-A7FC-980338B1F8EE}" type="pres">
      <dgm:prSet presAssocID="{75F128DE-D78E-F147-9D4B-8C7DAB6E204C}" presName="Name5" presStyleLbl="vennNode1" presStyleIdx="2" presStyleCnt="5" custScaleX="205079" custScaleY="207209" custLinFactNeighborX="3493" custLinFactNeighborY="70896">
        <dgm:presLayoutVars>
          <dgm:bulletEnabled val="1"/>
        </dgm:presLayoutVars>
      </dgm:prSet>
      <dgm:spPr/>
      <dgm:t>
        <a:bodyPr/>
        <a:lstStyle/>
        <a:p>
          <a:endParaRPr lang="en-US"/>
        </a:p>
      </dgm:t>
    </dgm:pt>
    <dgm:pt modelId="{1E8D3BAA-3EC6-FD40-848C-80F1ED944389}" type="pres">
      <dgm:prSet presAssocID="{40065C77-FBC1-D44F-B1D1-EECE5B9E5328}" presName="space" presStyleCnt="0"/>
      <dgm:spPr/>
    </dgm:pt>
    <dgm:pt modelId="{39705C23-82FF-5D47-976D-F096C8A30348}" type="pres">
      <dgm:prSet presAssocID="{7E602F08-6380-C84F-8987-67A0E1499ACC}" presName="Name5" presStyleLbl="vennNode1" presStyleIdx="3" presStyleCnt="5" custScaleX="154121" custScaleY="152887">
        <dgm:presLayoutVars>
          <dgm:bulletEnabled val="1"/>
        </dgm:presLayoutVars>
      </dgm:prSet>
      <dgm:spPr/>
      <dgm:t>
        <a:bodyPr/>
        <a:lstStyle/>
        <a:p>
          <a:endParaRPr lang="en-US"/>
        </a:p>
      </dgm:t>
    </dgm:pt>
    <dgm:pt modelId="{6A4BF691-610E-5945-8370-A15446D4E576}" type="pres">
      <dgm:prSet presAssocID="{8644A469-364B-4744-85F1-D6AA36CF64FD}" presName="space" presStyleCnt="0"/>
      <dgm:spPr/>
    </dgm:pt>
    <dgm:pt modelId="{66A6B5BD-7F65-094C-8FBB-7F60B651FA24}" type="pres">
      <dgm:prSet presAssocID="{2D783FF3-7733-CA4C-B177-C66C213AF7D6}" presName="Name5" presStyleLbl="vennNode1" presStyleIdx="4" presStyleCnt="5" custScaleX="159812" custScaleY="168819" custLinFactNeighborX="-44321" custLinFactNeighborY="-49191">
        <dgm:presLayoutVars>
          <dgm:bulletEnabled val="1"/>
        </dgm:presLayoutVars>
      </dgm:prSet>
      <dgm:spPr/>
      <dgm:t>
        <a:bodyPr/>
        <a:lstStyle/>
        <a:p>
          <a:endParaRPr lang="en-US"/>
        </a:p>
      </dgm:t>
    </dgm:pt>
  </dgm:ptLst>
  <dgm:cxnLst>
    <dgm:cxn modelId="{997C0B2C-007F-784C-A26A-4D3F8B5A65C7}" type="presOf" srcId="{7E602F08-6380-C84F-8987-67A0E1499ACC}" destId="{39705C23-82FF-5D47-976D-F096C8A30348}" srcOrd="0" destOrd="0" presId="urn:microsoft.com/office/officeart/2005/8/layout/venn3"/>
    <dgm:cxn modelId="{452AEB6F-3AD6-FC4E-9A48-B715DE545693}" type="presOf" srcId="{75F128DE-D78E-F147-9D4B-8C7DAB6E204C}" destId="{EA594604-0C88-3842-A7FC-980338B1F8EE}" srcOrd="0" destOrd="0" presId="urn:microsoft.com/office/officeart/2005/8/layout/venn3"/>
    <dgm:cxn modelId="{6D2AA38D-201B-9642-9ADA-8AA93E74BBBE}" type="presOf" srcId="{EC43BBCE-B749-6C44-8A83-59AE9C2D3239}" destId="{02960B84-2726-2241-BF2D-42E25091C3C9}" srcOrd="0" destOrd="0" presId="urn:microsoft.com/office/officeart/2005/8/layout/venn3"/>
    <dgm:cxn modelId="{8B477030-72E7-B44F-9D4E-573EDA03794E}" type="presOf" srcId="{2D783FF3-7733-CA4C-B177-C66C213AF7D6}" destId="{66A6B5BD-7F65-094C-8FBB-7F60B651FA24}" srcOrd="0" destOrd="0" presId="urn:microsoft.com/office/officeart/2005/8/layout/venn3"/>
    <dgm:cxn modelId="{0DF1588E-1A6B-004A-9F03-1E58DE510275}" srcId="{EC43BBCE-B749-6C44-8A83-59AE9C2D3239}" destId="{75F128DE-D78E-F147-9D4B-8C7DAB6E204C}" srcOrd="2" destOrd="0" parTransId="{5E06CD86-27A6-6F4B-91C0-A132C6A48389}" sibTransId="{40065C77-FBC1-D44F-B1D1-EECE5B9E5328}"/>
    <dgm:cxn modelId="{39879A9A-BF07-0945-830F-B5CF28543119}" srcId="{EC43BBCE-B749-6C44-8A83-59AE9C2D3239}" destId="{7AA3D0A0-3F84-3B49-BB5D-6E8D88435989}" srcOrd="0" destOrd="0" parTransId="{3217A643-E117-AB44-BB0F-7C9E69904BEA}" sibTransId="{CA02B1FE-EB1B-2845-B7EE-3A7FB13A6FEB}"/>
    <dgm:cxn modelId="{A4B074FC-350E-1148-9202-27B014F7766E}" type="presOf" srcId="{B2435B80-7CD5-534A-94A7-44C1AD89FE96}" destId="{16E33DAA-D55A-C346-94D6-CC068AA2E5AD}" srcOrd="0" destOrd="0" presId="urn:microsoft.com/office/officeart/2005/8/layout/venn3"/>
    <dgm:cxn modelId="{9310009C-FE2F-4C47-AE7A-339F7F015954}" type="presOf" srcId="{7AA3D0A0-3F84-3B49-BB5D-6E8D88435989}" destId="{FCD52BE9-E022-B94C-B1B1-AC7A6A8FFE11}" srcOrd="0" destOrd="0" presId="urn:microsoft.com/office/officeart/2005/8/layout/venn3"/>
    <dgm:cxn modelId="{93DB30A5-84D2-6D40-A191-D6122A8F13F9}" srcId="{EC43BBCE-B749-6C44-8A83-59AE9C2D3239}" destId="{B2435B80-7CD5-534A-94A7-44C1AD89FE96}" srcOrd="1" destOrd="0" parTransId="{A4F1A9F0-D505-6D46-875E-D2319FBA4668}" sibTransId="{4EF0DBF9-2B52-394C-8A1B-6D2DC11E1CE2}"/>
    <dgm:cxn modelId="{1BC7B036-2DDB-1147-B64B-F6B8C9668CA3}" srcId="{EC43BBCE-B749-6C44-8A83-59AE9C2D3239}" destId="{2D783FF3-7733-CA4C-B177-C66C213AF7D6}" srcOrd="4" destOrd="0" parTransId="{191E089B-868A-8543-B275-0AFDAB6C5673}" sibTransId="{BB8002CD-96D8-644F-97D1-9144A6CE460D}"/>
    <dgm:cxn modelId="{0149FB83-AAC8-9645-A40C-7F7FB0CD8A16}" srcId="{EC43BBCE-B749-6C44-8A83-59AE9C2D3239}" destId="{7E602F08-6380-C84F-8987-67A0E1499ACC}" srcOrd="3" destOrd="0" parTransId="{A9CD4872-78F5-9549-9E5F-22513EE1E821}" sibTransId="{8644A469-364B-4744-85F1-D6AA36CF64FD}"/>
    <dgm:cxn modelId="{F714F2A3-E6C5-7243-88F7-D0F8EC911A49}" type="presParOf" srcId="{02960B84-2726-2241-BF2D-42E25091C3C9}" destId="{FCD52BE9-E022-B94C-B1B1-AC7A6A8FFE11}" srcOrd="0" destOrd="0" presId="urn:microsoft.com/office/officeart/2005/8/layout/venn3"/>
    <dgm:cxn modelId="{77E04C8F-2F32-1243-B79F-ED540607F0B0}" type="presParOf" srcId="{02960B84-2726-2241-BF2D-42E25091C3C9}" destId="{CE031BEF-F0A3-6940-AE05-C07DFBD9EF8D}" srcOrd="1" destOrd="0" presId="urn:microsoft.com/office/officeart/2005/8/layout/venn3"/>
    <dgm:cxn modelId="{126C239D-165A-6044-8103-C2ED746A2D3C}" type="presParOf" srcId="{02960B84-2726-2241-BF2D-42E25091C3C9}" destId="{16E33DAA-D55A-C346-94D6-CC068AA2E5AD}" srcOrd="2" destOrd="0" presId="urn:microsoft.com/office/officeart/2005/8/layout/venn3"/>
    <dgm:cxn modelId="{C98F23BA-0A2A-3B42-A0B3-99D049AD8F63}" type="presParOf" srcId="{02960B84-2726-2241-BF2D-42E25091C3C9}" destId="{CA70F579-065D-844F-A048-743B999AED18}" srcOrd="3" destOrd="0" presId="urn:microsoft.com/office/officeart/2005/8/layout/venn3"/>
    <dgm:cxn modelId="{13F6A4E4-7DA9-504F-9462-055443F43AF4}" type="presParOf" srcId="{02960B84-2726-2241-BF2D-42E25091C3C9}" destId="{EA594604-0C88-3842-A7FC-980338B1F8EE}" srcOrd="4" destOrd="0" presId="urn:microsoft.com/office/officeart/2005/8/layout/venn3"/>
    <dgm:cxn modelId="{1DF3C315-184E-3244-ADAB-6EA76EF6A55E}" type="presParOf" srcId="{02960B84-2726-2241-BF2D-42E25091C3C9}" destId="{1E8D3BAA-3EC6-FD40-848C-80F1ED944389}" srcOrd="5" destOrd="0" presId="urn:microsoft.com/office/officeart/2005/8/layout/venn3"/>
    <dgm:cxn modelId="{EA05EE19-43EA-7E4D-B723-3457C9424771}" type="presParOf" srcId="{02960B84-2726-2241-BF2D-42E25091C3C9}" destId="{39705C23-82FF-5D47-976D-F096C8A30348}" srcOrd="6" destOrd="0" presId="urn:microsoft.com/office/officeart/2005/8/layout/venn3"/>
    <dgm:cxn modelId="{F6C9F5FA-2C9F-F146-8D53-49A21BDEF21B}" type="presParOf" srcId="{02960B84-2726-2241-BF2D-42E25091C3C9}" destId="{6A4BF691-610E-5945-8370-A15446D4E576}" srcOrd="7" destOrd="0" presId="urn:microsoft.com/office/officeart/2005/8/layout/venn3"/>
    <dgm:cxn modelId="{D29D5629-F916-E44A-AE34-49DE94CAFBBB}" type="presParOf" srcId="{02960B84-2726-2241-BF2D-42E25091C3C9}" destId="{66A6B5BD-7F65-094C-8FBB-7F60B651FA24}" srcOrd="8"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F05F901-BD59-4D63-B142-396068AA1FFA}" type="doc">
      <dgm:prSet loTypeId="urn:microsoft.com/office/officeart/2005/8/layout/chevron2" loCatId="process" qsTypeId="urn:microsoft.com/office/officeart/2005/8/quickstyle/simple1" qsCatId="simple" csTypeId="urn:microsoft.com/office/officeart/2005/8/colors/accent1_2" csCatId="accent1"/>
      <dgm:spPr/>
      <dgm:t>
        <a:bodyPr/>
        <a:lstStyle/>
        <a:p>
          <a:endParaRPr lang="en-US"/>
        </a:p>
      </dgm:t>
    </dgm:pt>
    <dgm:pt modelId="{6E91C6FF-7397-4424-9179-62E90E3C1F87}">
      <dgm:prSet/>
      <dgm:spPr/>
      <dgm:t>
        <a:bodyPr/>
        <a:lstStyle/>
        <a:p>
          <a:pPr rtl="0"/>
          <a:r>
            <a:rPr lang="en-US" smtClean="0"/>
            <a:t>Steps :</a:t>
          </a:r>
          <a:endParaRPr lang="en-US"/>
        </a:p>
      </dgm:t>
    </dgm:pt>
    <dgm:pt modelId="{C9D3C5E7-974A-4B47-904A-62546CA91D35}" type="parTrans" cxnId="{12778CA4-B6D3-4DE6-83DB-074FB7FAE53B}">
      <dgm:prSet/>
      <dgm:spPr/>
      <dgm:t>
        <a:bodyPr/>
        <a:lstStyle/>
        <a:p>
          <a:endParaRPr lang="en-US"/>
        </a:p>
      </dgm:t>
    </dgm:pt>
    <dgm:pt modelId="{448D5A12-FB77-4320-8BF6-23DD2BC472ED}" type="sibTrans" cxnId="{12778CA4-B6D3-4DE6-83DB-074FB7FAE53B}">
      <dgm:prSet/>
      <dgm:spPr/>
      <dgm:t>
        <a:bodyPr/>
        <a:lstStyle/>
        <a:p>
          <a:endParaRPr lang="en-US"/>
        </a:p>
      </dgm:t>
    </dgm:pt>
    <dgm:pt modelId="{13544B3B-8819-41A1-B774-00B5B895B8F4}">
      <dgm:prSet/>
      <dgm:spPr/>
      <dgm:t>
        <a:bodyPr/>
        <a:lstStyle/>
        <a:p>
          <a:pPr rtl="0"/>
          <a:r>
            <a:rPr lang="en-US" smtClean="0"/>
            <a:t>Boot Security </a:t>
          </a:r>
          <a:endParaRPr lang="en-US"/>
        </a:p>
      </dgm:t>
    </dgm:pt>
    <dgm:pt modelId="{968525B3-BD87-4BAF-A797-8B0C042FA113}" type="parTrans" cxnId="{74917AEC-ADD8-4696-8AE2-9CD7259B5D6F}">
      <dgm:prSet/>
      <dgm:spPr/>
      <dgm:t>
        <a:bodyPr/>
        <a:lstStyle/>
        <a:p>
          <a:endParaRPr lang="en-US"/>
        </a:p>
      </dgm:t>
    </dgm:pt>
    <dgm:pt modelId="{2C40A3B7-F376-4B68-92A0-3C135A51354A}" type="sibTrans" cxnId="{74917AEC-ADD8-4696-8AE2-9CD7259B5D6F}">
      <dgm:prSet/>
      <dgm:spPr/>
      <dgm:t>
        <a:bodyPr/>
        <a:lstStyle/>
        <a:p>
          <a:endParaRPr lang="en-US"/>
        </a:p>
      </dgm:t>
    </dgm:pt>
    <dgm:pt modelId="{D806F24A-2D4A-44C8-A597-D00583493CED}">
      <dgm:prSet/>
      <dgm:spPr/>
      <dgm:t>
        <a:bodyPr/>
        <a:lstStyle/>
        <a:p>
          <a:pPr rtl="0"/>
          <a:r>
            <a:rPr lang="en-US" smtClean="0"/>
            <a:t>Patching Linux Kernel</a:t>
          </a:r>
          <a:endParaRPr lang="en-US"/>
        </a:p>
      </dgm:t>
    </dgm:pt>
    <dgm:pt modelId="{474CA028-73DD-467C-9838-833DF28AF693}" type="parTrans" cxnId="{C5DA99EA-2FF7-4D7A-B6A0-0F0AC8BDED57}">
      <dgm:prSet/>
      <dgm:spPr/>
      <dgm:t>
        <a:bodyPr/>
        <a:lstStyle/>
        <a:p>
          <a:endParaRPr lang="en-US"/>
        </a:p>
      </dgm:t>
    </dgm:pt>
    <dgm:pt modelId="{AE564B91-7FD1-4D96-B45B-C344C9AA5FD1}" type="sibTrans" cxnId="{C5DA99EA-2FF7-4D7A-B6A0-0F0AC8BDED57}">
      <dgm:prSet/>
      <dgm:spPr/>
      <dgm:t>
        <a:bodyPr/>
        <a:lstStyle/>
        <a:p>
          <a:endParaRPr lang="en-US"/>
        </a:p>
      </dgm:t>
    </dgm:pt>
    <dgm:pt modelId="{934F3344-2B8B-449C-8937-B12D6FB50F1B}">
      <dgm:prSet/>
      <dgm:spPr/>
      <dgm:t>
        <a:bodyPr/>
        <a:lstStyle/>
        <a:p>
          <a:pPr rtl="0"/>
          <a:r>
            <a:rPr lang="en-US" smtClean="0"/>
            <a:t>Remove Unused Software</a:t>
          </a:r>
          <a:endParaRPr lang="en-US"/>
        </a:p>
      </dgm:t>
    </dgm:pt>
    <dgm:pt modelId="{AEF6BB7C-0F66-4CF1-9E63-1331B2D2E36D}" type="parTrans" cxnId="{AD821749-745C-4A48-8324-F236D08E4264}">
      <dgm:prSet/>
      <dgm:spPr/>
      <dgm:t>
        <a:bodyPr/>
        <a:lstStyle/>
        <a:p>
          <a:endParaRPr lang="en-US"/>
        </a:p>
      </dgm:t>
    </dgm:pt>
    <dgm:pt modelId="{20BF7AF2-C1E1-476A-900C-A33DE8FE042C}" type="sibTrans" cxnId="{AD821749-745C-4A48-8324-F236D08E4264}">
      <dgm:prSet/>
      <dgm:spPr/>
      <dgm:t>
        <a:bodyPr/>
        <a:lstStyle/>
        <a:p>
          <a:endParaRPr lang="en-US"/>
        </a:p>
      </dgm:t>
    </dgm:pt>
    <dgm:pt modelId="{E7A6C464-E401-45A1-AB32-8C37785CFE57}">
      <dgm:prSet/>
      <dgm:spPr/>
      <dgm:t>
        <a:bodyPr/>
        <a:lstStyle/>
        <a:p>
          <a:pPr rtl="0"/>
          <a:r>
            <a:rPr lang="en-US" smtClean="0"/>
            <a:t>Strong Password Policy</a:t>
          </a:r>
          <a:endParaRPr lang="en-US"/>
        </a:p>
      </dgm:t>
    </dgm:pt>
    <dgm:pt modelId="{45214BFC-BF75-4AE8-A397-5B54275DE723}" type="parTrans" cxnId="{996ACCFD-54AD-4C12-8406-933B3DBD84AC}">
      <dgm:prSet/>
      <dgm:spPr/>
      <dgm:t>
        <a:bodyPr/>
        <a:lstStyle/>
        <a:p>
          <a:endParaRPr lang="en-US"/>
        </a:p>
      </dgm:t>
    </dgm:pt>
    <dgm:pt modelId="{BBB58C7B-95DC-4661-AACC-A2C52B8F2C06}" type="sibTrans" cxnId="{996ACCFD-54AD-4C12-8406-933B3DBD84AC}">
      <dgm:prSet/>
      <dgm:spPr/>
      <dgm:t>
        <a:bodyPr/>
        <a:lstStyle/>
        <a:p>
          <a:endParaRPr lang="en-US"/>
        </a:p>
      </dgm:t>
    </dgm:pt>
    <dgm:pt modelId="{1F998A44-7B09-46E2-BF0B-4AF172D9FEA5}">
      <dgm:prSet/>
      <dgm:spPr/>
      <dgm:t>
        <a:bodyPr/>
        <a:lstStyle/>
        <a:p>
          <a:pPr rtl="0"/>
          <a:r>
            <a:rPr lang="en-US" smtClean="0"/>
            <a:t>Securing Root Login</a:t>
          </a:r>
          <a:endParaRPr lang="en-US"/>
        </a:p>
      </dgm:t>
    </dgm:pt>
    <dgm:pt modelId="{9C5A4D57-DD70-4FBD-B53D-0EAD67BE7F6B}" type="parTrans" cxnId="{575486D6-63AB-4B80-AB60-0D18CB256225}">
      <dgm:prSet/>
      <dgm:spPr/>
      <dgm:t>
        <a:bodyPr/>
        <a:lstStyle/>
        <a:p>
          <a:endParaRPr lang="en-US"/>
        </a:p>
      </dgm:t>
    </dgm:pt>
    <dgm:pt modelId="{73AD5BBF-AE34-4C4B-B9E3-67671060D699}" type="sibTrans" cxnId="{575486D6-63AB-4B80-AB60-0D18CB256225}">
      <dgm:prSet/>
      <dgm:spPr/>
      <dgm:t>
        <a:bodyPr/>
        <a:lstStyle/>
        <a:p>
          <a:endParaRPr lang="en-US"/>
        </a:p>
      </dgm:t>
    </dgm:pt>
    <dgm:pt modelId="{207ABCCC-09E4-40B4-ACB5-3C90D19296EA}">
      <dgm:prSet/>
      <dgm:spPr/>
      <dgm:t>
        <a:bodyPr/>
        <a:lstStyle/>
        <a:p>
          <a:pPr rtl="0"/>
          <a:r>
            <a:rPr lang="en-US" smtClean="0"/>
            <a:t>Process Security</a:t>
          </a:r>
          <a:endParaRPr lang="en-US"/>
        </a:p>
      </dgm:t>
    </dgm:pt>
    <dgm:pt modelId="{6CCFCF2D-E82F-4FCF-ADFA-C3F3B46B414E}" type="parTrans" cxnId="{6F908BF6-A6D4-4D32-A8C5-583839C06EC2}">
      <dgm:prSet/>
      <dgm:spPr/>
      <dgm:t>
        <a:bodyPr/>
        <a:lstStyle/>
        <a:p>
          <a:endParaRPr lang="en-US"/>
        </a:p>
      </dgm:t>
    </dgm:pt>
    <dgm:pt modelId="{B7BB91FE-F5FD-4224-A85C-D59657924A8A}" type="sibTrans" cxnId="{6F908BF6-A6D4-4D32-A8C5-583839C06EC2}">
      <dgm:prSet/>
      <dgm:spPr/>
      <dgm:t>
        <a:bodyPr/>
        <a:lstStyle/>
        <a:p>
          <a:endParaRPr lang="en-US"/>
        </a:p>
      </dgm:t>
    </dgm:pt>
    <dgm:pt modelId="{8B892213-7016-42D6-9950-5B5557DF2F54}" type="pres">
      <dgm:prSet presAssocID="{0F05F901-BD59-4D63-B142-396068AA1FFA}" presName="linearFlow" presStyleCnt="0">
        <dgm:presLayoutVars>
          <dgm:dir/>
          <dgm:animLvl val="lvl"/>
          <dgm:resizeHandles val="exact"/>
        </dgm:presLayoutVars>
      </dgm:prSet>
      <dgm:spPr/>
      <dgm:t>
        <a:bodyPr/>
        <a:lstStyle/>
        <a:p>
          <a:endParaRPr lang="en-US"/>
        </a:p>
      </dgm:t>
    </dgm:pt>
    <dgm:pt modelId="{871CFB56-3965-4BE1-9E26-0B75296C2621}" type="pres">
      <dgm:prSet presAssocID="{6E91C6FF-7397-4424-9179-62E90E3C1F87}" presName="composite" presStyleCnt="0"/>
      <dgm:spPr/>
    </dgm:pt>
    <dgm:pt modelId="{B80107DB-1135-4C42-8ACE-AC418CF12BF3}" type="pres">
      <dgm:prSet presAssocID="{6E91C6FF-7397-4424-9179-62E90E3C1F87}" presName="parentText" presStyleLbl="alignNode1" presStyleIdx="0" presStyleCnt="1">
        <dgm:presLayoutVars>
          <dgm:chMax val="1"/>
          <dgm:bulletEnabled val="1"/>
        </dgm:presLayoutVars>
      </dgm:prSet>
      <dgm:spPr/>
      <dgm:t>
        <a:bodyPr/>
        <a:lstStyle/>
        <a:p>
          <a:endParaRPr lang="en-US"/>
        </a:p>
      </dgm:t>
    </dgm:pt>
    <dgm:pt modelId="{D3EF693D-8413-4A18-9C64-CBC90B462517}" type="pres">
      <dgm:prSet presAssocID="{6E91C6FF-7397-4424-9179-62E90E3C1F87}" presName="descendantText" presStyleLbl="alignAcc1" presStyleIdx="0" presStyleCnt="1">
        <dgm:presLayoutVars>
          <dgm:bulletEnabled val="1"/>
        </dgm:presLayoutVars>
      </dgm:prSet>
      <dgm:spPr/>
      <dgm:t>
        <a:bodyPr/>
        <a:lstStyle/>
        <a:p>
          <a:endParaRPr lang="en-US"/>
        </a:p>
      </dgm:t>
    </dgm:pt>
  </dgm:ptLst>
  <dgm:cxnLst>
    <dgm:cxn modelId="{1D07F55D-3F28-4724-97F4-B7915A4CA4CA}" type="presOf" srcId="{D806F24A-2D4A-44C8-A597-D00583493CED}" destId="{D3EF693D-8413-4A18-9C64-CBC90B462517}" srcOrd="0" destOrd="1" presId="urn:microsoft.com/office/officeart/2005/8/layout/chevron2"/>
    <dgm:cxn modelId="{74917AEC-ADD8-4696-8AE2-9CD7259B5D6F}" srcId="{6E91C6FF-7397-4424-9179-62E90E3C1F87}" destId="{13544B3B-8819-41A1-B774-00B5B895B8F4}" srcOrd="0" destOrd="0" parTransId="{968525B3-BD87-4BAF-A797-8B0C042FA113}" sibTransId="{2C40A3B7-F376-4B68-92A0-3C135A51354A}"/>
    <dgm:cxn modelId="{6F908BF6-A6D4-4D32-A8C5-583839C06EC2}" srcId="{6E91C6FF-7397-4424-9179-62E90E3C1F87}" destId="{207ABCCC-09E4-40B4-ACB5-3C90D19296EA}" srcOrd="5" destOrd="0" parTransId="{6CCFCF2D-E82F-4FCF-ADFA-C3F3B46B414E}" sibTransId="{B7BB91FE-F5FD-4224-A85C-D59657924A8A}"/>
    <dgm:cxn modelId="{093C23F5-68EA-40A6-873D-0EEF0B37B47E}" type="presOf" srcId="{0F05F901-BD59-4D63-B142-396068AA1FFA}" destId="{8B892213-7016-42D6-9950-5B5557DF2F54}" srcOrd="0" destOrd="0" presId="urn:microsoft.com/office/officeart/2005/8/layout/chevron2"/>
    <dgm:cxn modelId="{996ACCFD-54AD-4C12-8406-933B3DBD84AC}" srcId="{6E91C6FF-7397-4424-9179-62E90E3C1F87}" destId="{E7A6C464-E401-45A1-AB32-8C37785CFE57}" srcOrd="3" destOrd="0" parTransId="{45214BFC-BF75-4AE8-A397-5B54275DE723}" sibTransId="{BBB58C7B-95DC-4661-AACC-A2C52B8F2C06}"/>
    <dgm:cxn modelId="{C5DA99EA-2FF7-4D7A-B6A0-0F0AC8BDED57}" srcId="{6E91C6FF-7397-4424-9179-62E90E3C1F87}" destId="{D806F24A-2D4A-44C8-A597-D00583493CED}" srcOrd="1" destOrd="0" parTransId="{474CA028-73DD-467C-9838-833DF28AF693}" sibTransId="{AE564B91-7FD1-4D96-B45B-C344C9AA5FD1}"/>
    <dgm:cxn modelId="{12778CA4-B6D3-4DE6-83DB-074FB7FAE53B}" srcId="{0F05F901-BD59-4D63-B142-396068AA1FFA}" destId="{6E91C6FF-7397-4424-9179-62E90E3C1F87}" srcOrd="0" destOrd="0" parTransId="{C9D3C5E7-974A-4B47-904A-62546CA91D35}" sibTransId="{448D5A12-FB77-4320-8BF6-23DD2BC472ED}"/>
    <dgm:cxn modelId="{575486D6-63AB-4B80-AB60-0D18CB256225}" srcId="{6E91C6FF-7397-4424-9179-62E90E3C1F87}" destId="{1F998A44-7B09-46E2-BF0B-4AF172D9FEA5}" srcOrd="4" destOrd="0" parTransId="{9C5A4D57-DD70-4FBD-B53D-0EAD67BE7F6B}" sibTransId="{73AD5BBF-AE34-4C4B-B9E3-67671060D699}"/>
    <dgm:cxn modelId="{0EB806D9-54CE-413C-96BE-C84FB00CCE28}" type="presOf" srcId="{13544B3B-8819-41A1-B774-00B5B895B8F4}" destId="{D3EF693D-8413-4A18-9C64-CBC90B462517}" srcOrd="0" destOrd="0" presId="urn:microsoft.com/office/officeart/2005/8/layout/chevron2"/>
    <dgm:cxn modelId="{3D6AF5A1-7346-43A5-8363-5A51FCCAD39E}" type="presOf" srcId="{E7A6C464-E401-45A1-AB32-8C37785CFE57}" destId="{D3EF693D-8413-4A18-9C64-CBC90B462517}" srcOrd="0" destOrd="3" presId="urn:microsoft.com/office/officeart/2005/8/layout/chevron2"/>
    <dgm:cxn modelId="{2B69562B-EBF1-4E55-B60A-510866DA5F1B}" type="presOf" srcId="{934F3344-2B8B-449C-8937-B12D6FB50F1B}" destId="{D3EF693D-8413-4A18-9C64-CBC90B462517}" srcOrd="0" destOrd="2" presId="urn:microsoft.com/office/officeart/2005/8/layout/chevron2"/>
    <dgm:cxn modelId="{5739B798-D027-4541-9F7A-06CD73912F13}" type="presOf" srcId="{207ABCCC-09E4-40B4-ACB5-3C90D19296EA}" destId="{D3EF693D-8413-4A18-9C64-CBC90B462517}" srcOrd="0" destOrd="5" presId="urn:microsoft.com/office/officeart/2005/8/layout/chevron2"/>
    <dgm:cxn modelId="{4F93EBB3-7719-4AFB-A191-7C96B5707D7F}" type="presOf" srcId="{1F998A44-7B09-46E2-BF0B-4AF172D9FEA5}" destId="{D3EF693D-8413-4A18-9C64-CBC90B462517}" srcOrd="0" destOrd="4" presId="urn:microsoft.com/office/officeart/2005/8/layout/chevron2"/>
    <dgm:cxn modelId="{AD821749-745C-4A48-8324-F236D08E4264}" srcId="{6E91C6FF-7397-4424-9179-62E90E3C1F87}" destId="{934F3344-2B8B-449C-8937-B12D6FB50F1B}" srcOrd="2" destOrd="0" parTransId="{AEF6BB7C-0F66-4CF1-9E63-1331B2D2E36D}" sibTransId="{20BF7AF2-C1E1-476A-900C-A33DE8FE042C}"/>
    <dgm:cxn modelId="{FF5B0B10-4FC3-41CC-8D70-AF32780AAB7B}" type="presOf" srcId="{6E91C6FF-7397-4424-9179-62E90E3C1F87}" destId="{B80107DB-1135-4C42-8ACE-AC418CF12BF3}" srcOrd="0" destOrd="0" presId="urn:microsoft.com/office/officeart/2005/8/layout/chevron2"/>
    <dgm:cxn modelId="{BFDA0680-2927-4A38-9C1C-71FD19D6C33E}" type="presParOf" srcId="{8B892213-7016-42D6-9950-5B5557DF2F54}" destId="{871CFB56-3965-4BE1-9E26-0B75296C2621}" srcOrd="0" destOrd="0" presId="urn:microsoft.com/office/officeart/2005/8/layout/chevron2"/>
    <dgm:cxn modelId="{76B0DD06-A47F-4086-8242-23B7E02CDC9B}" type="presParOf" srcId="{871CFB56-3965-4BE1-9E26-0B75296C2621}" destId="{B80107DB-1135-4C42-8ACE-AC418CF12BF3}" srcOrd="0" destOrd="0" presId="urn:microsoft.com/office/officeart/2005/8/layout/chevron2"/>
    <dgm:cxn modelId="{4311690F-C917-4AD4-A88C-992AF969A90E}" type="presParOf" srcId="{871CFB56-3965-4BE1-9E26-0B75296C2621}" destId="{D3EF693D-8413-4A18-9C64-CBC90B462517}"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00307F3-CFD6-0642-9534-BC02847D39A7}" type="doc">
      <dgm:prSet loTypeId="urn:microsoft.com/office/officeart/2005/8/layout/matrix3" loCatId="matrix" qsTypeId="urn:microsoft.com/office/officeart/2005/8/quickstyle/simple4" qsCatId="simple" csTypeId="urn:microsoft.com/office/officeart/2005/8/colors/accent1_2" csCatId="accent1" phldr="1"/>
      <dgm:spPr/>
      <dgm:t>
        <a:bodyPr/>
        <a:lstStyle/>
        <a:p>
          <a:endParaRPr lang="en-US"/>
        </a:p>
      </dgm:t>
    </dgm:pt>
    <dgm:pt modelId="{46394C9E-30E4-8040-91AB-C8B9FFEA98BA}">
      <dgm:prSet custT="1"/>
      <dgm:spPr/>
      <dgm:t>
        <a:bodyPr/>
        <a:lstStyle/>
        <a:p>
          <a:pPr rtl="0"/>
          <a:r>
            <a:rPr lang="en-US" sz="2800" b="1" dirty="0" smtClean="0">
              <a:solidFill>
                <a:srgbClr val="FFFF00"/>
              </a:solidFill>
            </a:rPr>
            <a:t>Patch management</a:t>
          </a:r>
        </a:p>
      </dgm:t>
    </dgm:pt>
    <dgm:pt modelId="{710309FC-2A6A-D541-B865-131DF1D95212}" type="parTrans" cxnId="{5A3806F4-B250-1C4A-AD7B-26876E3F59FD}">
      <dgm:prSet/>
      <dgm:spPr/>
      <dgm:t>
        <a:bodyPr/>
        <a:lstStyle/>
        <a:p>
          <a:endParaRPr lang="en-US" sz="2800">
            <a:solidFill>
              <a:srgbClr val="FFFF00"/>
            </a:solidFill>
          </a:endParaRPr>
        </a:p>
      </dgm:t>
    </dgm:pt>
    <dgm:pt modelId="{25DC6DC9-CE00-984E-8EEB-8AA81A18469A}" type="sibTrans" cxnId="{5A3806F4-B250-1C4A-AD7B-26876E3F59FD}">
      <dgm:prSet/>
      <dgm:spPr/>
      <dgm:t>
        <a:bodyPr/>
        <a:lstStyle/>
        <a:p>
          <a:endParaRPr lang="en-US" sz="2800">
            <a:solidFill>
              <a:srgbClr val="FFFF00"/>
            </a:solidFill>
          </a:endParaRPr>
        </a:p>
      </dgm:t>
    </dgm:pt>
    <dgm:pt modelId="{7F50C5F3-3BAD-F449-8DFA-8E37DBB73A9E}">
      <dgm:prSet custT="1"/>
      <dgm:spPr/>
      <dgm:t>
        <a:bodyPr/>
        <a:lstStyle/>
        <a:p>
          <a:pPr rtl="0"/>
          <a:r>
            <a:rPr lang="en-US" sz="2000" b="1" dirty="0" smtClean="0">
              <a:solidFill>
                <a:srgbClr val="FFFF00"/>
              </a:solidFill>
            </a:rPr>
            <a:t>“Windows Update” and “Windows Server Update Service” assist with regular maintenance and should be used</a:t>
          </a:r>
          <a:endParaRPr lang="en-US" sz="2000" dirty="0">
            <a:solidFill>
              <a:srgbClr val="FFFF00"/>
            </a:solidFill>
          </a:endParaRPr>
        </a:p>
      </dgm:t>
    </dgm:pt>
    <dgm:pt modelId="{13E1CA35-4A28-7044-BD1A-6ADD55D31605}" type="parTrans" cxnId="{FFD21F37-4ABD-444D-A0F1-7CC1F4574D30}">
      <dgm:prSet/>
      <dgm:spPr/>
      <dgm:t>
        <a:bodyPr/>
        <a:lstStyle/>
        <a:p>
          <a:endParaRPr lang="en-US" sz="2800">
            <a:solidFill>
              <a:srgbClr val="FFFF00"/>
            </a:solidFill>
          </a:endParaRPr>
        </a:p>
      </dgm:t>
    </dgm:pt>
    <dgm:pt modelId="{16D85121-F62A-6F4F-8F36-08A11187ADAF}" type="sibTrans" cxnId="{FFD21F37-4ABD-444D-A0F1-7CC1F4574D30}">
      <dgm:prSet/>
      <dgm:spPr/>
      <dgm:t>
        <a:bodyPr/>
        <a:lstStyle/>
        <a:p>
          <a:endParaRPr lang="en-US" sz="2800">
            <a:solidFill>
              <a:srgbClr val="FFFF00"/>
            </a:solidFill>
          </a:endParaRPr>
        </a:p>
      </dgm:t>
    </dgm:pt>
    <dgm:pt modelId="{51463EA6-BE23-C142-9C31-ADB4D12FC34D}">
      <dgm:prSet custT="1"/>
      <dgm:spPr/>
      <dgm:t>
        <a:bodyPr/>
        <a:lstStyle/>
        <a:p>
          <a:pPr rtl="0"/>
          <a:r>
            <a:rPr lang="en-US" sz="2000" b="1" dirty="0" smtClean="0">
              <a:solidFill>
                <a:srgbClr val="FFFF00"/>
              </a:solidFill>
            </a:rPr>
            <a:t>third party applications also provide automatic update support</a:t>
          </a:r>
          <a:endParaRPr lang="en-US" sz="2000" dirty="0">
            <a:solidFill>
              <a:srgbClr val="FFFF00"/>
            </a:solidFill>
          </a:endParaRPr>
        </a:p>
      </dgm:t>
    </dgm:pt>
    <dgm:pt modelId="{678FB514-2965-0645-9AEB-4A463EC092C9}" type="parTrans" cxnId="{1C6BD23E-1F2A-5643-BBDF-AFCC85BB7279}">
      <dgm:prSet/>
      <dgm:spPr/>
      <dgm:t>
        <a:bodyPr/>
        <a:lstStyle/>
        <a:p>
          <a:endParaRPr lang="en-US" sz="2800">
            <a:solidFill>
              <a:srgbClr val="FFFF00"/>
            </a:solidFill>
          </a:endParaRPr>
        </a:p>
      </dgm:t>
    </dgm:pt>
    <dgm:pt modelId="{51E11568-34D5-1D49-BEEB-4E28BF8AD7C7}" type="sibTrans" cxnId="{1C6BD23E-1F2A-5643-BBDF-AFCC85BB7279}">
      <dgm:prSet/>
      <dgm:spPr/>
      <dgm:t>
        <a:bodyPr/>
        <a:lstStyle/>
        <a:p>
          <a:endParaRPr lang="en-US" sz="2800">
            <a:solidFill>
              <a:srgbClr val="FFFF00"/>
            </a:solidFill>
          </a:endParaRPr>
        </a:p>
      </dgm:t>
    </dgm:pt>
    <dgm:pt modelId="{C4630590-3AD8-574F-914C-5E88B49EFB08}">
      <dgm:prSet custT="1"/>
      <dgm:spPr/>
      <dgm:t>
        <a:bodyPr/>
        <a:lstStyle/>
        <a:p>
          <a:pPr rtl="0"/>
          <a:r>
            <a:rPr lang="en-US" sz="2800" b="1" dirty="0" smtClean="0">
              <a:solidFill>
                <a:srgbClr val="FFFF00"/>
              </a:solidFill>
            </a:rPr>
            <a:t>Users administration and access controls</a:t>
          </a:r>
          <a:endParaRPr lang="en-US" sz="2800" dirty="0">
            <a:solidFill>
              <a:srgbClr val="FFFF00"/>
            </a:solidFill>
          </a:endParaRPr>
        </a:p>
      </dgm:t>
    </dgm:pt>
    <dgm:pt modelId="{BCFB7BB8-BA92-AD4C-8F29-964BB9FFE0FB}" type="parTrans" cxnId="{FC229FE4-F97A-FD4A-9FBD-5F16CEF92DF4}">
      <dgm:prSet/>
      <dgm:spPr/>
      <dgm:t>
        <a:bodyPr/>
        <a:lstStyle/>
        <a:p>
          <a:endParaRPr lang="en-US" sz="2800">
            <a:solidFill>
              <a:srgbClr val="FFFF00"/>
            </a:solidFill>
          </a:endParaRPr>
        </a:p>
      </dgm:t>
    </dgm:pt>
    <dgm:pt modelId="{8E741E40-9F74-1847-9B0C-D549FA94D889}" type="sibTrans" cxnId="{FC229FE4-F97A-FD4A-9FBD-5F16CEF92DF4}">
      <dgm:prSet/>
      <dgm:spPr/>
      <dgm:t>
        <a:bodyPr/>
        <a:lstStyle/>
        <a:p>
          <a:endParaRPr lang="en-US" sz="2800">
            <a:solidFill>
              <a:srgbClr val="FFFF00"/>
            </a:solidFill>
          </a:endParaRPr>
        </a:p>
      </dgm:t>
    </dgm:pt>
    <dgm:pt modelId="{73F42C25-4D6E-F54D-891F-81ED8DD51A87}">
      <dgm:prSet custT="1"/>
      <dgm:spPr/>
      <dgm:t>
        <a:bodyPr/>
        <a:lstStyle/>
        <a:p>
          <a:pPr rtl="0"/>
          <a:r>
            <a:rPr lang="en-US" sz="2000" b="1" dirty="0" smtClean="0">
              <a:solidFill>
                <a:srgbClr val="FFFF00"/>
              </a:solidFill>
            </a:rPr>
            <a:t>systems implement discretionary access controls resources</a:t>
          </a:r>
          <a:endParaRPr lang="en-US" sz="2000" dirty="0">
            <a:solidFill>
              <a:srgbClr val="FFFF00"/>
            </a:solidFill>
          </a:endParaRPr>
        </a:p>
      </dgm:t>
    </dgm:pt>
    <dgm:pt modelId="{40A622EB-4F0F-3744-BCE5-43BB14C0A2CC}" type="parTrans" cxnId="{F79747FB-720A-D149-999E-DBE9A063FBFB}">
      <dgm:prSet/>
      <dgm:spPr/>
      <dgm:t>
        <a:bodyPr/>
        <a:lstStyle/>
        <a:p>
          <a:endParaRPr lang="en-US" sz="2800">
            <a:solidFill>
              <a:srgbClr val="FFFF00"/>
            </a:solidFill>
          </a:endParaRPr>
        </a:p>
      </dgm:t>
    </dgm:pt>
    <dgm:pt modelId="{AAD6EABD-EA5E-DF4D-8C55-2BEAE74EF84C}" type="sibTrans" cxnId="{F79747FB-720A-D149-999E-DBE9A063FBFB}">
      <dgm:prSet/>
      <dgm:spPr/>
      <dgm:t>
        <a:bodyPr/>
        <a:lstStyle/>
        <a:p>
          <a:endParaRPr lang="en-US" sz="2800">
            <a:solidFill>
              <a:srgbClr val="FFFF00"/>
            </a:solidFill>
          </a:endParaRPr>
        </a:p>
      </dgm:t>
    </dgm:pt>
    <dgm:pt modelId="{D9422439-337A-9446-AC1F-FCFB111FF7B0}">
      <dgm:prSet custT="1"/>
      <dgm:spPr/>
      <dgm:t>
        <a:bodyPr/>
        <a:lstStyle/>
        <a:p>
          <a:pPr rtl="0"/>
          <a:r>
            <a:rPr lang="en-US" sz="2000" b="1" dirty="0" smtClean="0">
              <a:solidFill>
                <a:srgbClr val="FFFF00"/>
              </a:solidFill>
            </a:rPr>
            <a:t>Vista and later systems include mandatory integrity controls</a:t>
          </a:r>
          <a:endParaRPr lang="en-US" sz="2000" dirty="0">
            <a:solidFill>
              <a:srgbClr val="FFFF00"/>
            </a:solidFill>
          </a:endParaRPr>
        </a:p>
      </dgm:t>
    </dgm:pt>
    <dgm:pt modelId="{717D4F1E-17D2-CA4D-8751-63B1F86D39FB}" type="parTrans" cxnId="{BC102D5F-FBBC-DC41-BB6A-025B2711CE2F}">
      <dgm:prSet/>
      <dgm:spPr/>
      <dgm:t>
        <a:bodyPr/>
        <a:lstStyle/>
        <a:p>
          <a:endParaRPr lang="en-US" sz="2800">
            <a:solidFill>
              <a:srgbClr val="FFFF00"/>
            </a:solidFill>
          </a:endParaRPr>
        </a:p>
      </dgm:t>
    </dgm:pt>
    <dgm:pt modelId="{36FE16A1-B514-3B4A-B205-2F2428396954}" type="sibTrans" cxnId="{BC102D5F-FBBC-DC41-BB6A-025B2711CE2F}">
      <dgm:prSet/>
      <dgm:spPr/>
      <dgm:t>
        <a:bodyPr/>
        <a:lstStyle/>
        <a:p>
          <a:endParaRPr lang="en-US" sz="2800">
            <a:solidFill>
              <a:srgbClr val="FFFF00"/>
            </a:solidFill>
          </a:endParaRPr>
        </a:p>
      </dgm:t>
    </dgm:pt>
    <dgm:pt modelId="{09DCE2A1-40BB-DE47-BBFF-194DD18B616B}">
      <dgm:prSet custT="1"/>
      <dgm:spPr/>
      <dgm:t>
        <a:bodyPr/>
        <a:lstStyle/>
        <a:p>
          <a:pPr rtl="0"/>
          <a:r>
            <a:rPr lang="en-US" sz="2000" b="1" dirty="0" smtClean="0">
              <a:solidFill>
                <a:srgbClr val="FFFF00"/>
              </a:solidFill>
            </a:rPr>
            <a:t>objects are labeled as being of low, medium, high, or system integrity level </a:t>
          </a:r>
          <a:endParaRPr lang="en-US" sz="2000" dirty="0">
            <a:solidFill>
              <a:srgbClr val="FFFF00"/>
            </a:solidFill>
          </a:endParaRPr>
        </a:p>
      </dgm:t>
    </dgm:pt>
    <dgm:pt modelId="{2CFED2FC-0393-1E48-A7AD-F50C81C91C92}" type="parTrans" cxnId="{4B88FC10-2B8F-0C43-B0B2-F47B3E77C1B4}">
      <dgm:prSet/>
      <dgm:spPr/>
      <dgm:t>
        <a:bodyPr/>
        <a:lstStyle/>
        <a:p>
          <a:endParaRPr lang="en-US" sz="2800">
            <a:solidFill>
              <a:srgbClr val="FFFF00"/>
            </a:solidFill>
          </a:endParaRPr>
        </a:p>
      </dgm:t>
    </dgm:pt>
    <dgm:pt modelId="{FCE40395-719A-064B-8841-86ABA94DBDF1}" type="sibTrans" cxnId="{4B88FC10-2B8F-0C43-B0B2-F47B3E77C1B4}">
      <dgm:prSet/>
      <dgm:spPr/>
      <dgm:t>
        <a:bodyPr/>
        <a:lstStyle/>
        <a:p>
          <a:endParaRPr lang="en-US" sz="2800">
            <a:solidFill>
              <a:srgbClr val="FFFF00"/>
            </a:solidFill>
          </a:endParaRPr>
        </a:p>
      </dgm:t>
    </dgm:pt>
    <dgm:pt modelId="{ECD4B41E-C1D1-6743-8CDA-39CDBAB7CD22}">
      <dgm:prSet custT="1"/>
      <dgm:spPr/>
      <dgm:t>
        <a:bodyPr/>
        <a:lstStyle/>
        <a:p>
          <a:pPr rtl="0"/>
          <a:r>
            <a:rPr lang="en-US" sz="2000" b="1" dirty="0" smtClean="0">
              <a:solidFill>
                <a:srgbClr val="FFFF00"/>
              </a:solidFill>
            </a:rPr>
            <a:t>system ensures the subject’s integrity is equal or higher than the object’s level</a:t>
          </a:r>
          <a:endParaRPr lang="en-US" sz="2000" dirty="0">
            <a:solidFill>
              <a:srgbClr val="FFFF00"/>
            </a:solidFill>
          </a:endParaRPr>
        </a:p>
      </dgm:t>
    </dgm:pt>
    <dgm:pt modelId="{ECCCCA9A-E019-C243-A1BB-71C8C9EC63EC}" type="parTrans" cxnId="{207AC635-159A-AD47-A479-69F4D176B42C}">
      <dgm:prSet/>
      <dgm:spPr/>
      <dgm:t>
        <a:bodyPr/>
        <a:lstStyle/>
        <a:p>
          <a:endParaRPr lang="en-US" sz="2800">
            <a:solidFill>
              <a:srgbClr val="FFFF00"/>
            </a:solidFill>
          </a:endParaRPr>
        </a:p>
      </dgm:t>
    </dgm:pt>
    <dgm:pt modelId="{E3B2115E-C1C5-AE4B-B355-7CAF7540296B}" type="sibTrans" cxnId="{207AC635-159A-AD47-A479-69F4D176B42C}">
      <dgm:prSet/>
      <dgm:spPr/>
      <dgm:t>
        <a:bodyPr/>
        <a:lstStyle/>
        <a:p>
          <a:endParaRPr lang="en-US" sz="2800">
            <a:solidFill>
              <a:srgbClr val="FFFF00"/>
            </a:solidFill>
          </a:endParaRPr>
        </a:p>
      </dgm:t>
    </dgm:pt>
    <dgm:pt modelId="{AB1E96C8-0817-0443-B7B2-28A33EF2C553}">
      <dgm:prSet custT="1"/>
      <dgm:spPr/>
      <dgm:t>
        <a:bodyPr/>
        <a:lstStyle/>
        <a:p>
          <a:pPr rtl="0"/>
          <a:r>
            <a:rPr lang="en-US" sz="2000" b="1" dirty="0" smtClean="0">
              <a:solidFill>
                <a:srgbClr val="FFFF00"/>
              </a:solidFill>
            </a:rPr>
            <a:t>implements a form of the Biba Integrity model</a:t>
          </a:r>
          <a:endParaRPr lang="en-US" sz="2000" dirty="0">
            <a:solidFill>
              <a:srgbClr val="FFFF00"/>
            </a:solidFill>
          </a:endParaRPr>
        </a:p>
      </dgm:t>
    </dgm:pt>
    <dgm:pt modelId="{223A1E1A-C64E-8C44-ACDA-AE67F583BA75}" type="parTrans" cxnId="{A4D90F02-84DA-1E47-9CF4-C3D1C13A95A4}">
      <dgm:prSet/>
      <dgm:spPr/>
      <dgm:t>
        <a:bodyPr/>
        <a:lstStyle/>
        <a:p>
          <a:endParaRPr lang="en-US" sz="2800">
            <a:solidFill>
              <a:srgbClr val="FFFF00"/>
            </a:solidFill>
          </a:endParaRPr>
        </a:p>
      </dgm:t>
    </dgm:pt>
    <dgm:pt modelId="{172A4C41-AA77-FD48-9240-A7C8B7D4810A}" type="sibTrans" cxnId="{A4D90F02-84DA-1E47-9CF4-C3D1C13A95A4}">
      <dgm:prSet/>
      <dgm:spPr/>
      <dgm:t>
        <a:bodyPr/>
        <a:lstStyle/>
        <a:p>
          <a:endParaRPr lang="en-US" sz="2800">
            <a:solidFill>
              <a:srgbClr val="FFFF00"/>
            </a:solidFill>
          </a:endParaRPr>
        </a:p>
      </dgm:t>
    </dgm:pt>
    <dgm:pt modelId="{483115D6-15FA-7E40-A7EA-AC7A8F28CF85}">
      <dgm:prSet custT="1"/>
      <dgm:spPr>
        <a:solidFill>
          <a:schemeClr val="accent1"/>
        </a:solidFill>
      </dgm:spPr>
      <dgm:t>
        <a:bodyPr/>
        <a:lstStyle/>
        <a:p>
          <a:endParaRPr lang="en-US" sz="7200" dirty="0">
            <a:solidFill>
              <a:srgbClr val="FFFF00"/>
            </a:solidFill>
          </a:endParaRPr>
        </a:p>
      </dgm:t>
    </dgm:pt>
    <dgm:pt modelId="{9609163B-D552-C14D-83B9-64799DE8F0B4}" type="parTrans" cxnId="{587D0F7B-8EDD-7B42-A03D-345543A5C816}">
      <dgm:prSet/>
      <dgm:spPr/>
      <dgm:t>
        <a:bodyPr/>
        <a:lstStyle/>
        <a:p>
          <a:endParaRPr lang="en-US" sz="2800">
            <a:solidFill>
              <a:srgbClr val="FFFF00"/>
            </a:solidFill>
          </a:endParaRPr>
        </a:p>
      </dgm:t>
    </dgm:pt>
    <dgm:pt modelId="{DE50DDB4-ED03-6448-85E7-4EB33C73AEBC}" type="sibTrans" cxnId="{587D0F7B-8EDD-7B42-A03D-345543A5C816}">
      <dgm:prSet/>
      <dgm:spPr/>
      <dgm:t>
        <a:bodyPr/>
        <a:lstStyle/>
        <a:p>
          <a:endParaRPr lang="en-US" sz="2800">
            <a:solidFill>
              <a:srgbClr val="FFFF00"/>
            </a:solidFill>
          </a:endParaRPr>
        </a:p>
      </dgm:t>
    </dgm:pt>
    <dgm:pt modelId="{DDA69BA1-20E8-FD4A-8B60-7A311DCA8FD9}" type="pres">
      <dgm:prSet presAssocID="{C00307F3-CFD6-0642-9534-BC02847D39A7}" presName="matrix" presStyleCnt="0">
        <dgm:presLayoutVars>
          <dgm:chMax val="1"/>
          <dgm:dir/>
          <dgm:resizeHandles val="exact"/>
        </dgm:presLayoutVars>
      </dgm:prSet>
      <dgm:spPr/>
      <dgm:t>
        <a:bodyPr/>
        <a:lstStyle/>
        <a:p>
          <a:endParaRPr lang="en-US"/>
        </a:p>
      </dgm:t>
    </dgm:pt>
    <dgm:pt modelId="{C2708567-6037-E242-B9F5-06D0EEF18EB3}" type="pres">
      <dgm:prSet presAssocID="{C00307F3-CFD6-0642-9534-BC02847D39A7}" presName="diamond" presStyleLbl="bgShp" presStyleIdx="0" presStyleCnt="1" custLinFactNeighborX="-184" custLinFactNeighborY="-5483"/>
      <dgm:spPr/>
    </dgm:pt>
    <dgm:pt modelId="{1E3C32AC-3AB8-7644-84FD-2C379A8EBC5B}" type="pres">
      <dgm:prSet presAssocID="{C00307F3-CFD6-0642-9534-BC02847D39A7}" presName="quad1" presStyleLbl="node1" presStyleIdx="0" presStyleCnt="4" custScaleX="137272" custScaleY="201814" custLinFactNeighborX="-61560" custLinFactNeighborY="49710">
        <dgm:presLayoutVars>
          <dgm:chMax val="0"/>
          <dgm:chPref val="0"/>
          <dgm:bulletEnabled val="1"/>
        </dgm:presLayoutVars>
      </dgm:prSet>
      <dgm:spPr/>
      <dgm:t>
        <a:bodyPr/>
        <a:lstStyle/>
        <a:p>
          <a:endParaRPr lang="en-US"/>
        </a:p>
      </dgm:t>
    </dgm:pt>
    <dgm:pt modelId="{ECC06976-E14C-B24E-878A-061ED902638F}" type="pres">
      <dgm:prSet presAssocID="{C00307F3-CFD6-0642-9534-BC02847D39A7}" presName="quad2" presStyleLbl="node1" presStyleIdx="1" presStyleCnt="4" custScaleX="156965" custScaleY="204952" custLinFactNeighborX="74338" custLinFactNeighborY="51279">
        <dgm:presLayoutVars>
          <dgm:chMax val="0"/>
          <dgm:chPref val="0"/>
          <dgm:bulletEnabled val="1"/>
        </dgm:presLayoutVars>
      </dgm:prSet>
      <dgm:spPr/>
      <dgm:t>
        <a:bodyPr/>
        <a:lstStyle/>
        <a:p>
          <a:endParaRPr lang="en-US"/>
        </a:p>
      </dgm:t>
    </dgm:pt>
    <dgm:pt modelId="{DA1170A3-E034-5240-8746-22A842481499}" type="pres">
      <dgm:prSet presAssocID="{C00307F3-CFD6-0642-9534-BC02847D39A7}" presName="quad3" presStyleLbl="node1" presStyleIdx="2" presStyleCnt="4" custAng="0" custFlipVert="1" custFlipHor="1" custScaleX="56201" custScaleY="40971" custLinFactNeighborX="84573" custLinFactNeighborY="35859">
        <dgm:presLayoutVars>
          <dgm:chMax val="0"/>
          <dgm:chPref val="0"/>
          <dgm:bulletEnabled val="1"/>
        </dgm:presLayoutVars>
      </dgm:prSet>
      <dgm:spPr/>
      <dgm:t>
        <a:bodyPr/>
        <a:lstStyle/>
        <a:p>
          <a:endParaRPr lang="en-US"/>
        </a:p>
      </dgm:t>
    </dgm:pt>
    <dgm:pt modelId="{4B56F288-4126-3B43-8C76-924209A4351B}" type="pres">
      <dgm:prSet presAssocID="{C00307F3-CFD6-0642-9534-BC02847D39A7}" presName="quad4" presStyleLbl="node1" presStyleIdx="3" presStyleCnt="4" custAng="0" custFlipVert="1" custFlipHor="1" custScaleX="47958" custScaleY="133147" custLinFactY="-17129" custLinFactNeighborX="-26598" custLinFactNeighborY="-100000">
        <dgm:presLayoutVars>
          <dgm:chMax val="0"/>
          <dgm:chPref val="0"/>
          <dgm:bulletEnabled val="1"/>
        </dgm:presLayoutVars>
      </dgm:prSet>
      <dgm:spPr/>
    </dgm:pt>
  </dgm:ptLst>
  <dgm:cxnLst>
    <dgm:cxn modelId="{A4D90F02-84DA-1E47-9CF4-C3D1C13A95A4}" srcId="{C4630590-3AD8-574F-914C-5E88B49EFB08}" destId="{AB1E96C8-0817-0443-B7B2-28A33EF2C553}" srcOrd="4" destOrd="0" parTransId="{223A1E1A-C64E-8C44-ACDA-AE67F583BA75}" sibTransId="{172A4C41-AA77-FD48-9240-A7C8B7D4810A}"/>
    <dgm:cxn modelId="{ED4E7FD2-CB34-304E-B31C-0CAE4FC0DE13}" type="presOf" srcId="{7F50C5F3-3BAD-F449-8DFA-8E37DBB73A9E}" destId="{1E3C32AC-3AB8-7644-84FD-2C379A8EBC5B}" srcOrd="0" destOrd="1" presId="urn:microsoft.com/office/officeart/2005/8/layout/matrix3"/>
    <dgm:cxn modelId="{FC229FE4-F97A-FD4A-9FBD-5F16CEF92DF4}" srcId="{C00307F3-CFD6-0642-9534-BC02847D39A7}" destId="{C4630590-3AD8-574F-914C-5E88B49EFB08}" srcOrd="1" destOrd="0" parTransId="{BCFB7BB8-BA92-AD4C-8F29-964BB9FFE0FB}" sibTransId="{8E741E40-9F74-1847-9B0C-D549FA94D889}"/>
    <dgm:cxn modelId="{A8ADD30B-5A8C-9E48-9ECF-D3550DF718D9}" type="presOf" srcId="{73F42C25-4D6E-F54D-891F-81ED8DD51A87}" destId="{ECC06976-E14C-B24E-878A-061ED902638F}" srcOrd="0" destOrd="1" presId="urn:microsoft.com/office/officeart/2005/8/layout/matrix3"/>
    <dgm:cxn modelId="{A104AE2C-2C70-2A4B-BDCD-F5D8B59AB0C6}" type="presOf" srcId="{D9422439-337A-9446-AC1F-FCFB111FF7B0}" destId="{ECC06976-E14C-B24E-878A-061ED902638F}" srcOrd="0" destOrd="2" presId="urn:microsoft.com/office/officeart/2005/8/layout/matrix3"/>
    <dgm:cxn modelId="{4B88FC10-2B8F-0C43-B0B2-F47B3E77C1B4}" srcId="{C4630590-3AD8-574F-914C-5E88B49EFB08}" destId="{09DCE2A1-40BB-DE47-BBFF-194DD18B616B}" srcOrd="2" destOrd="0" parTransId="{2CFED2FC-0393-1E48-A7AD-F50C81C91C92}" sibTransId="{FCE40395-719A-064B-8841-86ABA94DBDF1}"/>
    <dgm:cxn modelId="{CD47B916-E860-B049-B8E3-21282E87B4EF}" type="presOf" srcId="{483115D6-15FA-7E40-A7EA-AC7A8F28CF85}" destId="{DA1170A3-E034-5240-8746-22A842481499}" srcOrd="0" destOrd="0" presId="urn:microsoft.com/office/officeart/2005/8/layout/matrix3"/>
    <dgm:cxn modelId="{B7C69905-BF82-2240-8374-BA3A505B3A4F}" type="presOf" srcId="{46394C9E-30E4-8040-91AB-C8B9FFEA98BA}" destId="{1E3C32AC-3AB8-7644-84FD-2C379A8EBC5B}" srcOrd="0" destOrd="0" presId="urn:microsoft.com/office/officeart/2005/8/layout/matrix3"/>
    <dgm:cxn modelId="{587D0F7B-8EDD-7B42-A03D-345543A5C816}" srcId="{C00307F3-CFD6-0642-9534-BC02847D39A7}" destId="{483115D6-15FA-7E40-A7EA-AC7A8F28CF85}" srcOrd="2" destOrd="0" parTransId="{9609163B-D552-C14D-83B9-64799DE8F0B4}" sibTransId="{DE50DDB4-ED03-6448-85E7-4EB33C73AEBC}"/>
    <dgm:cxn modelId="{207AC635-159A-AD47-A479-69F4D176B42C}" srcId="{C4630590-3AD8-574F-914C-5E88B49EFB08}" destId="{ECD4B41E-C1D1-6743-8CDA-39CDBAB7CD22}" srcOrd="3" destOrd="0" parTransId="{ECCCCA9A-E019-C243-A1BB-71C8C9EC63EC}" sibTransId="{E3B2115E-C1C5-AE4B-B355-7CAF7540296B}"/>
    <dgm:cxn modelId="{1C6BD23E-1F2A-5643-BBDF-AFCC85BB7279}" srcId="{46394C9E-30E4-8040-91AB-C8B9FFEA98BA}" destId="{51463EA6-BE23-C142-9C31-ADB4D12FC34D}" srcOrd="1" destOrd="0" parTransId="{678FB514-2965-0645-9AEB-4A463EC092C9}" sibTransId="{51E11568-34D5-1D49-BEEB-4E28BF8AD7C7}"/>
    <dgm:cxn modelId="{92D8D43D-7A0C-4544-854E-96A46A7CBBA5}" type="presOf" srcId="{C00307F3-CFD6-0642-9534-BC02847D39A7}" destId="{DDA69BA1-20E8-FD4A-8B60-7A311DCA8FD9}" srcOrd="0" destOrd="0" presId="urn:microsoft.com/office/officeart/2005/8/layout/matrix3"/>
    <dgm:cxn modelId="{B9E55773-7BC4-5B42-99CD-79EA23DF6F50}" type="presOf" srcId="{AB1E96C8-0817-0443-B7B2-28A33EF2C553}" destId="{ECC06976-E14C-B24E-878A-061ED902638F}" srcOrd="0" destOrd="5" presId="urn:microsoft.com/office/officeart/2005/8/layout/matrix3"/>
    <dgm:cxn modelId="{99763875-1A7F-2648-84F7-1D057EB3FC1D}" type="presOf" srcId="{C4630590-3AD8-574F-914C-5E88B49EFB08}" destId="{ECC06976-E14C-B24E-878A-061ED902638F}" srcOrd="0" destOrd="0" presId="urn:microsoft.com/office/officeart/2005/8/layout/matrix3"/>
    <dgm:cxn modelId="{BC102D5F-FBBC-DC41-BB6A-025B2711CE2F}" srcId="{C4630590-3AD8-574F-914C-5E88B49EFB08}" destId="{D9422439-337A-9446-AC1F-FCFB111FF7B0}" srcOrd="1" destOrd="0" parTransId="{717D4F1E-17D2-CA4D-8751-63B1F86D39FB}" sibTransId="{36FE16A1-B514-3B4A-B205-2F2428396954}"/>
    <dgm:cxn modelId="{F79747FB-720A-D149-999E-DBE9A063FBFB}" srcId="{C4630590-3AD8-574F-914C-5E88B49EFB08}" destId="{73F42C25-4D6E-F54D-891F-81ED8DD51A87}" srcOrd="0" destOrd="0" parTransId="{40A622EB-4F0F-3744-BCE5-43BB14C0A2CC}" sibTransId="{AAD6EABD-EA5E-DF4D-8C55-2BEAE74EF84C}"/>
    <dgm:cxn modelId="{4A7BE39A-CE18-B84F-B710-D04F2F2A7C64}" type="presOf" srcId="{ECD4B41E-C1D1-6743-8CDA-39CDBAB7CD22}" destId="{ECC06976-E14C-B24E-878A-061ED902638F}" srcOrd="0" destOrd="4" presId="urn:microsoft.com/office/officeart/2005/8/layout/matrix3"/>
    <dgm:cxn modelId="{5A3806F4-B250-1C4A-AD7B-26876E3F59FD}" srcId="{C00307F3-CFD6-0642-9534-BC02847D39A7}" destId="{46394C9E-30E4-8040-91AB-C8B9FFEA98BA}" srcOrd="0" destOrd="0" parTransId="{710309FC-2A6A-D541-B865-131DF1D95212}" sibTransId="{25DC6DC9-CE00-984E-8EEB-8AA81A18469A}"/>
    <dgm:cxn modelId="{C99B85AD-7FF1-F14B-AD65-B8A35166D044}" type="presOf" srcId="{09DCE2A1-40BB-DE47-BBFF-194DD18B616B}" destId="{ECC06976-E14C-B24E-878A-061ED902638F}" srcOrd="0" destOrd="3" presId="urn:microsoft.com/office/officeart/2005/8/layout/matrix3"/>
    <dgm:cxn modelId="{31B48AF5-5ACA-B145-B0B6-4803D7EAF46A}" type="presOf" srcId="{51463EA6-BE23-C142-9C31-ADB4D12FC34D}" destId="{1E3C32AC-3AB8-7644-84FD-2C379A8EBC5B}" srcOrd="0" destOrd="2" presId="urn:microsoft.com/office/officeart/2005/8/layout/matrix3"/>
    <dgm:cxn modelId="{FFD21F37-4ABD-444D-A0F1-7CC1F4574D30}" srcId="{46394C9E-30E4-8040-91AB-C8B9FFEA98BA}" destId="{7F50C5F3-3BAD-F449-8DFA-8E37DBB73A9E}" srcOrd="0" destOrd="0" parTransId="{13E1CA35-4A28-7044-BD1A-6ADD55D31605}" sibTransId="{16D85121-F62A-6F4F-8F36-08A11187ADAF}"/>
    <dgm:cxn modelId="{B35F00AA-B29A-0D41-8EC5-0F8A4C93E957}" type="presParOf" srcId="{DDA69BA1-20E8-FD4A-8B60-7A311DCA8FD9}" destId="{C2708567-6037-E242-B9F5-06D0EEF18EB3}" srcOrd="0" destOrd="0" presId="urn:microsoft.com/office/officeart/2005/8/layout/matrix3"/>
    <dgm:cxn modelId="{81F86B15-1670-D14E-898F-EB63AA49351A}" type="presParOf" srcId="{DDA69BA1-20E8-FD4A-8B60-7A311DCA8FD9}" destId="{1E3C32AC-3AB8-7644-84FD-2C379A8EBC5B}" srcOrd="1" destOrd="0" presId="urn:microsoft.com/office/officeart/2005/8/layout/matrix3"/>
    <dgm:cxn modelId="{3FB87869-FB9A-B146-ABB5-ECF88EBEAD47}" type="presParOf" srcId="{DDA69BA1-20E8-FD4A-8B60-7A311DCA8FD9}" destId="{ECC06976-E14C-B24E-878A-061ED902638F}" srcOrd="2" destOrd="0" presId="urn:microsoft.com/office/officeart/2005/8/layout/matrix3"/>
    <dgm:cxn modelId="{97B74052-0000-BE4F-9FB2-36C49F8F324F}" type="presParOf" srcId="{DDA69BA1-20E8-FD4A-8B60-7A311DCA8FD9}" destId="{DA1170A3-E034-5240-8746-22A842481499}" srcOrd="3" destOrd="0" presId="urn:microsoft.com/office/officeart/2005/8/layout/matrix3"/>
    <dgm:cxn modelId="{33DDA985-84A7-DC4E-9C80-FAC6EDE26A20}" type="presParOf" srcId="{DDA69BA1-20E8-FD4A-8B60-7A311DCA8FD9}" destId="{4B56F288-4126-3B43-8C76-924209A4351B}"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F8C9691-EA93-AB44-A28B-937C7811B9FA}" type="doc">
      <dgm:prSet loTypeId="urn:microsoft.com/office/officeart/2005/8/layout/process3" loCatId="process" qsTypeId="urn:microsoft.com/office/officeart/2005/8/quickstyle/simple4" qsCatId="simple" csTypeId="urn:microsoft.com/office/officeart/2005/8/colors/accent1_2" csCatId="accent1" phldr="1"/>
      <dgm:spPr/>
      <dgm:t>
        <a:bodyPr/>
        <a:lstStyle/>
        <a:p>
          <a:endParaRPr lang="en-US"/>
        </a:p>
      </dgm:t>
    </dgm:pt>
    <dgm:pt modelId="{FB5B190F-1A78-C34C-905D-DE52692AC7E0}">
      <dgm:prSet/>
      <dgm:spPr>
        <a:ln w="25400">
          <a:solidFill>
            <a:schemeClr val="accent2"/>
          </a:solidFill>
        </a:ln>
        <a:effectLst>
          <a:innerShdw blurRad="63500" dist="50800" dir="13500000">
            <a:srgbClr val="000000">
              <a:alpha val="50000"/>
            </a:srgbClr>
          </a:innerShdw>
        </a:effectLst>
      </dgm:spPr>
      <dgm:t>
        <a:bodyPr/>
        <a:lstStyle/>
        <a:p>
          <a:pPr rtl="0"/>
          <a:r>
            <a:rPr lang="en-US" sz="2700" b="1" dirty="0" smtClean="0"/>
            <a:t>Much of the configuration information is centralized in the Registry</a:t>
          </a:r>
          <a:endParaRPr lang="en-US" sz="2700" dirty="0"/>
        </a:p>
      </dgm:t>
    </dgm:pt>
    <dgm:pt modelId="{37723812-70EC-C544-BB3D-85BB3C2366FA}" type="parTrans" cxnId="{4F63F0DB-F2AD-1742-9CB1-7D794994C13F}">
      <dgm:prSet/>
      <dgm:spPr/>
      <dgm:t>
        <a:bodyPr/>
        <a:lstStyle/>
        <a:p>
          <a:endParaRPr lang="en-US"/>
        </a:p>
      </dgm:t>
    </dgm:pt>
    <dgm:pt modelId="{AF7F2D2C-2A3E-EE4F-A379-54F19F26A45A}" type="sibTrans" cxnId="{4F63F0DB-F2AD-1742-9CB1-7D794994C13F}">
      <dgm:prSet/>
      <dgm:spPr/>
      <dgm:t>
        <a:bodyPr/>
        <a:lstStyle/>
        <a:p>
          <a:endParaRPr lang="en-US"/>
        </a:p>
      </dgm:t>
    </dgm:pt>
    <dgm:pt modelId="{75E34FCA-D5D9-5C45-B956-7075856A12D8}">
      <dgm:prSet custT="1"/>
      <dgm:spPr>
        <a:ln w="25400">
          <a:solidFill>
            <a:schemeClr val="accent2"/>
          </a:solidFill>
        </a:ln>
        <a:effectLst>
          <a:innerShdw blurRad="63500" dist="50800" dir="13500000">
            <a:srgbClr val="000000">
              <a:alpha val="50000"/>
            </a:srgbClr>
          </a:innerShdw>
        </a:effectLst>
      </dgm:spPr>
      <dgm:t>
        <a:bodyPr/>
        <a:lstStyle/>
        <a:p>
          <a:pPr rtl="0"/>
          <a:r>
            <a:rPr lang="en-US" sz="2400" b="1" dirty="0" smtClean="0"/>
            <a:t>Forms a database of keys and values that may be queried and interpreted by applications</a:t>
          </a:r>
          <a:endParaRPr lang="en-US" sz="2400" dirty="0"/>
        </a:p>
      </dgm:t>
    </dgm:pt>
    <dgm:pt modelId="{2257D7D9-CAD4-0D4B-AAE4-19A1EB7B223C}" type="parTrans" cxnId="{7F26A51E-2645-6D41-8130-7C0363FC607A}">
      <dgm:prSet/>
      <dgm:spPr/>
      <dgm:t>
        <a:bodyPr/>
        <a:lstStyle/>
        <a:p>
          <a:endParaRPr lang="en-US"/>
        </a:p>
      </dgm:t>
    </dgm:pt>
    <dgm:pt modelId="{3390F76E-A673-B449-866F-AEB4B89E1291}" type="sibTrans" cxnId="{7F26A51E-2645-6D41-8130-7C0363FC607A}">
      <dgm:prSet/>
      <dgm:spPr/>
      <dgm:t>
        <a:bodyPr/>
        <a:lstStyle/>
        <a:p>
          <a:endParaRPr lang="en-US"/>
        </a:p>
      </dgm:t>
    </dgm:pt>
    <dgm:pt modelId="{C86C9F66-BE96-1D4D-9B51-1BF4F02B1C47}">
      <dgm:prSet/>
      <dgm:spPr>
        <a:ln w="25400">
          <a:solidFill>
            <a:schemeClr val="accent2"/>
          </a:solidFill>
        </a:ln>
        <a:effectLst>
          <a:innerShdw blurRad="63500" dist="50800" dir="13500000">
            <a:srgbClr val="000000">
              <a:alpha val="50000"/>
            </a:srgbClr>
          </a:innerShdw>
        </a:effectLst>
      </dgm:spPr>
      <dgm:t>
        <a:bodyPr/>
        <a:lstStyle/>
        <a:p>
          <a:pPr rtl="0"/>
          <a:r>
            <a:rPr lang="en-US" sz="2700" b="1" dirty="0" smtClean="0"/>
            <a:t>Registry keys can be directly modified using the “Registry Editor”</a:t>
          </a:r>
          <a:endParaRPr lang="en-US" sz="2700" dirty="0"/>
        </a:p>
      </dgm:t>
    </dgm:pt>
    <dgm:pt modelId="{B1974F34-794F-264F-9EE7-FD31B3F35922}" type="parTrans" cxnId="{FDD18B2E-A1F7-FB47-88AE-2725674330D4}">
      <dgm:prSet/>
      <dgm:spPr/>
      <dgm:t>
        <a:bodyPr/>
        <a:lstStyle/>
        <a:p>
          <a:endParaRPr lang="en-US"/>
        </a:p>
      </dgm:t>
    </dgm:pt>
    <dgm:pt modelId="{4E74D90A-5122-6D4A-9F03-D85C289F78F9}" type="sibTrans" cxnId="{FDD18B2E-A1F7-FB47-88AE-2725674330D4}">
      <dgm:prSet/>
      <dgm:spPr/>
      <dgm:t>
        <a:bodyPr/>
        <a:lstStyle/>
        <a:p>
          <a:endParaRPr lang="en-US"/>
        </a:p>
      </dgm:t>
    </dgm:pt>
    <dgm:pt modelId="{1BDC107F-B7C1-6F47-870C-7084B0151DA0}">
      <dgm:prSet custT="1"/>
      <dgm:spPr>
        <a:ln w="25400">
          <a:solidFill>
            <a:schemeClr val="accent2"/>
          </a:solidFill>
        </a:ln>
        <a:effectLst>
          <a:innerShdw blurRad="63500" dist="50800" dir="13500000">
            <a:srgbClr val="000000">
              <a:alpha val="50000"/>
            </a:srgbClr>
          </a:innerShdw>
        </a:effectLst>
      </dgm:spPr>
      <dgm:t>
        <a:bodyPr/>
        <a:lstStyle/>
        <a:p>
          <a:pPr rtl="0"/>
          <a:r>
            <a:rPr lang="en-US" sz="2400" b="1" dirty="0" smtClean="0"/>
            <a:t>more useful for making bulk changes</a:t>
          </a:r>
          <a:endParaRPr lang="en-US" sz="2400" dirty="0"/>
        </a:p>
      </dgm:t>
    </dgm:pt>
    <dgm:pt modelId="{AF9EADE1-ED34-6A42-9D61-3CCAA18E81F0}" type="parTrans" cxnId="{B2071984-E871-824B-BFDC-F611DA333CEC}">
      <dgm:prSet/>
      <dgm:spPr/>
      <dgm:t>
        <a:bodyPr/>
        <a:lstStyle/>
        <a:p>
          <a:endParaRPr lang="en-US"/>
        </a:p>
      </dgm:t>
    </dgm:pt>
    <dgm:pt modelId="{E46111C8-878C-F54D-9606-5D4E13349E59}" type="sibTrans" cxnId="{B2071984-E871-824B-BFDC-F611DA333CEC}">
      <dgm:prSet/>
      <dgm:spPr/>
      <dgm:t>
        <a:bodyPr/>
        <a:lstStyle/>
        <a:p>
          <a:endParaRPr lang="en-US"/>
        </a:p>
      </dgm:t>
    </dgm:pt>
    <dgm:pt modelId="{2E512E18-01CF-1A43-9769-C40AE319F3FA}" type="pres">
      <dgm:prSet presAssocID="{6F8C9691-EA93-AB44-A28B-937C7811B9FA}" presName="linearFlow" presStyleCnt="0">
        <dgm:presLayoutVars>
          <dgm:dir/>
          <dgm:animLvl val="lvl"/>
          <dgm:resizeHandles val="exact"/>
        </dgm:presLayoutVars>
      </dgm:prSet>
      <dgm:spPr/>
      <dgm:t>
        <a:bodyPr/>
        <a:lstStyle/>
        <a:p>
          <a:endParaRPr lang="en-US"/>
        </a:p>
      </dgm:t>
    </dgm:pt>
    <dgm:pt modelId="{E3F93117-0CF5-4B7A-9BD8-1B08FD9185AA}" type="pres">
      <dgm:prSet presAssocID="{FB5B190F-1A78-C34C-905D-DE52692AC7E0}" presName="composite" presStyleCnt="0"/>
      <dgm:spPr/>
    </dgm:pt>
    <dgm:pt modelId="{D637F4D7-77FE-4F3A-BED6-A0120DFA7AE4}" type="pres">
      <dgm:prSet presAssocID="{FB5B190F-1A78-C34C-905D-DE52692AC7E0}" presName="parTx" presStyleLbl="node1" presStyleIdx="0" presStyleCnt="1">
        <dgm:presLayoutVars>
          <dgm:chMax val="0"/>
          <dgm:chPref val="0"/>
          <dgm:bulletEnabled val="1"/>
        </dgm:presLayoutVars>
      </dgm:prSet>
      <dgm:spPr/>
      <dgm:t>
        <a:bodyPr/>
        <a:lstStyle/>
        <a:p>
          <a:endParaRPr lang="en-US"/>
        </a:p>
      </dgm:t>
    </dgm:pt>
    <dgm:pt modelId="{CA59AFBD-64C9-4127-B989-88E87CC829D9}" type="pres">
      <dgm:prSet presAssocID="{FB5B190F-1A78-C34C-905D-DE52692AC7E0}" presName="parSh" presStyleLbl="node1" presStyleIdx="0" presStyleCnt="1"/>
      <dgm:spPr/>
      <dgm:t>
        <a:bodyPr/>
        <a:lstStyle/>
        <a:p>
          <a:endParaRPr lang="en-US"/>
        </a:p>
      </dgm:t>
    </dgm:pt>
    <dgm:pt modelId="{8E9FAFF6-E354-454D-8C5E-099205880A8B}" type="pres">
      <dgm:prSet presAssocID="{FB5B190F-1A78-C34C-905D-DE52692AC7E0}" presName="desTx" presStyleLbl="fgAcc1" presStyleIdx="0" presStyleCnt="1">
        <dgm:presLayoutVars>
          <dgm:bulletEnabled val="1"/>
        </dgm:presLayoutVars>
      </dgm:prSet>
      <dgm:spPr/>
      <dgm:t>
        <a:bodyPr/>
        <a:lstStyle/>
        <a:p>
          <a:endParaRPr lang="en-US"/>
        </a:p>
      </dgm:t>
    </dgm:pt>
  </dgm:ptLst>
  <dgm:cxnLst>
    <dgm:cxn modelId="{4F63F0DB-F2AD-1742-9CB1-7D794994C13F}" srcId="{6F8C9691-EA93-AB44-A28B-937C7811B9FA}" destId="{FB5B190F-1A78-C34C-905D-DE52692AC7E0}" srcOrd="0" destOrd="0" parTransId="{37723812-70EC-C544-BB3D-85BB3C2366FA}" sibTransId="{AF7F2D2C-2A3E-EE4F-A379-54F19F26A45A}"/>
    <dgm:cxn modelId="{B2071984-E871-824B-BFDC-F611DA333CEC}" srcId="{C86C9F66-BE96-1D4D-9B51-1BF4F02B1C47}" destId="{1BDC107F-B7C1-6F47-870C-7084B0151DA0}" srcOrd="0" destOrd="0" parTransId="{AF9EADE1-ED34-6A42-9D61-3CCAA18E81F0}" sibTransId="{E46111C8-878C-F54D-9606-5D4E13349E59}"/>
    <dgm:cxn modelId="{E1B5C881-F309-41C0-A8A2-E5B2C389B197}" type="presOf" srcId="{FB5B190F-1A78-C34C-905D-DE52692AC7E0}" destId="{D637F4D7-77FE-4F3A-BED6-A0120DFA7AE4}" srcOrd="0" destOrd="0" presId="urn:microsoft.com/office/officeart/2005/8/layout/process3"/>
    <dgm:cxn modelId="{FDD18B2E-A1F7-FB47-88AE-2725674330D4}" srcId="{FB5B190F-1A78-C34C-905D-DE52692AC7E0}" destId="{C86C9F66-BE96-1D4D-9B51-1BF4F02B1C47}" srcOrd="1" destOrd="0" parTransId="{B1974F34-794F-264F-9EE7-FD31B3F35922}" sibTransId="{4E74D90A-5122-6D4A-9F03-D85C289F78F9}"/>
    <dgm:cxn modelId="{698EF410-B185-6148-8CB0-3CF82E8BCAB6}" type="presOf" srcId="{6F8C9691-EA93-AB44-A28B-937C7811B9FA}" destId="{2E512E18-01CF-1A43-9769-C40AE319F3FA}" srcOrd="0" destOrd="0" presId="urn:microsoft.com/office/officeart/2005/8/layout/process3"/>
    <dgm:cxn modelId="{BBCCBB52-6178-4CF1-89C8-428A23E8103D}" type="presOf" srcId="{1BDC107F-B7C1-6F47-870C-7084B0151DA0}" destId="{8E9FAFF6-E354-454D-8C5E-099205880A8B}" srcOrd="0" destOrd="2" presId="urn:microsoft.com/office/officeart/2005/8/layout/process3"/>
    <dgm:cxn modelId="{C6FCF7D2-21E4-4BA7-8E8D-FB47B3F1C4FA}" type="presOf" srcId="{FB5B190F-1A78-C34C-905D-DE52692AC7E0}" destId="{CA59AFBD-64C9-4127-B989-88E87CC829D9}" srcOrd="1" destOrd="0" presId="urn:microsoft.com/office/officeart/2005/8/layout/process3"/>
    <dgm:cxn modelId="{E6DAA68C-D490-405F-9302-F8B07A1F44AD}" type="presOf" srcId="{C86C9F66-BE96-1D4D-9B51-1BF4F02B1C47}" destId="{8E9FAFF6-E354-454D-8C5E-099205880A8B}" srcOrd="0" destOrd="1" presId="urn:microsoft.com/office/officeart/2005/8/layout/process3"/>
    <dgm:cxn modelId="{71CA8D74-AA10-4B7A-A337-723CC8207490}" type="presOf" srcId="{75E34FCA-D5D9-5C45-B956-7075856A12D8}" destId="{8E9FAFF6-E354-454D-8C5E-099205880A8B}" srcOrd="0" destOrd="0" presId="urn:microsoft.com/office/officeart/2005/8/layout/process3"/>
    <dgm:cxn modelId="{7F26A51E-2645-6D41-8130-7C0363FC607A}" srcId="{FB5B190F-1A78-C34C-905D-DE52692AC7E0}" destId="{75E34FCA-D5D9-5C45-B956-7075856A12D8}" srcOrd="0" destOrd="0" parTransId="{2257D7D9-CAD4-0D4B-AAE4-19A1EB7B223C}" sibTransId="{3390F76E-A673-B449-866F-AEB4B89E1291}"/>
    <dgm:cxn modelId="{B6F6D96D-F320-4AF9-BE8C-FFC91EB444A0}" type="presParOf" srcId="{2E512E18-01CF-1A43-9769-C40AE319F3FA}" destId="{E3F93117-0CF5-4B7A-9BD8-1B08FD9185AA}" srcOrd="0" destOrd="0" presId="urn:microsoft.com/office/officeart/2005/8/layout/process3"/>
    <dgm:cxn modelId="{D7C7CDBA-DACE-4209-97DC-7583BD0CCC4D}" type="presParOf" srcId="{E3F93117-0CF5-4B7A-9BD8-1B08FD9185AA}" destId="{D637F4D7-77FE-4F3A-BED6-A0120DFA7AE4}" srcOrd="0" destOrd="0" presId="urn:microsoft.com/office/officeart/2005/8/layout/process3"/>
    <dgm:cxn modelId="{144D04F2-E48C-41CC-9FE6-C8482EFB72C0}" type="presParOf" srcId="{E3F93117-0CF5-4B7A-9BD8-1B08FD9185AA}" destId="{CA59AFBD-64C9-4127-B989-88E87CC829D9}" srcOrd="1" destOrd="0" presId="urn:microsoft.com/office/officeart/2005/8/layout/process3"/>
    <dgm:cxn modelId="{3276D3C6-5145-4730-ADC8-C748A8FA29C2}" type="presParOf" srcId="{E3F93117-0CF5-4B7A-9BD8-1B08FD9185AA}" destId="{8E9FAFF6-E354-454D-8C5E-099205880A8B}"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751F368-BBBF-BB42-BE39-CAB2A41A7A0A}" type="doc">
      <dgm:prSet loTypeId="urn:microsoft.com/office/officeart/2005/8/layout/target2" loCatId="relationship" qsTypeId="urn:microsoft.com/office/officeart/2005/8/quickstyle/simple4" qsCatId="simple" csTypeId="urn:microsoft.com/office/officeart/2005/8/colors/accent1_2" csCatId="accent1" phldr="1"/>
      <dgm:spPr/>
      <dgm:t>
        <a:bodyPr/>
        <a:lstStyle/>
        <a:p>
          <a:endParaRPr lang="en-US"/>
        </a:p>
      </dgm:t>
    </dgm:pt>
    <dgm:pt modelId="{89E0AB89-767B-3C44-8772-A23D18861D5A}">
      <dgm:prSet/>
      <dgm:spPr>
        <a:solidFill>
          <a:schemeClr val="accent2"/>
        </a:solidFill>
        <a:ln>
          <a:solidFill>
            <a:schemeClr val="accent1"/>
          </a:solidFill>
        </a:ln>
        <a:effectLst>
          <a:glow rad="101600">
            <a:schemeClr val="accent1">
              <a:alpha val="75000"/>
            </a:schemeClr>
          </a:glow>
        </a:effectLst>
      </dgm:spPr>
      <dgm:t>
        <a:bodyPr/>
        <a:lstStyle/>
        <a:p>
          <a:pPr rtl="0"/>
          <a:r>
            <a:rPr lang="en-US" b="1" dirty="0" smtClean="0">
              <a:solidFill>
                <a:schemeClr val="bg1"/>
              </a:solidFill>
            </a:rPr>
            <a:t>Application virtualization (e.g., JVM)</a:t>
          </a:r>
          <a:endParaRPr lang="en-US" dirty="0">
            <a:solidFill>
              <a:schemeClr val="bg1"/>
            </a:solidFill>
          </a:endParaRPr>
        </a:p>
      </dgm:t>
    </dgm:pt>
    <dgm:pt modelId="{1EECCAE1-4B12-2546-B925-ADD474991100}" type="parTrans" cxnId="{4432E7A2-C7C7-9F4B-9D81-216F4119880F}">
      <dgm:prSet/>
      <dgm:spPr/>
      <dgm:t>
        <a:bodyPr/>
        <a:lstStyle/>
        <a:p>
          <a:endParaRPr lang="en-US"/>
        </a:p>
      </dgm:t>
    </dgm:pt>
    <dgm:pt modelId="{450E06E1-4284-DE46-923D-974EBB0AC097}" type="sibTrans" cxnId="{4432E7A2-C7C7-9F4B-9D81-216F4119880F}">
      <dgm:prSet/>
      <dgm:spPr/>
      <dgm:t>
        <a:bodyPr/>
        <a:lstStyle/>
        <a:p>
          <a:endParaRPr lang="en-US"/>
        </a:p>
      </dgm:t>
    </dgm:pt>
    <dgm:pt modelId="{981A9138-F00F-C74E-BA53-8CD3DF893E59}">
      <dgm:prSet/>
      <dgm:spPr/>
      <dgm:t>
        <a:bodyPr/>
        <a:lstStyle/>
        <a:p>
          <a:pPr rtl="0"/>
          <a:r>
            <a:rPr lang="en-US" b="1" dirty="0" smtClean="0"/>
            <a:t>allows applications written for one environment to execute on some other operating system</a:t>
          </a:r>
          <a:endParaRPr lang="en-US" dirty="0"/>
        </a:p>
      </dgm:t>
    </dgm:pt>
    <dgm:pt modelId="{8B8DC128-1AF6-0B44-8A00-0E265369F6A6}" type="parTrans" cxnId="{261DA0E3-CFB2-6744-964F-2A5025914D06}">
      <dgm:prSet/>
      <dgm:spPr/>
      <dgm:t>
        <a:bodyPr/>
        <a:lstStyle/>
        <a:p>
          <a:endParaRPr lang="en-US"/>
        </a:p>
      </dgm:t>
    </dgm:pt>
    <dgm:pt modelId="{3BF05437-321B-AF4C-8012-1502CB62992F}" type="sibTrans" cxnId="{261DA0E3-CFB2-6744-964F-2A5025914D06}">
      <dgm:prSet/>
      <dgm:spPr/>
      <dgm:t>
        <a:bodyPr/>
        <a:lstStyle/>
        <a:p>
          <a:endParaRPr lang="en-US"/>
        </a:p>
      </dgm:t>
    </dgm:pt>
    <dgm:pt modelId="{B1D87A38-ECD7-2140-A988-1F3391E4F95C}">
      <dgm:prSet/>
      <dgm:spPr>
        <a:ln w="57150" cap="rnd" cmpd="thickThin">
          <a:solidFill>
            <a:schemeClr val="accent1"/>
          </a:solidFill>
        </a:ln>
        <a:effectLst>
          <a:glow rad="101600">
            <a:schemeClr val="accent1">
              <a:alpha val="75000"/>
            </a:schemeClr>
          </a:glow>
        </a:effectLst>
      </dgm:spPr>
      <dgm:t>
        <a:bodyPr/>
        <a:lstStyle/>
        <a:p>
          <a:pPr rtl="0"/>
          <a:r>
            <a:rPr lang="en-US" b="1" dirty="0" smtClean="0">
              <a:solidFill>
                <a:srgbClr val="000000"/>
              </a:solidFill>
            </a:rPr>
            <a:t>full virtualization (e.g., multiple guest OS)</a:t>
          </a:r>
          <a:endParaRPr lang="en-US" b="1" dirty="0">
            <a:solidFill>
              <a:srgbClr val="000000"/>
            </a:solidFill>
          </a:endParaRPr>
        </a:p>
      </dgm:t>
    </dgm:pt>
    <dgm:pt modelId="{EDF8B077-FBF5-AA4D-9C8C-E3569CB7A185}" type="parTrans" cxnId="{966035E5-EA46-CF4F-BAA3-245AC760B276}">
      <dgm:prSet/>
      <dgm:spPr/>
      <dgm:t>
        <a:bodyPr/>
        <a:lstStyle/>
        <a:p>
          <a:endParaRPr lang="en-US"/>
        </a:p>
      </dgm:t>
    </dgm:pt>
    <dgm:pt modelId="{2FDB7D67-CDC1-5344-99CA-9D1D05D141C5}" type="sibTrans" cxnId="{966035E5-EA46-CF4F-BAA3-245AC760B276}">
      <dgm:prSet/>
      <dgm:spPr/>
      <dgm:t>
        <a:bodyPr/>
        <a:lstStyle/>
        <a:p>
          <a:endParaRPr lang="en-US"/>
        </a:p>
      </dgm:t>
    </dgm:pt>
    <dgm:pt modelId="{18EFEBF9-B6F5-004A-B38E-EA25B734362B}">
      <dgm:prSet/>
      <dgm:spPr/>
      <dgm:t>
        <a:bodyPr/>
        <a:lstStyle/>
        <a:p>
          <a:pPr rtl="0"/>
          <a:r>
            <a:rPr lang="en-US" b="1" dirty="0" smtClean="0"/>
            <a:t>multiple full operating system instances execute in parallel</a:t>
          </a:r>
          <a:endParaRPr lang="en-US" dirty="0"/>
        </a:p>
      </dgm:t>
    </dgm:pt>
    <dgm:pt modelId="{9E6D2ABC-7E93-1640-9B68-1B7EE1B2D908}" type="parTrans" cxnId="{107E1BC2-A28B-DA49-870E-6BE6B2165363}">
      <dgm:prSet/>
      <dgm:spPr/>
      <dgm:t>
        <a:bodyPr/>
        <a:lstStyle/>
        <a:p>
          <a:endParaRPr lang="en-US"/>
        </a:p>
      </dgm:t>
    </dgm:pt>
    <dgm:pt modelId="{F28105E8-C059-9C46-A0FD-F9C49CA80024}" type="sibTrans" cxnId="{107E1BC2-A28B-DA49-870E-6BE6B2165363}">
      <dgm:prSet/>
      <dgm:spPr/>
      <dgm:t>
        <a:bodyPr/>
        <a:lstStyle/>
        <a:p>
          <a:endParaRPr lang="en-US"/>
        </a:p>
      </dgm:t>
    </dgm:pt>
    <dgm:pt modelId="{F1F39CD1-3F5C-7D4A-ADEB-1A54ABA0AF56}">
      <dgm:prSet/>
      <dgm:spPr>
        <a:solidFill>
          <a:schemeClr val="accent2"/>
        </a:solidFill>
        <a:effectLst>
          <a:glow rad="101600">
            <a:schemeClr val="accent2">
              <a:alpha val="75000"/>
            </a:schemeClr>
          </a:glow>
        </a:effectLst>
      </dgm:spPr>
      <dgm:t>
        <a:bodyPr/>
        <a:lstStyle/>
        <a:p>
          <a:pPr rtl="0"/>
          <a:r>
            <a:rPr lang="en-US" b="1" dirty="0" smtClean="0">
              <a:solidFill>
                <a:srgbClr val="FFFF00"/>
              </a:solidFill>
            </a:rPr>
            <a:t>virtual machine monitor (VMM) coordinates RAM, processor, … uses</a:t>
          </a:r>
          <a:endParaRPr lang="en-US" dirty="0">
            <a:solidFill>
              <a:srgbClr val="FFFF00"/>
            </a:solidFill>
          </a:endParaRPr>
        </a:p>
      </dgm:t>
    </dgm:pt>
    <dgm:pt modelId="{B2445E72-3F9C-B746-9278-718DE0C132B8}" type="parTrans" cxnId="{C0160AD4-5019-8B40-AEFE-F05E82983DC3}">
      <dgm:prSet/>
      <dgm:spPr/>
      <dgm:t>
        <a:bodyPr/>
        <a:lstStyle/>
        <a:p>
          <a:endParaRPr lang="en-US"/>
        </a:p>
      </dgm:t>
    </dgm:pt>
    <dgm:pt modelId="{A74CC8F5-5F83-8C48-86CD-E1D0BB5935E7}" type="sibTrans" cxnId="{C0160AD4-5019-8B40-AEFE-F05E82983DC3}">
      <dgm:prSet/>
      <dgm:spPr/>
      <dgm:t>
        <a:bodyPr/>
        <a:lstStyle/>
        <a:p>
          <a:endParaRPr lang="en-US"/>
        </a:p>
      </dgm:t>
    </dgm:pt>
    <dgm:pt modelId="{2F4E06F1-8B11-A141-8177-D889E8C3CB48}">
      <dgm:prSet/>
      <dgm:spPr/>
      <dgm:t>
        <a:bodyPr/>
        <a:lstStyle/>
        <a:p>
          <a:pPr rtl="0"/>
          <a:r>
            <a:rPr lang="en-US" b="1" dirty="0" smtClean="0"/>
            <a:t>hypervisor</a:t>
          </a:r>
          <a:endParaRPr lang="en-US" dirty="0"/>
        </a:p>
      </dgm:t>
    </dgm:pt>
    <dgm:pt modelId="{53E1E787-ABEB-724B-B099-04043C6453A3}" type="parTrans" cxnId="{8DBEA456-FB25-0643-85F0-88F093CE63E0}">
      <dgm:prSet/>
      <dgm:spPr/>
      <dgm:t>
        <a:bodyPr/>
        <a:lstStyle/>
        <a:p>
          <a:endParaRPr lang="en-US"/>
        </a:p>
      </dgm:t>
    </dgm:pt>
    <dgm:pt modelId="{85AEFFC6-A82C-C34A-A64E-5F3E17378CED}" type="sibTrans" cxnId="{8DBEA456-FB25-0643-85F0-88F093CE63E0}">
      <dgm:prSet/>
      <dgm:spPr/>
      <dgm:t>
        <a:bodyPr/>
        <a:lstStyle/>
        <a:p>
          <a:endParaRPr lang="en-US"/>
        </a:p>
      </dgm:t>
    </dgm:pt>
    <dgm:pt modelId="{BA7F7536-8A37-994F-8813-1A03C7799A05}">
      <dgm:prSet/>
      <dgm:spPr/>
      <dgm:t>
        <a:bodyPr/>
        <a:lstStyle/>
        <a:p>
          <a:pPr rtl="0"/>
          <a:r>
            <a:rPr lang="en-US" b="1" dirty="0" smtClean="0"/>
            <a:t>coordinates access between each of the guests and the actual physical hardware resources</a:t>
          </a:r>
          <a:endParaRPr lang="en-US" dirty="0"/>
        </a:p>
      </dgm:t>
    </dgm:pt>
    <dgm:pt modelId="{BCA400B5-966E-024A-8D21-FCB61975EDB4}" type="parTrans" cxnId="{61A9A3A0-6F25-544B-9CAC-65C8BA5A3C37}">
      <dgm:prSet/>
      <dgm:spPr/>
      <dgm:t>
        <a:bodyPr/>
        <a:lstStyle/>
        <a:p>
          <a:endParaRPr lang="en-US"/>
        </a:p>
      </dgm:t>
    </dgm:pt>
    <dgm:pt modelId="{F898A79D-7C31-EE4D-BD97-9BB693D1BC2F}" type="sibTrans" cxnId="{61A9A3A0-6F25-544B-9CAC-65C8BA5A3C37}">
      <dgm:prSet/>
      <dgm:spPr/>
      <dgm:t>
        <a:bodyPr/>
        <a:lstStyle/>
        <a:p>
          <a:endParaRPr lang="en-US"/>
        </a:p>
      </dgm:t>
    </dgm:pt>
    <dgm:pt modelId="{D85DCE3B-75F7-E04A-80D0-F139628584D9}" type="pres">
      <dgm:prSet presAssocID="{2751F368-BBBF-BB42-BE39-CAB2A41A7A0A}" presName="Name0" presStyleCnt="0">
        <dgm:presLayoutVars>
          <dgm:chMax val="3"/>
          <dgm:chPref val="1"/>
          <dgm:dir/>
          <dgm:animLvl val="lvl"/>
          <dgm:resizeHandles/>
        </dgm:presLayoutVars>
      </dgm:prSet>
      <dgm:spPr/>
      <dgm:t>
        <a:bodyPr/>
        <a:lstStyle/>
        <a:p>
          <a:endParaRPr lang="en-US"/>
        </a:p>
      </dgm:t>
    </dgm:pt>
    <dgm:pt modelId="{585453AD-DFBF-2541-BDB5-806329B05C0D}" type="pres">
      <dgm:prSet presAssocID="{2751F368-BBBF-BB42-BE39-CAB2A41A7A0A}" presName="outerBox" presStyleCnt="0"/>
      <dgm:spPr/>
    </dgm:pt>
    <dgm:pt modelId="{A2C4EA72-062A-B348-AB13-9446779F12B7}" type="pres">
      <dgm:prSet presAssocID="{2751F368-BBBF-BB42-BE39-CAB2A41A7A0A}" presName="outerBoxParent" presStyleLbl="node1" presStyleIdx="0" presStyleCnt="3"/>
      <dgm:spPr/>
      <dgm:t>
        <a:bodyPr/>
        <a:lstStyle/>
        <a:p>
          <a:endParaRPr lang="en-US"/>
        </a:p>
      </dgm:t>
    </dgm:pt>
    <dgm:pt modelId="{90037E22-F390-3146-9988-CCC38A3BFA90}" type="pres">
      <dgm:prSet presAssocID="{2751F368-BBBF-BB42-BE39-CAB2A41A7A0A}" presName="outerBoxChildren" presStyleCnt="0"/>
      <dgm:spPr/>
    </dgm:pt>
    <dgm:pt modelId="{DCE0BEFD-DB6C-5943-B776-BDC10D234A15}" type="pres">
      <dgm:prSet presAssocID="{981A9138-F00F-C74E-BA53-8CD3DF893E59}" presName="oChild" presStyleLbl="fgAcc1" presStyleIdx="0" presStyleCnt="4">
        <dgm:presLayoutVars>
          <dgm:bulletEnabled val="1"/>
        </dgm:presLayoutVars>
      </dgm:prSet>
      <dgm:spPr/>
      <dgm:t>
        <a:bodyPr/>
        <a:lstStyle/>
        <a:p>
          <a:endParaRPr lang="en-US"/>
        </a:p>
      </dgm:t>
    </dgm:pt>
    <dgm:pt modelId="{79701D07-8A63-1446-90D4-FC9371EA6F1F}" type="pres">
      <dgm:prSet presAssocID="{2751F368-BBBF-BB42-BE39-CAB2A41A7A0A}" presName="middleBox" presStyleCnt="0"/>
      <dgm:spPr/>
    </dgm:pt>
    <dgm:pt modelId="{4D0BE879-0AB0-E24A-933E-D7328406EB4D}" type="pres">
      <dgm:prSet presAssocID="{2751F368-BBBF-BB42-BE39-CAB2A41A7A0A}" presName="middleBoxParent" presStyleLbl="node1" presStyleIdx="1" presStyleCnt="3"/>
      <dgm:spPr/>
      <dgm:t>
        <a:bodyPr/>
        <a:lstStyle/>
        <a:p>
          <a:endParaRPr lang="en-US"/>
        </a:p>
      </dgm:t>
    </dgm:pt>
    <dgm:pt modelId="{AC783A47-57B8-2042-818A-6BBDB1AF9281}" type="pres">
      <dgm:prSet presAssocID="{2751F368-BBBF-BB42-BE39-CAB2A41A7A0A}" presName="middleBoxChildren" presStyleCnt="0"/>
      <dgm:spPr/>
    </dgm:pt>
    <dgm:pt modelId="{DA34A8A0-DF62-4449-B533-42BE1588634B}" type="pres">
      <dgm:prSet presAssocID="{18EFEBF9-B6F5-004A-B38E-EA25B734362B}" presName="mChild" presStyleLbl="fgAcc1" presStyleIdx="1" presStyleCnt="4">
        <dgm:presLayoutVars>
          <dgm:bulletEnabled val="1"/>
        </dgm:presLayoutVars>
      </dgm:prSet>
      <dgm:spPr/>
      <dgm:t>
        <a:bodyPr/>
        <a:lstStyle/>
        <a:p>
          <a:endParaRPr lang="en-US"/>
        </a:p>
      </dgm:t>
    </dgm:pt>
    <dgm:pt modelId="{494D88E2-8050-CB4A-B52B-581AD9B8428C}" type="pres">
      <dgm:prSet presAssocID="{2751F368-BBBF-BB42-BE39-CAB2A41A7A0A}" presName="centerBox" presStyleCnt="0"/>
      <dgm:spPr/>
    </dgm:pt>
    <dgm:pt modelId="{F8C4AABE-5E5D-0844-954B-8B603EB8234F}" type="pres">
      <dgm:prSet presAssocID="{2751F368-BBBF-BB42-BE39-CAB2A41A7A0A}" presName="centerBoxParent" presStyleLbl="node1" presStyleIdx="2" presStyleCnt="3"/>
      <dgm:spPr/>
      <dgm:t>
        <a:bodyPr/>
        <a:lstStyle/>
        <a:p>
          <a:endParaRPr lang="en-US"/>
        </a:p>
      </dgm:t>
    </dgm:pt>
    <dgm:pt modelId="{35ED8437-CEC1-FB4B-8F0D-AA7AF6EE4EB7}" type="pres">
      <dgm:prSet presAssocID="{2751F368-BBBF-BB42-BE39-CAB2A41A7A0A}" presName="centerBoxChildren" presStyleCnt="0"/>
      <dgm:spPr/>
    </dgm:pt>
    <dgm:pt modelId="{45A52F90-2C18-0D46-9361-5F297FFC4B41}" type="pres">
      <dgm:prSet presAssocID="{2F4E06F1-8B11-A141-8177-D889E8C3CB48}" presName="cChild" presStyleLbl="fgAcc1" presStyleIdx="2" presStyleCnt="4">
        <dgm:presLayoutVars>
          <dgm:bulletEnabled val="1"/>
        </dgm:presLayoutVars>
      </dgm:prSet>
      <dgm:spPr/>
      <dgm:t>
        <a:bodyPr/>
        <a:lstStyle/>
        <a:p>
          <a:endParaRPr lang="en-US"/>
        </a:p>
      </dgm:t>
    </dgm:pt>
    <dgm:pt modelId="{874B9A2E-03BD-FD4E-B2FD-6BDF60D1F7D7}" type="pres">
      <dgm:prSet presAssocID="{85AEFFC6-A82C-C34A-A64E-5F3E17378CED}" presName="centerSibTrans" presStyleCnt="0"/>
      <dgm:spPr/>
    </dgm:pt>
    <dgm:pt modelId="{114DEDE5-5DEB-7144-B31A-F126DEFF07E7}" type="pres">
      <dgm:prSet presAssocID="{BA7F7536-8A37-994F-8813-1A03C7799A05}" presName="cChild" presStyleLbl="fgAcc1" presStyleIdx="3" presStyleCnt="4">
        <dgm:presLayoutVars>
          <dgm:bulletEnabled val="1"/>
        </dgm:presLayoutVars>
      </dgm:prSet>
      <dgm:spPr/>
      <dgm:t>
        <a:bodyPr/>
        <a:lstStyle/>
        <a:p>
          <a:endParaRPr lang="en-US"/>
        </a:p>
      </dgm:t>
    </dgm:pt>
  </dgm:ptLst>
  <dgm:cxnLst>
    <dgm:cxn modelId="{107E1BC2-A28B-DA49-870E-6BE6B2165363}" srcId="{B1D87A38-ECD7-2140-A988-1F3391E4F95C}" destId="{18EFEBF9-B6F5-004A-B38E-EA25B734362B}" srcOrd="0" destOrd="0" parTransId="{9E6D2ABC-7E93-1640-9B68-1B7EE1B2D908}" sibTransId="{F28105E8-C059-9C46-A0FD-F9C49CA80024}"/>
    <dgm:cxn modelId="{4432E7A2-C7C7-9F4B-9D81-216F4119880F}" srcId="{2751F368-BBBF-BB42-BE39-CAB2A41A7A0A}" destId="{89E0AB89-767B-3C44-8772-A23D18861D5A}" srcOrd="0" destOrd="0" parTransId="{1EECCAE1-4B12-2546-B925-ADD474991100}" sibTransId="{450E06E1-4284-DE46-923D-974EBB0AC097}"/>
    <dgm:cxn modelId="{FE9810D6-2B7E-F641-88C9-192BB7F9D556}" type="presOf" srcId="{F1F39CD1-3F5C-7D4A-ADEB-1A54ABA0AF56}" destId="{F8C4AABE-5E5D-0844-954B-8B603EB8234F}" srcOrd="0" destOrd="0" presId="urn:microsoft.com/office/officeart/2005/8/layout/target2"/>
    <dgm:cxn modelId="{FA96DB51-12B0-9344-AD36-D7991D187C82}" type="presOf" srcId="{2F4E06F1-8B11-A141-8177-D889E8C3CB48}" destId="{45A52F90-2C18-0D46-9361-5F297FFC4B41}" srcOrd="0" destOrd="0" presId="urn:microsoft.com/office/officeart/2005/8/layout/target2"/>
    <dgm:cxn modelId="{9E96A746-5B82-824E-880A-5A83CCD1E490}" type="presOf" srcId="{981A9138-F00F-C74E-BA53-8CD3DF893E59}" destId="{DCE0BEFD-DB6C-5943-B776-BDC10D234A15}" srcOrd="0" destOrd="0" presId="urn:microsoft.com/office/officeart/2005/8/layout/target2"/>
    <dgm:cxn modelId="{261DA0E3-CFB2-6744-964F-2A5025914D06}" srcId="{89E0AB89-767B-3C44-8772-A23D18861D5A}" destId="{981A9138-F00F-C74E-BA53-8CD3DF893E59}" srcOrd="0" destOrd="0" parTransId="{8B8DC128-1AF6-0B44-8A00-0E265369F6A6}" sibTransId="{3BF05437-321B-AF4C-8012-1502CB62992F}"/>
    <dgm:cxn modelId="{7E9509C2-E426-6542-A6C5-0D04676BD42E}" type="presOf" srcId="{2751F368-BBBF-BB42-BE39-CAB2A41A7A0A}" destId="{D85DCE3B-75F7-E04A-80D0-F139628584D9}" srcOrd="0" destOrd="0" presId="urn:microsoft.com/office/officeart/2005/8/layout/target2"/>
    <dgm:cxn modelId="{344B1C9C-AC84-7D4D-9D4B-144624954590}" type="presOf" srcId="{18EFEBF9-B6F5-004A-B38E-EA25B734362B}" destId="{DA34A8A0-DF62-4449-B533-42BE1588634B}" srcOrd="0" destOrd="0" presId="urn:microsoft.com/office/officeart/2005/8/layout/target2"/>
    <dgm:cxn modelId="{D8E5E68A-E29A-6E4A-8266-2A708C324BCB}" type="presOf" srcId="{B1D87A38-ECD7-2140-A988-1F3391E4F95C}" destId="{4D0BE879-0AB0-E24A-933E-D7328406EB4D}" srcOrd="0" destOrd="0" presId="urn:microsoft.com/office/officeart/2005/8/layout/target2"/>
    <dgm:cxn modelId="{CF3639D0-3242-B847-AFD3-A8C7E76B7156}" type="presOf" srcId="{BA7F7536-8A37-994F-8813-1A03C7799A05}" destId="{114DEDE5-5DEB-7144-B31A-F126DEFF07E7}" srcOrd="0" destOrd="0" presId="urn:microsoft.com/office/officeart/2005/8/layout/target2"/>
    <dgm:cxn modelId="{C0160AD4-5019-8B40-AEFE-F05E82983DC3}" srcId="{2751F368-BBBF-BB42-BE39-CAB2A41A7A0A}" destId="{F1F39CD1-3F5C-7D4A-ADEB-1A54ABA0AF56}" srcOrd="2" destOrd="0" parTransId="{B2445E72-3F9C-B746-9278-718DE0C132B8}" sibTransId="{A74CC8F5-5F83-8C48-86CD-E1D0BB5935E7}"/>
    <dgm:cxn modelId="{61A9A3A0-6F25-544B-9CAC-65C8BA5A3C37}" srcId="{F1F39CD1-3F5C-7D4A-ADEB-1A54ABA0AF56}" destId="{BA7F7536-8A37-994F-8813-1A03C7799A05}" srcOrd="1" destOrd="0" parTransId="{BCA400B5-966E-024A-8D21-FCB61975EDB4}" sibTransId="{F898A79D-7C31-EE4D-BD97-9BB693D1BC2F}"/>
    <dgm:cxn modelId="{8DBEA456-FB25-0643-85F0-88F093CE63E0}" srcId="{F1F39CD1-3F5C-7D4A-ADEB-1A54ABA0AF56}" destId="{2F4E06F1-8B11-A141-8177-D889E8C3CB48}" srcOrd="0" destOrd="0" parTransId="{53E1E787-ABEB-724B-B099-04043C6453A3}" sibTransId="{85AEFFC6-A82C-C34A-A64E-5F3E17378CED}"/>
    <dgm:cxn modelId="{5CFA0D0E-9541-2042-A5EE-CD1CF5125370}" type="presOf" srcId="{89E0AB89-767B-3C44-8772-A23D18861D5A}" destId="{A2C4EA72-062A-B348-AB13-9446779F12B7}" srcOrd="0" destOrd="0" presId="urn:microsoft.com/office/officeart/2005/8/layout/target2"/>
    <dgm:cxn modelId="{966035E5-EA46-CF4F-BAA3-245AC760B276}" srcId="{2751F368-BBBF-BB42-BE39-CAB2A41A7A0A}" destId="{B1D87A38-ECD7-2140-A988-1F3391E4F95C}" srcOrd="1" destOrd="0" parTransId="{EDF8B077-FBF5-AA4D-9C8C-E3569CB7A185}" sibTransId="{2FDB7D67-CDC1-5344-99CA-9D1D05D141C5}"/>
    <dgm:cxn modelId="{4408422F-E4CA-9944-B518-208D288DECC4}" type="presParOf" srcId="{D85DCE3B-75F7-E04A-80D0-F139628584D9}" destId="{585453AD-DFBF-2541-BDB5-806329B05C0D}" srcOrd="0" destOrd="0" presId="urn:microsoft.com/office/officeart/2005/8/layout/target2"/>
    <dgm:cxn modelId="{5649D83A-02FB-E546-8E05-5FEF083EFC27}" type="presParOf" srcId="{585453AD-DFBF-2541-BDB5-806329B05C0D}" destId="{A2C4EA72-062A-B348-AB13-9446779F12B7}" srcOrd="0" destOrd="0" presId="urn:microsoft.com/office/officeart/2005/8/layout/target2"/>
    <dgm:cxn modelId="{B8DCA09C-10B9-4B49-ABD9-4551B191329A}" type="presParOf" srcId="{585453AD-DFBF-2541-BDB5-806329B05C0D}" destId="{90037E22-F390-3146-9988-CCC38A3BFA90}" srcOrd="1" destOrd="0" presId="urn:microsoft.com/office/officeart/2005/8/layout/target2"/>
    <dgm:cxn modelId="{C9E2114E-68A6-3E4A-82CF-5A80AC3890A6}" type="presParOf" srcId="{90037E22-F390-3146-9988-CCC38A3BFA90}" destId="{DCE0BEFD-DB6C-5943-B776-BDC10D234A15}" srcOrd="0" destOrd="0" presId="urn:microsoft.com/office/officeart/2005/8/layout/target2"/>
    <dgm:cxn modelId="{E633CB2A-CDDA-C84A-9D37-46B2811A3A91}" type="presParOf" srcId="{D85DCE3B-75F7-E04A-80D0-F139628584D9}" destId="{79701D07-8A63-1446-90D4-FC9371EA6F1F}" srcOrd="1" destOrd="0" presId="urn:microsoft.com/office/officeart/2005/8/layout/target2"/>
    <dgm:cxn modelId="{5DA2914F-41AC-D74F-B650-176C6DE2C3E1}" type="presParOf" srcId="{79701D07-8A63-1446-90D4-FC9371EA6F1F}" destId="{4D0BE879-0AB0-E24A-933E-D7328406EB4D}" srcOrd="0" destOrd="0" presId="urn:microsoft.com/office/officeart/2005/8/layout/target2"/>
    <dgm:cxn modelId="{34C9B1FD-EDC3-934F-A447-86AACE192D27}" type="presParOf" srcId="{79701D07-8A63-1446-90D4-FC9371EA6F1F}" destId="{AC783A47-57B8-2042-818A-6BBDB1AF9281}" srcOrd="1" destOrd="0" presId="urn:microsoft.com/office/officeart/2005/8/layout/target2"/>
    <dgm:cxn modelId="{104138A9-45C4-834B-A413-19DB73A1B3B7}" type="presParOf" srcId="{AC783A47-57B8-2042-818A-6BBDB1AF9281}" destId="{DA34A8A0-DF62-4449-B533-42BE1588634B}" srcOrd="0" destOrd="0" presId="urn:microsoft.com/office/officeart/2005/8/layout/target2"/>
    <dgm:cxn modelId="{5C0A6A3B-07B3-2F43-BE95-F15E613144F8}" type="presParOf" srcId="{D85DCE3B-75F7-E04A-80D0-F139628584D9}" destId="{494D88E2-8050-CB4A-B52B-581AD9B8428C}" srcOrd="2" destOrd="0" presId="urn:microsoft.com/office/officeart/2005/8/layout/target2"/>
    <dgm:cxn modelId="{CAC39505-FF21-4949-B270-BD9A7A7816E2}" type="presParOf" srcId="{494D88E2-8050-CB4A-B52B-581AD9B8428C}" destId="{F8C4AABE-5E5D-0844-954B-8B603EB8234F}" srcOrd="0" destOrd="0" presId="urn:microsoft.com/office/officeart/2005/8/layout/target2"/>
    <dgm:cxn modelId="{A9A28A03-DB3C-1444-9ED2-0ACB5920B487}" type="presParOf" srcId="{494D88E2-8050-CB4A-B52B-581AD9B8428C}" destId="{35ED8437-CEC1-FB4B-8F0D-AA7AF6EE4EB7}" srcOrd="1" destOrd="0" presId="urn:microsoft.com/office/officeart/2005/8/layout/target2"/>
    <dgm:cxn modelId="{27DFF522-5CE7-5241-992E-CC3B3EF9BC29}" type="presParOf" srcId="{35ED8437-CEC1-FB4B-8F0D-AA7AF6EE4EB7}" destId="{45A52F90-2C18-0D46-9361-5F297FFC4B41}" srcOrd="0" destOrd="0" presId="urn:microsoft.com/office/officeart/2005/8/layout/target2"/>
    <dgm:cxn modelId="{F3A05649-9F51-B647-A48C-7655BD9D5B24}" type="presParOf" srcId="{35ED8437-CEC1-FB4B-8F0D-AA7AF6EE4EB7}" destId="{874B9A2E-03BD-FD4E-B2FD-6BDF60D1F7D7}" srcOrd="1" destOrd="0" presId="urn:microsoft.com/office/officeart/2005/8/layout/target2"/>
    <dgm:cxn modelId="{1EE34BB8-3817-834C-A266-6008E6729297}" type="presParOf" srcId="{35ED8437-CEC1-FB4B-8F0D-AA7AF6EE4EB7}" destId="{114DEDE5-5DEB-7144-B31A-F126DEFF07E7}" srcOrd="2"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148736-99B3-4846-8E6A-FB85A1E16B3B}">
      <dsp:nvSpPr>
        <dsp:cNvPr id="0" name=""/>
        <dsp:cNvSpPr/>
      </dsp:nvSpPr>
      <dsp:spPr>
        <a:xfrm rot="5400000">
          <a:off x="-721269" y="2062590"/>
          <a:ext cx="3156780" cy="379992"/>
        </a:xfrm>
        <a:prstGeom prst="rect">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9602F92-22DA-F643-95DD-1DEB8B66DD04}">
      <dsp:nvSpPr>
        <dsp:cNvPr id="0" name=""/>
        <dsp:cNvSpPr/>
      </dsp:nvSpPr>
      <dsp:spPr>
        <a:xfrm>
          <a:off x="7779" y="52159"/>
          <a:ext cx="4222142" cy="253328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en-US" sz="1400" b="1" kern="1200" dirty="0" smtClean="0">
              <a:solidFill>
                <a:srgbClr val="002060"/>
              </a:solidFill>
            </a:rPr>
            <a:t>The purpose of the system, the type of information stored, the applications and services provided, and their security requirements</a:t>
          </a:r>
          <a:endParaRPr lang="en-US" sz="1400" kern="1200" dirty="0">
            <a:solidFill>
              <a:srgbClr val="002060"/>
            </a:solidFill>
          </a:endParaRPr>
        </a:p>
      </dsp:txBody>
      <dsp:txXfrm>
        <a:off x="81976" y="126356"/>
        <a:ext cx="4073748" cy="2384891"/>
      </dsp:txXfrm>
    </dsp:sp>
    <dsp:sp modelId="{CBC0526D-40E1-4549-8178-260200EC336A}">
      <dsp:nvSpPr>
        <dsp:cNvPr id="0" name=""/>
        <dsp:cNvSpPr/>
      </dsp:nvSpPr>
      <dsp:spPr>
        <a:xfrm rot="5400000">
          <a:off x="-721269" y="5229196"/>
          <a:ext cx="3156780" cy="379992"/>
        </a:xfrm>
        <a:prstGeom prst="rect">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89B9E72-C399-1543-AE68-7CF17A70ED6A}">
      <dsp:nvSpPr>
        <dsp:cNvPr id="0" name=""/>
        <dsp:cNvSpPr/>
      </dsp:nvSpPr>
      <dsp:spPr>
        <a:xfrm>
          <a:off x="7779" y="3218766"/>
          <a:ext cx="4222142" cy="253328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n-US" sz="1600" b="1" kern="1200" dirty="0" smtClean="0">
              <a:solidFill>
                <a:srgbClr val="FF0000"/>
              </a:solidFill>
            </a:rPr>
            <a:t>The categories of users of the system, the privileges they have, and the types of information they can access</a:t>
          </a:r>
          <a:endParaRPr lang="en-US" sz="1600" kern="1200" dirty="0">
            <a:solidFill>
              <a:srgbClr val="FF0000"/>
            </a:solidFill>
          </a:endParaRPr>
        </a:p>
      </dsp:txBody>
      <dsp:txXfrm>
        <a:off x="81976" y="3292963"/>
        <a:ext cx="4073748" cy="2384891"/>
      </dsp:txXfrm>
    </dsp:sp>
    <dsp:sp modelId="{31B52B8A-AAC3-694E-90C2-5994DA99395C}">
      <dsp:nvSpPr>
        <dsp:cNvPr id="0" name=""/>
        <dsp:cNvSpPr/>
      </dsp:nvSpPr>
      <dsp:spPr>
        <a:xfrm>
          <a:off x="862034" y="6812500"/>
          <a:ext cx="5605623" cy="379992"/>
        </a:xfrm>
        <a:prstGeom prst="rect">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1868A93-7A59-5148-BB64-0C4D3D658819}">
      <dsp:nvSpPr>
        <dsp:cNvPr id="0" name=""/>
        <dsp:cNvSpPr/>
      </dsp:nvSpPr>
      <dsp:spPr>
        <a:xfrm>
          <a:off x="7779" y="6385373"/>
          <a:ext cx="4222142" cy="253328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b="1" kern="1200" dirty="0" smtClean="0">
              <a:solidFill>
                <a:srgbClr val="002060"/>
              </a:solidFill>
            </a:rPr>
            <a:t>How the users are authenticated</a:t>
          </a:r>
        </a:p>
      </dsp:txBody>
      <dsp:txXfrm>
        <a:off x="81976" y="6459570"/>
        <a:ext cx="4073748" cy="2384891"/>
      </dsp:txXfrm>
    </dsp:sp>
    <dsp:sp modelId="{C90D09AD-46BB-174C-930A-EBD5497D4580}">
      <dsp:nvSpPr>
        <dsp:cNvPr id="0" name=""/>
        <dsp:cNvSpPr/>
      </dsp:nvSpPr>
      <dsp:spPr>
        <a:xfrm rot="16200000">
          <a:off x="4894180" y="5229196"/>
          <a:ext cx="3156780" cy="379992"/>
        </a:xfrm>
        <a:prstGeom prst="rect">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14B933E-85FD-0B45-82E4-1DD18EC1C7C1}">
      <dsp:nvSpPr>
        <dsp:cNvPr id="0" name=""/>
        <dsp:cNvSpPr/>
      </dsp:nvSpPr>
      <dsp:spPr>
        <a:xfrm>
          <a:off x="5623228" y="6385373"/>
          <a:ext cx="4222142" cy="253328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b="1" kern="1200" dirty="0" smtClean="0">
              <a:solidFill>
                <a:srgbClr val="FF0000"/>
              </a:solidFill>
            </a:rPr>
            <a:t>Who will administer the system</a:t>
          </a:r>
        </a:p>
      </dsp:txBody>
      <dsp:txXfrm>
        <a:off x="5697425" y="6459570"/>
        <a:ext cx="4073748" cy="2384891"/>
      </dsp:txXfrm>
    </dsp:sp>
    <dsp:sp modelId="{650B7F47-E78E-DD40-836E-1306EEF31D2A}">
      <dsp:nvSpPr>
        <dsp:cNvPr id="0" name=""/>
        <dsp:cNvSpPr/>
      </dsp:nvSpPr>
      <dsp:spPr>
        <a:xfrm rot="16200000">
          <a:off x="4894180" y="2062590"/>
          <a:ext cx="3156780" cy="379992"/>
        </a:xfrm>
        <a:prstGeom prst="rect">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4105E5B-BE54-1142-823E-78D4A407142E}">
      <dsp:nvSpPr>
        <dsp:cNvPr id="0" name=""/>
        <dsp:cNvSpPr/>
      </dsp:nvSpPr>
      <dsp:spPr>
        <a:xfrm>
          <a:off x="5623228" y="3218766"/>
          <a:ext cx="4222142" cy="253328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n-US" sz="1600" b="1" kern="1200" dirty="0" smtClean="0">
              <a:solidFill>
                <a:srgbClr val="002060"/>
              </a:solidFill>
            </a:rPr>
            <a:t>What access the system has to information stored on other hosts, such as file or database servers, and how this is managed</a:t>
          </a:r>
        </a:p>
      </dsp:txBody>
      <dsp:txXfrm>
        <a:off x="5697425" y="3292963"/>
        <a:ext cx="4073748" cy="2384891"/>
      </dsp:txXfrm>
    </dsp:sp>
    <dsp:sp modelId="{536E5D7A-0AFE-604F-B4B0-D2B51482D11F}">
      <dsp:nvSpPr>
        <dsp:cNvPr id="0" name=""/>
        <dsp:cNvSpPr/>
      </dsp:nvSpPr>
      <dsp:spPr>
        <a:xfrm>
          <a:off x="6477483" y="479286"/>
          <a:ext cx="5605623" cy="379992"/>
        </a:xfrm>
        <a:prstGeom prst="rect">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568DDB3-FB0D-0B43-BA1A-63F3D255C695}">
      <dsp:nvSpPr>
        <dsp:cNvPr id="0" name=""/>
        <dsp:cNvSpPr/>
      </dsp:nvSpPr>
      <dsp:spPr>
        <a:xfrm>
          <a:off x="5623228" y="52159"/>
          <a:ext cx="4222142" cy="253328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n-US" sz="1600" b="1" kern="1200" dirty="0" smtClean="0">
              <a:solidFill>
                <a:srgbClr val="FF0000"/>
              </a:solidFill>
            </a:rPr>
            <a:t>Who will administer the system, and how they will manage the system (via local or remote access)</a:t>
          </a:r>
        </a:p>
      </dsp:txBody>
      <dsp:txXfrm>
        <a:off x="5697425" y="126356"/>
        <a:ext cx="4073748" cy="2384891"/>
      </dsp:txXfrm>
    </dsp:sp>
    <dsp:sp modelId="{0E503BEF-E000-5248-93BB-27C492723608}">
      <dsp:nvSpPr>
        <dsp:cNvPr id="0" name=""/>
        <dsp:cNvSpPr/>
      </dsp:nvSpPr>
      <dsp:spPr>
        <a:xfrm>
          <a:off x="11238678" y="52159"/>
          <a:ext cx="4222142" cy="253328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n-US" sz="1600" b="1" kern="1200" dirty="0" smtClean="0">
              <a:solidFill>
                <a:srgbClr val="002060"/>
              </a:solidFill>
            </a:rPr>
            <a:t>Additional security (firewalls, anti-virus or other malware protection mechanisms, and logging, …)</a:t>
          </a:r>
        </a:p>
      </dsp:txBody>
      <dsp:txXfrm>
        <a:off x="11312875" y="126356"/>
        <a:ext cx="4073748" cy="23848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5C9B2C-E27D-494F-A818-618851B974BD}">
      <dsp:nvSpPr>
        <dsp:cNvPr id="0" name=""/>
        <dsp:cNvSpPr/>
      </dsp:nvSpPr>
      <dsp:spPr>
        <a:xfrm>
          <a:off x="96282" y="1614102"/>
          <a:ext cx="3357053" cy="3118534"/>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a:solidFill>
            <a:schemeClr val="accent2"/>
          </a:solidFill>
        </a:ln>
        <a:effectLst>
          <a:outerShdw blurRad="50800" dist="38100" dir="2700000" algn="tl" rotWithShape="0">
            <a:srgbClr val="000000">
              <a:alpha val="43000"/>
            </a:srgbClr>
          </a:outerShdw>
        </a:effectLst>
        <a:scene3d>
          <a:camera prst="orthographicFront"/>
          <a:lightRig rig="threePt" dir="t"/>
        </a:scene3d>
        <a:sp3d>
          <a:bevelT w="165100" prst="coolSlant"/>
          <a:bevelB w="165100" prst="coolSlant"/>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rtl="0">
            <a:lnSpc>
              <a:spcPct val="90000"/>
            </a:lnSpc>
            <a:spcBef>
              <a:spcPct val="0"/>
            </a:spcBef>
            <a:spcAft>
              <a:spcPct val="35000"/>
            </a:spcAft>
          </a:pPr>
          <a:r>
            <a:rPr lang="en-US" sz="2400" b="1" kern="1200" dirty="0" smtClean="0">
              <a:solidFill>
                <a:srgbClr val="FF0000"/>
              </a:solidFill>
              <a:effectLst/>
            </a:rPr>
            <a:t>System security begins with the installation of the operating system</a:t>
          </a:r>
          <a:endParaRPr lang="en-US" sz="2400" kern="1200" dirty="0">
            <a:solidFill>
              <a:srgbClr val="FF0000"/>
            </a:solidFill>
            <a:effectLst/>
          </a:endParaRPr>
        </a:p>
      </dsp:txBody>
      <dsp:txXfrm>
        <a:off x="587911" y="2070801"/>
        <a:ext cx="2373795" cy="2205136"/>
      </dsp:txXfrm>
    </dsp:sp>
    <dsp:sp modelId="{69482F35-36F4-7A4F-9E29-F74671372B2B}">
      <dsp:nvSpPr>
        <dsp:cNvPr id="0" name=""/>
        <dsp:cNvSpPr/>
      </dsp:nvSpPr>
      <dsp:spPr>
        <a:xfrm rot="10800000">
          <a:off x="1408082" y="4915999"/>
          <a:ext cx="733452" cy="388729"/>
        </a:xfrm>
        <a:prstGeom prst="triangle">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917A1E4-1AC7-434A-856C-A19C50B19B37}">
      <dsp:nvSpPr>
        <dsp:cNvPr id="0" name=""/>
        <dsp:cNvSpPr/>
      </dsp:nvSpPr>
      <dsp:spPr>
        <a:xfrm>
          <a:off x="7688" y="5466088"/>
          <a:ext cx="3534240" cy="3200708"/>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accent2"/>
          </a:solidFill>
        </a:ln>
        <a:effectLst>
          <a:outerShdw blurRad="40000" dist="23000" dir="5400000" rotWithShape="0">
            <a:srgbClr val="000000">
              <a:alpha val="35000"/>
            </a:srgbClr>
          </a:outerShdw>
        </a:effectLst>
        <a:scene3d>
          <a:camera prst="orthographicFront"/>
          <a:lightRig rig="threePt" dir="t"/>
        </a:scene3d>
        <a:sp3d>
          <a:bevelT w="165100" prst="coolSlant"/>
          <a:bevelB w="165100" prst="coolSlant"/>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rtl="0">
            <a:lnSpc>
              <a:spcPct val="90000"/>
            </a:lnSpc>
            <a:spcBef>
              <a:spcPct val="0"/>
            </a:spcBef>
            <a:spcAft>
              <a:spcPct val="35000"/>
            </a:spcAft>
          </a:pPr>
          <a:r>
            <a:rPr lang="en-US" sz="2400" b="1" kern="1200" dirty="0" smtClean="0">
              <a:solidFill>
                <a:srgbClr val="FF0000"/>
              </a:solidFill>
              <a:effectLst/>
            </a:rPr>
            <a:t>Ideally new systems should be constructed on a protected network</a:t>
          </a:r>
          <a:endParaRPr lang="en-US" sz="2400" kern="1200" dirty="0">
            <a:solidFill>
              <a:srgbClr val="FF0000"/>
            </a:solidFill>
            <a:effectLst/>
          </a:endParaRPr>
        </a:p>
      </dsp:txBody>
      <dsp:txXfrm>
        <a:off x="525265" y="5934821"/>
        <a:ext cx="2499086" cy="2263242"/>
      </dsp:txXfrm>
    </dsp:sp>
    <dsp:sp modelId="{17E048DB-C4F5-B649-A034-2B98E59186E0}">
      <dsp:nvSpPr>
        <dsp:cNvPr id="0" name=""/>
        <dsp:cNvSpPr/>
      </dsp:nvSpPr>
      <dsp:spPr>
        <a:xfrm rot="5437062">
          <a:off x="3779782" y="6897648"/>
          <a:ext cx="733452" cy="388729"/>
        </a:xfrm>
        <a:prstGeom prst="triangle">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BB6C90D-9C1E-1F4C-ACAC-F24C4A23C5F3}">
      <dsp:nvSpPr>
        <dsp:cNvPr id="0" name=""/>
        <dsp:cNvSpPr/>
      </dsp:nvSpPr>
      <dsp:spPr>
        <a:xfrm>
          <a:off x="4729080" y="5567635"/>
          <a:ext cx="3510114" cy="309916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accent2"/>
          </a:solidFill>
        </a:ln>
        <a:effectLst>
          <a:outerShdw blurRad="50800" dist="38100" dir="2700000" algn="tl" rotWithShape="0">
            <a:srgbClr val="000000">
              <a:alpha val="43000"/>
            </a:srgbClr>
          </a:outerShdw>
        </a:effectLst>
        <a:scene3d>
          <a:camera prst="orthographicFront"/>
          <a:lightRig rig="threePt" dir="t"/>
        </a:scene3d>
        <a:sp3d>
          <a:bevelT w="165100" prst="coolSlant"/>
          <a:bevelB w="165100" prst="coolSlant"/>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rtl="0">
            <a:lnSpc>
              <a:spcPct val="90000"/>
            </a:lnSpc>
            <a:spcBef>
              <a:spcPct val="0"/>
            </a:spcBef>
            <a:spcAft>
              <a:spcPct val="35000"/>
            </a:spcAft>
          </a:pPr>
          <a:r>
            <a:rPr lang="en-US" sz="2400" b="1" kern="1200" dirty="0" smtClean="0">
              <a:solidFill>
                <a:srgbClr val="FF0000"/>
              </a:solidFill>
              <a:effectLst/>
            </a:rPr>
            <a:t>Full installation and hardening process should occur before the system is deployed to its intended location</a:t>
          </a:r>
          <a:endParaRPr lang="en-US" sz="2400" kern="1200" dirty="0">
            <a:solidFill>
              <a:srgbClr val="FF0000"/>
            </a:solidFill>
            <a:effectLst/>
          </a:endParaRPr>
        </a:p>
      </dsp:txBody>
      <dsp:txXfrm>
        <a:off x="5243124" y="6021497"/>
        <a:ext cx="2482026" cy="2191438"/>
      </dsp:txXfrm>
    </dsp:sp>
    <dsp:sp modelId="{067FA7D0-D8C8-024E-AA61-8D830334A323}">
      <dsp:nvSpPr>
        <dsp:cNvPr id="0" name=""/>
        <dsp:cNvSpPr/>
      </dsp:nvSpPr>
      <dsp:spPr>
        <a:xfrm rot="21549635">
          <a:off x="6087573" y="4886305"/>
          <a:ext cx="733452" cy="388729"/>
        </a:xfrm>
        <a:prstGeom prst="triangle">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6B9AD10-FB4D-D044-87F2-35E7413F290E}">
      <dsp:nvSpPr>
        <dsp:cNvPr id="0" name=""/>
        <dsp:cNvSpPr/>
      </dsp:nvSpPr>
      <dsp:spPr>
        <a:xfrm>
          <a:off x="4525127" y="801840"/>
          <a:ext cx="3788840" cy="3813943"/>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accent2"/>
          </a:solidFill>
        </a:ln>
        <a:effectLst>
          <a:outerShdw blurRad="40000" dist="23000" dir="5400000" rotWithShape="0">
            <a:srgbClr val="000000">
              <a:alpha val="35000"/>
            </a:srgbClr>
          </a:outerShdw>
        </a:effectLst>
        <a:scene3d>
          <a:camera prst="orthographicFront"/>
          <a:lightRig rig="threePt" dir="t"/>
        </a:scene3d>
        <a:sp3d>
          <a:bevelT w="165100" prst="coolSlant"/>
          <a:bevelB w="165100" prst="coolSlant"/>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rtl="0">
            <a:lnSpc>
              <a:spcPct val="90000"/>
            </a:lnSpc>
            <a:spcBef>
              <a:spcPct val="0"/>
            </a:spcBef>
            <a:spcAft>
              <a:spcPct val="35000"/>
            </a:spcAft>
          </a:pPr>
          <a:r>
            <a:rPr lang="en-US" sz="2400" b="1" kern="1200" dirty="0" smtClean="0">
              <a:solidFill>
                <a:srgbClr val="FF0000"/>
              </a:solidFill>
              <a:effectLst/>
            </a:rPr>
            <a:t>Initial installation should install the minimum necessary for the desired system</a:t>
          </a:r>
          <a:endParaRPr lang="en-US" sz="2400" kern="1200" dirty="0">
            <a:solidFill>
              <a:srgbClr val="FF0000"/>
            </a:solidFill>
            <a:effectLst/>
          </a:endParaRPr>
        </a:p>
      </dsp:txBody>
      <dsp:txXfrm>
        <a:off x="5079990" y="1360379"/>
        <a:ext cx="2679114" cy="2696865"/>
      </dsp:txXfrm>
    </dsp:sp>
    <dsp:sp modelId="{E0278B95-DEFA-D947-974A-31B62DDDB461}">
      <dsp:nvSpPr>
        <dsp:cNvPr id="0" name=""/>
        <dsp:cNvSpPr/>
      </dsp:nvSpPr>
      <dsp:spPr>
        <a:xfrm rot="5395322">
          <a:off x="8514433" y="2511098"/>
          <a:ext cx="733452" cy="388729"/>
        </a:xfrm>
        <a:prstGeom prst="triangle">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AA00FA7-B86C-6A4F-82D5-567CD5BD8DBF}">
      <dsp:nvSpPr>
        <dsp:cNvPr id="0" name=""/>
        <dsp:cNvSpPr/>
      </dsp:nvSpPr>
      <dsp:spPr>
        <a:xfrm>
          <a:off x="9426347" y="1020239"/>
          <a:ext cx="3262405" cy="3364525"/>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accent2"/>
          </a:solidFill>
        </a:ln>
        <a:effectLst>
          <a:outerShdw blurRad="40000" dist="23000" dir="5400000" rotWithShape="0">
            <a:srgbClr val="000000">
              <a:alpha val="35000"/>
            </a:srgbClr>
          </a:outerShdw>
        </a:effectLst>
        <a:scene3d>
          <a:camera prst="orthographicFront"/>
          <a:lightRig rig="threePt" dir="t"/>
        </a:scene3d>
        <a:sp3d>
          <a:bevelT w="165100" prst="coolSlant"/>
          <a:bevelB w="165100" prst="coolSlant"/>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rtl="0">
            <a:lnSpc>
              <a:spcPct val="90000"/>
            </a:lnSpc>
            <a:spcBef>
              <a:spcPct val="0"/>
            </a:spcBef>
            <a:spcAft>
              <a:spcPct val="35000"/>
            </a:spcAft>
          </a:pPr>
          <a:r>
            <a:rPr lang="en-US" sz="2400" b="1" kern="1200" dirty="0" smtClean="0">
              <a:solidFill>
                <a:srgbClr val="FF0000"/>
              </a:solidFill>
              <a:effectLst/>
            </a:rPr>
            <a:t>Overall  boot process must also be secured</a:t>
          </a:r>
          <a:endParaRPr lang="en-US" sz="2400" kern="1200" dirty="0">
            <a:solidFill>
              <a:srgbClr val="FF0000"/>
            </a:solidFill>
            <a:effectLst/>
          </a:endParaRPr>
        </a:p>
      </dsp:txBody>
      <dsp:txXfrm>
        <a:off x="9904115" y="1512962"/>
        <a:ext cx="2306869" cy="2379079"/>
      </dsp:txXfrm>
    </dsp:sp>
    <dsp:sp modelId="{EDCAB88F-74BC-A843-B8C8-3DA70FD4D0F0}">
      <dsp:nvSpPr>
        <dsp:cNvPr id="0" name=""/>
        <dsp:cNvSpPr/>
      </dsp:nvSpPr>
      <dsp:spPr>
        <a:xfrm rot="10800000">
          <a:off x="10690823" y="4568127"/>
          <a:ext cx="733452" cy="388729"/>
        </a:xfrm>
        <a:prstGeom prst="triangle">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64615C1-0F6D-2449-BF40-D725C5365F1C}">
      <dsp:nvSpPr>
        <dsp:cNvPr id="0" name=""/>
        <dsp:cNvSpPr/>
      </dsp:nvSpPr>
      <dsp:spPr>
        <a:xfrm>
          <a:off x="9454281" y="5118216"/>
          <a:ext cx="3206537" cy="3134469"/>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accent2"/>
          </a:solidFill>
        </a:ln>
        <a:effectLst>
          <a:outerShdw blurRad="40000" dist="23000" dir="5400000" rotWithShape="0">
            <a:srgbClr val="000000">
              <a:alpha val="35000"/>
            </a:srgbClr>
          </a:outerShdw>
        </a:effectLst>
        <a:scene3d>
          <a:camera prst="orthographicFront"/>
          <a:lightRig rig="threePt" dir="t"/>
        </a:scene3d>
        <a:sp3d>
          <a:bevelT w="165100" prst="coolSlant"/>
          <a:bevelB w="165100" prst="coolSlant"/>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rtl="0">
            <a:lnSpc>
              <a:spcPct val="90000"/>
            </a:lnSpc>
            <a:spcBef>
              <a:spcPct val="0"/>
            </a:spcBef>
            <a:spcAft>
              <a:spcPct val="35000"/>
            </a:spcAft>
          </a:pPr>
          <a:r>
            <a:rPr lang="en-US" sz="2400" b="1" kern="1200" dirty="0" smtClean="0">
              <a:solidFill>
                <a:srgbClr val="FF0000"/>
              </a:solidFill>
              <a:effectLst/>
            </a:rPr>
            <a:t>The integrity and source of any additional device driver code must be carefully validated</a:t>
          </a:r>
          <a:endParaRPr lang="en-US" sz="2400" kern="1200" dirty="0">
            <a:solidFill>
              <a:srgbClr val="FF0000"/>
            </a:solidFill>
            <a:effectLst/>
          </a:endParaRPr>
        </a:p>
      </dsp:txBody>
      <dsp:txXfrm>
        <a:off x="9923867" y="5577248"/>
        <a:ext cx="2267365" cy="2216405"/>
      </dsp:txXfrm>
    </dsp:sp>
    <dsp:sp modelId="{E6DB0324-470E-744F-9687-E5034D344706}">
      <dsp:nvSpPr>
        <dsp:cNvPr id="0" name=""/>
        <dsp:cNvSpPr/>
      </dsp:nvSpPr>
      <dsp:spPr>
        <a:xfrm rot="5252993">
          <a:off x="12982986" y="6393007"/>
          <a:ext cx="733452" cy="388729"/>
        </a:xfrm>
        <a:prstGeom prst="triangle">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758884F-B33B-694A-A500-FB757A8F5DBD}">
      <dsp:nvSpPr>
        <dsp:cNvPr id="0" name=""/>
        <dsp:cNvSpPr/>
      </dsp:nvSpPr>
      <dsp:spPr>
        <a:xfrm>
          <a:off x="14016537" y="4713484"/>
          <a:ext cx="3540865" cy="353920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accent2"/>
          </a:solidFill>
        </a:ln>
        <a:effectLst>
          <a:outerShdw blurRad="40000" dist="23000" dir="5400000" rotWithShape="0">
            <a:srgbClr val="000000">
              <a:alpha val="35000"/>
            </a:srgbClr>
          </a:outerShdw>
        </a:effectLst>
        <a:scene3d>
          <a:camera prst="orthographicFront"/>
          <a:lightRig rig="threePt" dir="t"/>
        </a:scene3d>
        <a:sp3d>
          <a:bevelT w="165100" prst="coolSlant"/>
          <a:bevelB w="165100" prst="coolSlant"/>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rtl="0">
            <a:lnSpc>
              <a:spcPct val="90000"/>
            </a:lnSpc>
            <a:spcBef>
              <a:spcPct val="0"/>
            </a:spcBef>
            <a:spcAft>
              <a:spcPct val="35000"/>
            </a:spcAft>
          </a:pPr>
          <a:r>
            <a:rPr lang="en-US" sz="2400" b="1" kern="1200" dirty="0" smtClean="0">
              <a:solidFill>
                <a:srgbClr val="FF0000"/>
              </a:solidFill>
              <a:effectLst/>
            </a:rPr>
            <a:t>it is critical that the system be kept up to date, with all critical security related patches installed</a:t>
          </a:r>
          <a:endParaRPr lang="en-US" sz="2400" kern="1200" dirty="0">
            <a:solidFill>
              <a:srgbClr val="FF0000"/>
            </a:solidFill>
            <a:effectLst/>
          </a:endParaRPr>
        </a:p>
      </dsp:txBody>
      <dsp:txXfrm>
        <a:off x="14535085" y="5231788"/>
        <a:ext cx="2503769" cy="2502594"/>
      </dsp:txXfrm>
    </dsp:sp>
    <dsp:sp modelId="{19DE9637-6049-C249-82E5-589C5C5A69C4}">
      <dsp:nvSpPr>
        <dsp:cNvPr id="0" name=""/>
        <dsp:cNvSpPr/>
      </dsp:nvSpPr>
      <dsp:spPr>
        <a:xfrm>
          <a:off x="15420244" y="4141391"/>
          <a:ext cx="733452" cy="388729"/>
        </a:xfrm>
        <a:prstGeom prst="triangle">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663F024-4112-8B47-8796-758985F9B1C0}">
      <dsp:nvSpPr>
        <dsp:cNvPr id="0" name=""/>
        <dsp:cNvSpPr/>
      </dsp:nvSpPr>
      <dsp:spPr>
        <a:xfrm>
          <a:off x="13736541" y="105727"/>
          <a:ext cx="4100857" cy="3874304"/>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accent2"/>
          </a:solidFill>
        </a:ln>
        <a:effectLst>
          <a:outerShdw blurRad="40000" dist="23000" dir="5400000" rotWithShape="0">
            <a:srgbClr val="000000">
              <a:alpha val="35000"/>
            </a:srgbClr>
          </a:outerShdw>
        </a:effectLst>
        <a:scene3d>
          <a:camera prst="orthographicFront"/>
          <a:lightRig rig="threePt" dir="t"/>
        </a:scene3d>
        <a:sp3d>
          <a:bevelT w="165100" prst="coolSlant"/>
          <a:bevelB w="165100" prst="coolSlant"/>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rtl="0">
            <a:lnSpc>
              <a:spcPct val="90000"/>
            </a:lnSpc>
            <a:spcBef>
              <a:spcPct val="0"/>
            </a:spcBef>
            <a:spcAft>
              <a:spcPct val="35000"/>
            </a:spcAft>
          </a:pPr>
          <a:r>
            <a:rPr lang="en-US" sz="2400" b="1" kern="1200" dirty="0" smtClean="0">
              <a:solidFill>
                <a:srgbClr val="FF0000"/>
              </a:solidFill>
              <a:effectLst/>
            </a:rPr>
            <a:t>Should stage and validate all patches on the test systems before deploying them in production</a:t>
          </a:r>
          <a:endParaRPr lang="en-US" sz="2400" kern="1200" dirty="0">
            <a:solidFill>
              <a:srgbClr val="FF0000"/>
            </a:solidFill>
            <a:effectLst/>
          </a:endParaRPr>
        </a:p>
      </dsp:txBody>
      <dsp:txXfrm>
        <a:off x="14337098" y="673106"/>
        <a:ext cx="2899743" cy="27395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D52BE9-E022-B94C-B1B1-AC7A6A8FFE11}">
      <dsp:nvSpPr>
        <dsp:cNvPr id="0" name=""/>
        <dsp:cNvSpPr/>
      </dsp:nvSpPr>
      <dsp:spPr>
        <a:xfrm>
          <a:off x="23083" y="165384"/>
          <a:ext cx="4336449" cy="4128360"/>
        </a:xfrm>
        <a:prstGeom prst="ellipse">
          <a:avLst/>
        </a:prstGeom>
        <a:gradFill rotWithShape="0">
          <a:gsLst>
            <a:gs pos="0">
              <a:schemeClr val="accent1">
                <a:alpha val="50000"/>
                <a:hueOff val="0"/>
                <a:satOff val="0"/>
                <a:lumOff val="0"/>
                <a:alphaOff val="0"/>
                <a:shade val="51000"/>
                <a:satMod val="130000"/>
              </a:schemeClr>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20040" tIns="30480" rIns="120040" bIns="30480" numCol="1" spcCol="1270" anchor="ctr" anchorCtr="0">
          <a:noAutofit/>
        </a:bodyPr>
        <a:lstStyle/>
        <a:p>
          <a:pPr lvl="0" algn="ctr" defTabSz="1066800" rtl="0">
            <a:lnSpc>
              <a:spcPct val="90000"/>
            </a:lnSpc>
            <a:spcBef>
              <a:spcPct val="0"/>
            </a:spcBef>
            <a:spcAft>
              <a:spcPct val="35000"/>
            </a:spcAft>
          </a:pPr>
          <a:r>
            <a:rPr lang="en-US" sz="2400" b="1" kern="1200" dirty="0" smtClean="0">
              <a:solidFill>
                <a:srgbClr val="FF0000"/>
              </a:solidFill>
              <a:effectLst/>
            </a:rPr>
            <a:t>A key enabling technology that may be used to secure data both in transit and when stored</a:t>
          </a:r>
          <a:endParaRPr lang="en-US" sz="2400" kern="1200" dirty="0">
            <a:solidFill>
              <a:srgbClr val="FF0000"/>
            </a:solidFill>
            <a:effectLst/>
          </a:endParaRPr>
        </a:p>
      </dsp:txBody>
      <dsp:txXfrm>
        <a:off x="658141" y="769968"/>
        <a:ext cx="3066333" cy="2919192"/>
      </dsp:txXfrm>
    </dsp:sp>
    <dsp:sp modelId="{16E33DAA-D55A-C346-94D6-CC068AA2E5AD}">
      <dsp:nvSpPr>
        <dsp:cNvPr id="0" name=""/>
        <dsp:cNvSpPr/>
      </dsp:nvSpPr>
      <dsp:spPr>
        <a:xfrm>
          <a:off x="3681146" y="2525699"/>
          <a:ext cx="3526757" cy="3639526"/>
        </a:xfrm>
        <a:prstGeom prst="ellipse">
          <a:avLst/>
        </a:prstGeom>
        <a:gradFill rotWithShape="0">
          <a:gsLst>
            <a:gs pos="0">
              <a:schemeClr val="accent1">
                <a:alpha val="50000"/>
                <a:hueOff val="0"/>
                <a:satOff val="0"/>
                <a:lumOff val="0"/>
                <a:alphaOff val="0"/>
                <a:shade val="51000"/>
                <a:satMod val="130000"/>
              </a:schemeClr>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20040" tIns="30480" rIns="120040" bIns="30480" numCol="1" spcCol="1270" anchor="ctr" anchorCtr="0">
          <a:noAutofit/>
        </a:bodyPr>
        <a:lstStyle/>
        <a:p>
          <a:pPr lvl="0" algn="ctr" defTabSz="1066800" rtl="0">
            <a:lnSpc>
              <a:spcPct val="90000"/>
            </a:lnSpc>
            <a:spcBef>
              <a:spcPct val="0"/>
            </a:spcBef>
            <a:spcAft>
              <a:spcPct val="35000"/>
            </a:spcAft>
          </a:pPr>
          <a:r>
            <a:rPr lang="en-US" sz="2400" b="1" kern="1200" dirty="0" smtClean="0">
              <a:solidFill>
                <a:srgbClr val="FF0000"/>
              </a:solidFill>
              <a:effectLst/>
            </a:rPr>
            <a:t>Must be configured and appropriate cryptographic keys created, signed, and secured</a:t>
          </a:r>
          <a:endParaRPr lang="en-US" sz="2400" kern="1200" dirty="0">
            <a:solidFill>
              <a:srgbClr val="FF0000"/>
            </a:solidFill>
            <a:effectLst/>
          </a:endParaRPr>
        </a:p>
      </dsp:txBody>
      <dsp:txXfrm>
        <a:off x="4197628" y="3058695"/>
        <a:ext cx="2493793" cy="2573534"/>
      </dsp:txXfrm>
    </dsp:sp>
    <dsp:sp modelId="{EA594604-0C88-3842-A7FC-980338B1F8EE}">
      <dsp:nvSpPr>
        <dsp:cNvPr id="0" name=""/>
        <dsp:cNvSpPr/>
      </dsp:nvSpPr>
      <dsp:spPr>
        <a:xfrm>
          <a:off x="7011331" y="3344204"/>
          <a:ext cx="4473234" cy="4519694"/>
        </a:xfrm>
        <a:prstGeom prst="ellipse">
          <a:avLst/>
        </a:prstGeom>
        <a:gradFill rotWithShape="0">
          <a:gsLst>
            <a:gs pos="0">
              <a:schemeClr val="accent1">
                <a:alpha val="50000"/>
                <a:hueOff val="0"/>
                <a:satOff val="0"/>
                <a:lumOff val="0"/>
                <a:alphaOff val="0"/>
                <a:shade val="51000"/>
                <a:satMod val="130000"/>
              </a:schemeClr>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20040" tIns="30480" rIns="120040" bIns="30480" numCol="1" spcCol="1270" anchor="ctr" anchorCtr="0">
          <a:noAutofit/>
        </a:bodyPr>
        <a:lstStyle/>
        <a:p>
          <a:pPr lvl="0" algn="ctr" defTabSz="1066800" rtl="0">
            <a:lnSpc>
              <a:spcPct val="90000"/>
            </a:lnSpc>
            <a:spcBef>
              <a:spcPct val="0"/>
            </a:spcBef>
            <a:spcAft>
              <a:spcPct val="35000"/>
            </a:spcAft>
          </a:pPr>
          <a:r>
            <a:rPr lang="en-US" sz="2400" b="1" kern="1200" dirty="0" smtClean="0">
              <a:solidFill>
                <a:srgbClr val="FF0000"/>
              </a:solidFill>
              <a:effectLst/>
            </a:rPr>
            <a:t>If secure network services are provided using TLS or IPsec suitable public and private keys must be generated for each of them</a:t>
          </a:r>
          <a:endParaRPr lang="en-US" sz="2400" kern="1200" dirty="0">
            <a:solidFill>
              <a:srgbClr val="FF0000"/>
            </a:solidFill>
            <a:effectLst/>
          </a:endParaRPr>
        </a:p>
      </dsp:txBody>
      <dsp:txXfrm>
        <a:off x="7666421" y="4006098"/>
        <a:ext cx="3163054" cy="3195906"/>
      </dsp:txXfrm>
    </dsp:sp>
    <dsp:sp modelId="{39705C23-82FF-5D47-976D-F096C8A30348}">
      <dsp:nvSpPr>
        <dsp:cNvPr id="0" name=""/>
        <dsp:cNvSpPr/>
      </dsp:nvSpPr>
      <dsp:spPr>
        <a:xfrm>
          <a:off x="11033083" y="2390245"/>
          <a:ext cx="3361725" cy="3334809"/>
        </a:xfrm>
        <a:prstGeom prst="ellipse">
          <a:avLst/>
        </a:prstGeom>
        <a:gradFill rotWithShape="0">
          <a:gsLst>
            <a:gs pos="0">
              <a:schemeClr val="accent1">
                <a:alpha val="50000"/>
                <a:hueOff val="0"/>
                <a:satOff val="0"/>
                <a:lumOff val="0"/>
                <a:alphaOff val="0"/>
                <a:shade val="51000"/>
                <a:satMod val="130000"/>
              </a:schemeClr>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20040" tIns="25400" rIns="120040" bIns="25400" numCol="1" spcCol="1270" anchor="ctr" anchorCtr="0">
          <a:noAutofit/>
        </a:bodyPr>
        <a:lstStyle/>
        <a:p>
          <a:pPr lvl="0" algn="ctr" defTabSz="889000" rtl="0">
            <a:lnSpc>
              <a:spcPct val="90000"/>
            </a:lnSpc>
            <a:spcBef>
              <a:spcPct val="0"/>
            </a:spcBef>
            <a:spcAft>
              <a:spcPct val="35000"/>
            </a:spcAft>
          </a:pPr>
          <a:r>
            <a:rPr lang="en-US" sz="2000" b="1" kern="1200" dirty="0" smtClean="0">
              <a:solidFill>
                <a:srgbClr val="FF0000"/>
              </a:solidFill>
              <a:effectLst/>
            </a:rPr>
            <a:t>If secure network services are provided using SSH, appropriate server and client keys must be created</a:t>
          </a:r>
          <a:endParaRPr lang="en-US" sz="2000" kern="1200" dirty="0">
            <a:solidFill>
              <a:srgbClr val="FF0000"/>
            </a:solidFill>
            <a:effectLst/>
          </a:endParaRPr>
        </a:p>
      </dsp:txBody>
      <dsp:txXfrm>
        <a:off x="11525396" y="2878616"/>
        <a:ext cx="2377099" cy="2358067"/>
      </dsp:txXfrm>
    </dsp:sp>
    <dsp:sp modelId="{66A6B5BD-7F65-094C-8FBB-7F60B651FA24}">
      <dsp:nvSpPr>
        <dsp:cNvPr id="0" name=""/>
        <dsp:cNvSpPr/>
      </dsp:nvSpPr>
      <dsp:spPr>
        <a:xfrm>
          <a:off x="13765215" y="1143522"/>
          <a:ext cx="3485859" cy="3682322"/>
        </a:xfrm>
        <a:prstGeom prst="ellipse">
          <a:avLst/>
        </a:prstGeom>
        <a:gradFill rotWithShape="0">
          <a:gsLst>
            <a:gs pos="0">
              <a:schemeClr val="accent1">
                <a:alpha val="50000"/>
                <a:hueOff val="0"/>
                <a:satOff val="0"/>
                <a:lumOff val="0"/>
                <a:alphaOff val="0"/>
                <a:shade val="51000"/>
                <a:satMod val="130000"/>
              </a:schemeClr>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20040" tIns="35560" rIns="120040" bIns="35560" numCol="1" spcCol="1270" anchor="ctr" anchorCtr="0">
          <a:noAutofit/>
        </a:bodyPr>
        <a:lstStyle/>
        <a:p>
          <a:pPr lvl="0" algn="ctr" defTabSz="1244600" rtl="0">
            <a:lnSpc>
              <a:spcPct val="90000"/>
            </a:lnSpc>
            <a:spcBef>
              <a:spcPct val="0"/>
            </a:spcBef>
            <a:spcAft>
              <a:spcPct val="35000"/>
            </a:spcAft>
          </a:pPr>
          <a:r>
            <a:rPr lang="en-US" sz="2800" b="1" kern="1200" dirty="0" smtClean="0">
              <a:solidFill>
                <a:srgbClr val="FF0000"/>
              </a:solidFill>
              <a:effectLst/>
            </a:rPr>
            <a:t>Cryptographic file systems are another use of encryption</a:t>
          </a:r>
          <a:endParaRPr lang="en-US" sz="2800" b="1" kern="1200" dirty="0">
            <a:solidFill>
              <a:srgbClr val="FF0000"/>
            </a:solidFill>
            <a:effectLst/>
          </a:endParaRPr>
        </a:p>
      </dsp:txBody>
      <dsp:txXfrm>
        <a:off x="14275707" y="1682786"/>
        <a:ext cx="2464875" cy="26037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0107DB-1135-4C42-8ACE-AC418CF12BF3}">
      <dsp:nvSpPr>
        <dsp:cNvPr id="0" name=""/>
        <dsp:cNvSpPr/>
      </dsp:nvSpPr>
      <dsp:spPr>
        <a:xfrm rot="5400000">
          <a:off x="-1013818" y="1013818"/>
          <a:ext cx="6758790" cy="4731153"/>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lvl="0" algn="ctr" defTabSz="2889250" rtl="0">
            <a:lnSpc>
              <a:spcPct val="90000"/>
            </a:lnSpc>
            <a:spcBef>
              <a:spcPct val="0"/>
            </a:spcBef>
            <a:spcAft>
              <a:spcPct val="35000"/>
            </a:spcAft>
          </a:pPr>
          <a:r>
            <a:rPr lang="en-US" sz="6500" kern="1200" smtClean="0"/>
            <a:t>Steps :</a:t>
          </a:r>
          <a:endParaRPr lang="en-US" sz="6500" kern="1200"/>
        </a:p>
      </dsp:txBody>
      <dsp:txXfrm rot="-5400000">
        <a:off x="1" y="2365577"/>
        <a:ext cx="4731153" cy="2027637"/>
      </dsp:txXfrm>
    </dsp:sp>
    <dsp:sp modelId="{D3EF693D-8413-4A18-9C64-CBC90B462517}">
      <dsp:nvSpPr>
        <dsp:cNvPr id="0" name=""/>
        <dsp:cNvSpPr/>
      </dsp:nvSpPr>
      <dsp:spPr>
        <a:xfrm rot="5400000">
          <a:off x="6616470" y="-1885317"/>
          <a:ext cx="4393213" cy="816384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1592" tIns="26035" rIns="26035" bIns="26035" numCol="1" spcCol="1270" anchor="ctr" anchorCtr="0">
          <a:noAutofit/>
        </a:bodyPr>
        <a:lstStyle/>
        <a:p>
          <a:pPr marL="285750" lvl="1" indent="-285750" algn="l" defTabSz="1822450" rtl="0">
            <a:lnSpc>
              <a:spcPct val="90000"/>
            </a:lnSpc>
            <a:spcBef>
              <a:spcPct val="0"/>
            </a:spcBef>
            <a:spcAft>
              <a:spcPct val="15000"/>
            </a:spcAft>
            <a:buChar char="••"/>
          </a:pPr>
          <a:r>
            <a:rPr lang="en-US" sz="4100" kern="1200" smtClean="0"/>
            <a:t>Boot Security </a:t>
          </a:r>
          <a:endParaRPr lang="en-US" sz="4100" kern="1200"/>
        </a:p>
        <a:p>
          <a:pPr marL="285750" lvl="1" indent="-285750" algn="l" defTabSz="1822450" rtl="0">
            <a:lnSpc>
              <a:spcPct val="90000"/>
            </a:lnSpc>
            <a:spcBef>
              <a:spcPct val="0"/>
            </a:spcBef>
            <a:spcAft>
              <a:spcPct val="15000"/>
            </a:spcAft>
            <a:buChar char="••"/>
          </a:pPr>
          <a:r>
            <a:rPr lang="en-US" sz="4100" kern="1200" smtClean="0"/>
            <a:t>Patching Linux Kernel</a:t>
          </a:r>
          <a:endParaRPr lang="en-US" sz="4100" kern="1200"/>
        </a:p>
        <a:p>
          <a:pPr marL="285750" lvl="1" indent="-285750" algn="l" defTabSz="1822450" rtl="0">
            <a:lnSpc>
              <a:spcPct val="90000"/>
            </a:lnSpc>
            <a:spcBef>
              <a:spcPct val="0"/>
            </a:spcBef>
            <a:spcAft>
              <a:spcPct val="15000"/>
            </a:spcAft>
            <a:buChar char="••"/>
          </a:pPr>
          <a:r>
            <a:rPr lang="en-US" sz="4100" kern="1200" smtClean="0"/>
            <a:t>Remove Unused Software</a:t>
          </a:r>
          <a:endParaRPr lang="en-US" sz="4100" kern="1200"/>
        </a:p>
        <a:p>
          <a:pPr marL="285750" lvl="1" indent="-285750" algn="l" defTabSz="1822450" rtl="0">
            <a:lnSpc>
              <a:spcPct val="90000"/>
            </a:lnSpc>
            <a:spcBef>
              <a:spcPct val="0"/>
            </a:spcBef>
            <a:spcAft>
              <a:spcPct val="15000"/>
            </a:spcAft>
            <a:buChar char="••"/>
          </a:pPr>
          <a:r>
            <a:rPr lang="en-US" sz="4100" kern="1200" smtClean="0"/>
            <a:t>Strong Password Policy</a:t>
          </a:r>
          <a:endParaRPr lang="en-US" sz="4100" kern="1200"/>
        </a:p>
        <a:p>
          <a:pPr marL="285750" lvl="1" indent="-285750" algn="l" defTabSz="1822450" rtl="0">
            <a:lnSpc>
              <a:spcPct val="90000"/>
            </a:lnSpc>
            <a:spcBef>
              <a:spcPct val="0"/>
            </a:spcBef>
            <a:spcAft>
              <a:spcPct val="15000"/>
            </a:spcAft>
            <a:buChar char="••"/>
          </a:pPr>
          <a:r>
            <a:rPr lang="en-US" sz="4100" kern="1200" smtClean="0"/>
            <a:t>Securing Root Login</a:t>
          </a:r>
          <a:endParaRPr lang="en-US" sz="4100" kern="1200"/>
        </a:p>
        <a:p>
          <a:pPr marL="285750" lvl="1" indent="-285750" algn="l" defTabSz="1822450" rtl="0">
            <a:lnSpc>
              <a:spcPct val="90000"/>
            </a:lnSpc>
            <a:spcBef>
              <a:spcPct val="0"/>
            </a:spcBef>
            <a:spcAft>
              <a:spcPct val="15000"/>
            </a:spcAft>
            <a:buChar char="••"/>
          </a:pPr>
          <a:r>
            <a:rPr lang="en-US" sz="4100" kern="1200" smtClean="0"/>
            <a:t>Process Security</a:t>
          </a:r>
          <a:endParaRPr lang="en-US" sz="4100" kern="1200"/>
        </a:p>
      </dsp:txBody>
      <dsp:txXfrm rot="-5400000">
        <a:off x="4731153" y="214459"/>
        <a:ext cx="7949390" cy="396429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708567-6037-E242-B9F5-06D0EEF18EB3}">
      <dsp:nvSpPr>
        <dsp:cNvPr id="0" name=""/>
        <dsp:cNvSpPr/>
      </dsp:nvSpPr>
      <dsp:spPr>
        <a:xfrm>
          <a:off x="2796363" y="0"/>
          <a:ext cx="8115300" cy="8115300"/>
        </a:xfrm>
        <a:prstGeom prst="diamond">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1E3C32AC-3AB8-7644-84FD-2C379A8EBC5B}">
      <dsp:nvSpPr>
        <dsp:cNvPr id="0" name=""/>
        <dsp:cNvSpPr/>
      </dsp:nvSpPr>
      <dsp:spPr>
        <a:xfrm>
          <a:off x="1044072" y="1178016"/>
          <a:ext cx="4344613" cy="6387346"/>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t" anchorCtr="0">
          <a:noAutofit/>
        </a:bodyPr>
        <a:lstStyle/>
        <a:p>
          <a:pPr lvl="0" algn="l" defTabSz="1244600" rtl="0">
            <a:lnSpc>
              <a:spcPct val="90000"/>
            </a:lnSpc>
            <a:spcBef>
              <a:spcPct val="0"/>
            </a:spcBef>
            <a:spcAft>
              <a:spcPct val="35000"/>
            </a:spcAft>
          </a:pPr>
          <a:r>
            <a:rPr lang="en-US" sz="2800" b="1" kern="1200" dirty="0" smtClean="0">
              <a:solidFill>
                <a:srgbClr val="FFFF00"/>
              </a:solidFill>
            </a:rPr>
            <a:t>Patch management</a:t>
          </a:r>
        </a:p>
        <a:p>
          <a:pPr marL="228600" lvl="1" indent="-228600" algn="l" defTabSz="889000" rtl="0">
            <a:lnSpc>
              <a:spcPct val="90000"/>
            </a:lnSpc>
            <a:spcBef>
              <a:spcPct val="0"/>
            </a:spcBef>
            <a:spcAft>
              <a:spcPct val="15000"/>
            </a:spcAft>
            <a:buChar char="••"/>
          </a:pPr>
          <a:r>
            <a:rPr lang="en-US" sz="2000" b="1" kern="1200" dirty="0" smtClean="0">
              <a:solidFill>
                <a:srgbClr val="FFFF00"/>
              </a:solidFill>
            </a:rPr>
            <a:t>“Windows Update” and “Windows Server Update Service” assist with regular maintenance and should be used</a:t>
          </a:r>
          <a:endParaRPr lang="en-US" sz="2000" kern="1200" dirty="0">
            <a:solidFill>
              <a:srgbClr val="FFFF00"/>
            </a:solidFill>
          </a:endParaRPr>
        </a:p>
        <a:p>
          <a:pPr marL="228600" lvl="1" indent="-228600" algn="l" defTabSz="889000" rtl="0">
            <a:lnSpc>
              <a:spcPct val="90000"/>
            </a:lnSpc>
            <a:spcBef>
              <a:spcPct val="0"/>
            </a:spcBef>
            <a:spcAft>
              <a:spcPct val="15000"/>
            </a:spcAft>
            <a:buChar char="••"/>
          </a:pPr>
          <a:r>
            <a:rPr lang="en-US" sz="2000" b="1" kern="1200" dirty="0" smtClean="0">
              <a:solidFill>
                <a:srgbClr val="FFFF00"/>
              </a:solidFill>
            </a:rPr>
            <a:t>third party applications also provide automatic update support</a:t>
          </a:r>
          <a:endParaRPr lang="en-US" sz="2000" kern="1200" dirty="0">
            <a:solidFill>
              <a:srgbClr val="FFFF00"/>
            </a:solidFill>
          </a:endParaRPr>
        </a:p>
      </dsp:txBody>
      <dsp:txXfrm>
        <a:off x="1256159" y="1390103"/>
        <a:ext cx="3920439" cy="5963172"/>
      </dsp:txXfrm>
    </dsp:sp>
    <dsp:sp modelId="{ECC06976-E14C-B24E-878A-061ED902638F}">
      <dsp:nvSpPr>
        <dsp:cNvPr id="0" name=""/>
        <dsp:cNvSpPr/>
      </dsp:nvSpPr>
      <dsp:spPr>
        <a:xfrm>
          <a:off x="8441986" y="1178016"/>
          <a:ext cx="4967890" cy="6486663"/>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t" anchorCtr="0">
          <a:noAutofit/>
        </a:bodyPr>
        <a:lstStyle/>
        <a:p>
          <a:pPr lvl="0" algn="l" defTabSz="1244600" rtl="0">
            <a:lnSpc>
              <a:spcPct val="90000"/>
            </a:lnSpc>
            <a:spcBef>
              <a:spcPct val="0"/>
            </a:spcBef>
            <a:spcAft>
              <a:spcPct val="35000"/>
            </a:spcAft>
          </a:pPr>
          <a:r>
            <a:rPr lang="en-US" sz="2800" b="1" kern="1200" dirty="0" smtClean="0">
              <a:solidFill>
                <a:srgbClr val="FFFF00"/>
              </a:solidFill>
            </a:rPr>
            <a:t>Users administration and access controls</a:t>
          </a:r>
          <a:endParaRPr lang="en-US" sz="2800" kern="1200" dirty="0">
            <a:solidFill>
              <a:srgbClr val="FFFF00"/>
            </a:solidFill>
          </a:endParaRPr>
        </a:p>
        <a:p>
          <a:pPr marL="228600" lvl="1" indent="-228600" algn="l" defTabSz="889000" rtl="0">
            <a:lnSpc>
              <a:spcPct val="90000"/>
            </a:lnSpc>
            <a:spcBef>
              <a:spcPct val="0"/>
            </a:spcBef>
            <a:spcAft>
              <a:spcPct val="15000"/>
            </a:spcAft>
            <a:buChar char="••"/>
          </a:pPr>
          <a:r>
            <a:rPr lang="en-US" sz="2000" b="1" kern="1200" dirty="0" smtClean="0">
              <a:solidFill>
                <a:srgbClr val="FFFF00"/>
              </a:solidFill>
            </a:rPr>
            <a:t>systems implement discretionary access controls resources</a:t>
          </a:r>
          <a:endParaRPr lang="en-US" sz="2000" kern="1200" dirty="0">
            <a:solidFill>
              <a:srgbClr val="FFFF00"/>
            </a:solidFill>
          </a:endParaRPr>
        </a:p>
        <a:p>
          <a:pPr marL="228600" lvl="1" indent="-228600" algn="l" defTabSz="889000" rtl="0">
            <a:lnSpc>
              <a:spcPct val="90000"/>
            </a:lnSpc>
            <a:spcBef>
              <a:spcPct val="0"/>
            </a:spcBef>
            <a:spcAft>
              <a:spcPct val="15000"/>
            </a:spcAft>
            <a:buChar char="••"/>
          </a:pPr>
          <a:r>
            <a:rPr lang="en-US" sz="2000" b="1" kern="1200" dirty="0" smtClean="0">
              <a:solidFill>
                <a:srgbClr val="FFFF00"/>
              </a:solidFill>
            </a:rPr>
            <a:t>Vista and later systems include mandatory integrity controls</a:t>
          </a:r>
          <a:endParaRPr lang="en-US" sz="2000" kern="1200" dirty="0">
            <a:solidFill>
              <a:srgbClr val="FFFF00"/>
            </a:solidFill>
          </a:endParaRPr>
        </a:p>
        <a:p>
          <a:pPr marL="228600" lvl="1" indent="-228600" algn="l" defTabSz="889000" rtl="0">
            <a:lnSpc>
              <a:spcPct val="90000"/>
            </a:lnSpc>
            <a:spcBef>
              <a:spcPct val="0"/>
            </a:spcBef>
            <a:spcAft>
              <a:spcPct val="15000"/>
            </a:spcAft>
            <a:buChar char="••"/>
          </a:pPr>
          <a:r>
            <a:rPr lang="en-US" sz="2000" b="1" kern="1200" dirty="0" smtClean="0">
              <a:solidFill>
                <a:srgbClr val="FFFF00"/>
              </a:solidFill>
            </a:rPr>
            <a:t>objects are labeled as being of low, medium, high, or system integrity level </a:t>
          </a:r>
          <a:endParaRPr lang="en-US" sz="2000" kern="1200" dirty="0">
            <a:solidFill>
              <a:srgbClr val="FFFF00"/>
            </a:solidFill>
          </a:endParaRPr>
        </a:p>
        <a:p>
          <a:pPr marL="228600" lvl="1" indent="-228600" algn="l" defTabSz="889000" rtl="0">
            <a:lnSpc>
              <a:spcPct val="90000"/>
            </a:lnSpc>
            <a:spcBef>
              <a:spcPct val="0"/>
            </a:spcBef>
            <a:spcAft>
              <a:spcPct val="15000"/>
            </a:spcAft>
            <a:buChar char="••"/>
          </a:pPr>
          <a:r>
            <a:rPr lang="en-US" sz="2000" b="1" kern="1200" dirty="0" smtClean="0">
              <a:solidFill>
                <a:srgbClr val="FFFF00"/>
              </a:solidFill>
            </a:rPr>
            <a:t>system ensures the subject’s integrity is equal or higher than the object’s level</a:t>
          </a:r>
          <a:endParaRPr lang="en-US" sz="2000" kern="1200" dirty="0">
            <a:solidFill>
              <a:srgbClr val="FFFF00"/>
            </a:solidFill>
          </a:endParaRPr>
        </a:p>
        <a:p>
          <a:pPr marL="228600" lvl="1" indent="-228600" algn="l" defTabSz="889000" rtl="0">
            <a:lnSpc>
              <a:spcPct val="90000"/>
            </a:lnSpc>
            <a:spcBef>
              <a:spcPct val="0"/>
            </a:spcBef>
            <a:spcAft>
              <a:spcPct val="15000"/>
            </a:spcAft>
            <a:buChar char="••"/>
          </a:pPr>
          <a:r>
            <a:rPr lang="en-US" sz="2000" b="1" kern="1200" dirty="0" smtClean="0">
              <a:solidFill>
                <a:srgbClr val="FFFF00"/>
              </a:solidFill>
            </a:rPr>
            <a:t>implements a form of the Biba Integrity model</a:t>
          </a:r>
          <a:endParaRPr lang="en-US" sz="2000" kern="1200" dirty="0">
            <a:solidFill>
              <a:srgbClr val="FFFF00"/>
            </a:solidFill>
          </a:endParaRPr>
        </a:p>
      </dsp:txBody>
      <dsp:txXfrm>
        <a:off x="8684498" y="1420528"/>
        <a:ext cx="4482866" cy="6001639"/>
      </dsp:txXfrm>
    </dsp:sp>
    <dsp:sp modelId="{DA1170A3-E034-5240-8746-22A842481499}">
      <dsp:nvSpPr>
        <dsp:cNvPr id="0" name=""/>
        <dsp:cNvSpPr/>
      </dsp:nvSpPr>
      <dsp:spPr>
        <a:xfrm flipH="1" flipV="1">
          <a:off x="6258956" y="5759252"/>
          <a:ext cx="1778743" cy="1296718"/>
        </a:xfrm>
        <a:prstGeom prst="roundRect">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4320" tIns="274320" rIns="274320" bIns="274320" numCol="1" spcCol="1270" anchor="ctr" anchorCtr="0">
          <a:noAutofit/>
        </a:bodyPr>
        <a:lstStyle/>
        <a:p>
          <a:pPr lvl="0" algn="ctr" defTabSz="3200400">
            <a:lnSpc>
              <a:spcPct val="90000"/>
            </a:lnSpc>
            <a:spcBef>
              <a:spcPct val="0"/>
            </a:spcBef>
            <a:spcAft>
              <a:spcPct val="35000"/>
            </a:spcAft>
          </a:pPr>
          <a:endParaRPr lang="en-US" sz="7200" kern="1200" dirty="0">
            <a:solidFill>
              <a:srgbClr val="FFFF00"/>
            </a:solidFill>
          </a:endParaRPr>
        </a:p>
      </dsp:txBody>
      <dsp:txXfrm rot="10800000">
        <a:off x="6322257" y="5822553"/>
        <a:ext cx="1652141" cy="1170116"/>
      </dsp:txXfrm>
    </dsp:sp>
    <dsp:sp modelId="{4B56F288-4126-3B43-8C76-924209A4351B}">
      <dsp:nvSpPr>
        <dsp:cNvPr id="0" name=""/>
        <dsp:cNvSpPr/>
      </dsp:nvSpPr>
      <dsp:spPr>
        <a:xfrm flipH="1" flipV="1">
          <a:off x="6148857" y="0"/>
          <a:ext cx="1517854" cy="4214058"/>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9AFBD-64C9-4127-B989-88E87CC829D9}">
      <dsp:nvSpPr>
        <dsp:cNvPr id="0" name=""/>
        <dsp:cNvSpPr/>
      </dsp:nvSpPr>
      <dsp:spPr>
        <a:xfrm>
          <a:off x="0" y="53655"/>
          <a:ext cx="10245852" cy="4685534"/>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25400">
          <a:solidFill>
            <a:schemeClr val="accent2"/>
          </a:solidFill>
        </a:ln>
        <a:effectLst>
          <a:innerShdw blurRad="63500" dist="50800" dir="13500000">
            <a:srgbClr val="000000">
              <a:alpha val="50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419608" tIns="419608" rIns="419608" bIns="224790" numCol="1" spcCol="1270" anchor="t" anchorCtr="0">
          <a:noAutofit/>
        </a:bodyPr>
        <a:lstStyle/>
        <a:p>
          <a:pPr lvl="0" algn="l" defTabSz="2622550" rtl="0">
            <a:lnSpc>
              <a:spcPct val="90000"/>
            </a:lnSpc>
            <a:spcBef>
              <a:spcPct val="0"/>
            </a:spcBef>
            <a:spcAft>
              <a:spcPct val="35000"/>
            </a:spcAft>
          </a:pPr>
          <a:r>
            <a:rPr lang="en-US" sz="5900" b="1" kern="1200" dirty="0" smtClean="0"/>
            <a:t>Much of the configuration information is centralized in the Registry</a:t>
          </a:r>
          <a:endParaRPr lang="en-US" sz="5900" kern="1200" dirty="0"/>
        </a:p>
      </dsp:txBody>
      <dsp:txXfrm>
        <a:off x="0" y="53655"/>
        <a:ext cx="10245852" cy="3123689"/>
      </dsp:txXfrm>
    </dsp:sp>
    <dsp:sp modelId="{8E9FAFF6-E354-454D-8C5E-099205880A8B}">
      <dsp:nvSpPr>
        <dsp:cNvPr id="0" name=""/>
        <dsp:cNvSpPr/>
      </dsp:nvSpPr>
      <dsp:spPr>
        <a:xfrm>
          <a:off x="2098547" y="3177344"/>
          <a:ext cx="10245852" cy="3398400"/>
        </a:xfrm>
        <a:prstGeom prst="roundRect">
          <a:avLst>
            <a:gd name="adj" fmla="val 10000"/>
          </a:avLst>
        </a:prstGeom>
        <a:solidFill>
          <a:schemeClr val="lt1">
            <a:alpha val="90000"/>
            <a:hueOff val="0"/>
            <a:satOff val="0"/>
            <a:lumOff val="0"/>
            <a:alphaOff val="0"/>
          </a:schemeClr>
        </a:solidFill>
        <a:ln w="25400" cap="flat" cmpd="sng" algn="ctr">
          <a:solidFill>
            <a:schemeClr val="accent2"/>
          </a:solidFill>
          <a:prstDash val="solid"/>
        </a:ln>
        <a:effectLst>
          <a:innerShdw blurRad="63500" dist="50800" dir="13500000">
            <a:srgbClr val="000000">
              <a:alpha val="50000"/>
            </a:srgbClr>
          </a:innerShdw>
        </a:effectLst>
      </dsp:spPr>
      <dsp:style>
        <a:lnRef idx="1">
          <a:scrgbClr r="0" g="0" b="0"/>
        </a:lnRef>
        <a:fillRef idx="1">
          <a:scrgbClr r="0" g="0" b="0"/>
        </a:fillRef>
        <a:effectRef idx="0">
          <a:scrgbClr r="0" g="0" b="0"/>
        </a:effectRef>
        <a:fontRef idx="minor"/>
      </dsp:style>
      <dsp:txBody>
        <a:bodyPr spcFirstLastPara="0" vert="horz" wrap="square" lIns="170688" tIns="170688" rIns="170688" bIns="170688" numCol="1" spcCol="1270" anchor="t" anchorCtr="0">
          <a:noAutofit/>
        </a:bodyPr>
        <a:lstStyle/>
        <a:p>
          <a:pPr marL="228600" lvl="1" indent="-228600" algn="l" defTabSz="1066800" rtl="0">
            <a:lnSpc>
              <a:spcPct val="90000"/>
            </a:lnSpc>
            <a:spcBef>
              <a:spcPct val="0"/>
            </a:spcBef>
            <a:spcAft>
              <a:spcPct val="15000"/>
            </a:spcAft>
            <a:buChar char="••"/>
          </a:pPr>
          <a:r>
            <a:rPr lang="en-US" sz="2400" b="1" kern="1200" dirty="0" smtClean="0"/>
            <a:t>Forms a database of keys and values that may be queried and interpreted by applications</a:t>
          </a:r>
          <a:endParaRPr lang="en-US" sz="2400" kern="1200" dirty="0"/>
        </a:p>
        <a:p>
          <a:pPr marL="228600" lvl="1" indent="-228600" algn="l" defTabSz="1200150" rtl="0">
            <a:lnSpc>
              <a:spcPct val="90000"/>
            </a:lnSpc>
            <a:spcBef>
              <a:spcPct val="0"/>
            </a:spcBef>
            <a:spcAft>
              <a:spcPct val="15000"/>
            </a:spcAft>
            <a:buChar char="••"/>
          </a:pPr>
          <a:r>
            <a:rPr lang="en-US" sz="2700" b="1" kern="1200" dirty="0" smtClean="0"/>
            <a:t>Registry keys can be directly modified using the “Registry Editor”</a:t>
          </a:r>
          <a:endParaRPr lang="en-US" sz="2700" kern="1200" dirty="0"/>
        </a:p>
        <a:p>
          <a:pPr marL="457200" lvl="2" indent="-228600" algn="l" defTabSz="1066800" rtl="0">
            <a:lnSpc>
              <a:spcPct val="90000"/>
            </a:lnSpc>
            <a:spcBef>
              <a:spcPct val="0"/>
            </a:spcBef>
            <a:spcAft>
              <a:spcPct val="15000"/>
            </a:spcAft>
            <a:buChar char="••"/>
          </a:pPr>
          <a:r>
            <a:rPr lang="en-US" sz="2400" b="1" kern="1200" dirty="0" smtClean="0"/>
            <a:t>more useful for making bulk changes</a:t>
          </a:r>
          <a:endParaRPr lang="en-US" sz="2400" kern="1200" dirty="0"/>
        </a:p>
      </dsp:txBody>
      <dsp:txXfrm>
        <a:off x="2198083" y="3276880"/>
        <a:ext cx="10046780" cy="319932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C4EA72-062A-B348-AB13-9446779F12B7}">
      <dsp:nvSpPr>
        <dsp:cNvPr id="0" name=""/>
        <dsp:cNvSpPr/>
      </dsp:nvSpPr>
      <dsp:spPr>
        <a:xfrm>
          <a:off x="0" y="0"/>
          <a:ext cx="14936724" cy="7952423"/>
        </a:xfrm>
        <a:prstGeom prst="roundRect">
          <a:avLst>
            <a:gd name="adj" fmla="val 8500"/>
          </a:avLst>
        </a:prstGeom>
        <a:solidFill>
          <a:schemeClr val="accent2"/>
        </a:solidFill>
        <a:ln>
          <a:solidFill>
            <a:schemeClr val="accent1"/>
          </a:solidFill>
        </a:ln>
        <a:effectLst>
          <a:glow rad="101600">
            <a:schemeClr val="accent1">
              <a:alpha val="75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6171964" numCol="1" spcCol="1270" anchor="t" anchorCtr="0">
          <a:noAutofit/>
        </a:bodyPr>
        <a:lstStyle/>
        <a:p>
          <a:pPr lvl="0" algn="l" defTabSz="1644650" rtl="0">
            <a:lnSpc>
              <a:spcPct val="90000"/>
            </a:lnSpc>
            <a:spcBef>
              <a:spcPct val="0"/>
            </a:spcBef>
            <a:spcAft>
              <a:spcPct val="35000"/>
            </a:spcAft>
          </a:pPr>
          <a:r>
            <a:rPr lang="en-US" sz="3700" b="1" kern="1200" dirty="0" smtClean="0">
              <a:solidFill>
                <a:schemeClr val="bg1"/>
              </a:solidFill>
            </a:rPr>
            <a:t>Application virtualization (e.g., JVM)</a:t>
          </a:r>
          <a:endParaRPr lang="en-US" sz="3700" kern="1200" dirty="0">
            <a:solidFill>
              <a:schemeClr val="bg1"/>
            </a:solidFill>
          </a:endParaRPr>
        </a:p>
      </dsp:txBody>
      <dsp:txXfrm>
        <a:off x="197981" y="197981"/>
        <a:ext cx="14540762" cy="7556461"/>
      </dsp:txXfrm>
    </dsp:sp>
    <dsp:sp modelId="{DCE0BEFD-DB6C-5943-B776-BDC10D234A15}">
      <dsp:nvSpPr>
        <dsp:cNvPr id="0" name=""/>
        <dsp:cNvSpPr/>
      </dsp:nvSpPr>
      <dsp:spPr>
        <a:xfrm>
          <a:off x="373418" y="1988105"/>
          <a:ext cx="2240508" cy="5566696"/>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b="1" kern="1200" dirty="0" smtClean="0"/>
            <a:t>allows applications written for one environment to execute on some other operating system</a:t>
          </a:r>
          <a:endParaRPr lang="en-US" sz="2100" kern="1200" dirty="0"/>
        </a:p>
      </dsp:txBody>
      <dsp:txXfrm>
        <a:off x="442321" y="2057008"/>
        <a:ext cx="2102702" cy="5428890"/>
      </dsp:txXfrm>
    </dsp:sp>
    <dsp:sp modelId="{4D0BE879-0AB0-E24A-933E-D7328406EB4D}">
      <dsp:nvSpPr>
        <dsp:cNvPr id="0" name=""/>
        <dsp:cNvSpPr/>
      </dsp:nvSpPr>
      <dsp:spPr>
        <a:xfrm>
          <a:off x="2987344" y="1988105"/>
          <a:ext cx="11575961" cy="5566696"/>
        </a:xfrm>
        <a:prstGeom prst="roundRect">
          <a:avLst>
            <a:gd name="adj" fmla="val 105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57150" cap="rnd" cmpd="thickThin">
          <a:solidFill>
            <a:schemeClr val="accent1"/>
          </a:solidFill>
        </a:ln>
        <a:effectLst>
          <a:glow rad="101600">
            <a:schemeClr val="accent1">
              <a:alpha val="75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3534852" numCol="1" spcCol="1270" anchor="t" anchorCtr="0">
          <a:noAutofit/>
        </a:bodyPr>
        <a:lstStyle/>
        <a:p>
          <a:pPr lvl="0" algn="l" defTabSz="1644650" rtl="0">
            <a:lnSpc>
              <a:spcPct val="90000"/>
            </a:lnSpc>
            <a:spcBef>
              <a:spcPct val="0"/>
            </a:spcBef>
            <a:spcAft>
              <a:spcPct val="35000"/>
            </a:spcAft>
          </a:pPr>
          <a:r>
            <a:rPr lang="en-US" sz="3700" b="1" kern="1200" dirty="0" smtClean="0">
              <a:solidFill>
                <a:srgbClr val="000000"/>
              </a:solidFill>
            </a:rPr>
            <a:t>full virtualization (e.g., multiple guest OS)</a:t>
          </a:r>
          <a:endParaRPr lang="en-US" sz="3700" b="1" kern="1200" dirty="0">
            <a:solidFill>
              <a:srgbClr val="000000"/>
            </a:solidFill>
          </a:endParaRPr>
        </a:p>
      </dsp:txBody>
      <dsp:txXfrm>
        <a:off x="3158539" y="2159300"/>
        <a:ext cx="11233571" cy="5224306"/>
      </dsp:txXfrm>
    </dsp:sp>
    <dsp:sp modelId="{DA34A8A0-DF62-4449-B533-42BE1588634B}">
      <dsp:nvSpPr>
        <dsp:cNvPr id="0" name=""/>
        <dsp:cNvSpPr/>
      </dsp:nvSpPr>
      <dsp:spPr>
        <a:xfrm>
          <a:off x="3276743" y="3936449"/>
          <a:ext cx="2315192" cy="3200850"/>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b="1" kern="1200" dirty="0" smtClean="0"/>
            <a:t>multiple full operating system instances execute in parallel</a:t>
          </a:r>
          <a:endParaRPr lang="en-US" sz="2100" kern="1200" dirty="0"/>
        </a:p>
      </dsp:txBody>
      <dsp:txXfrm>
        <a:off x="3347943" y="4007649"/>
        <a:ext cx="2172792" cy="3058450"/>
      </dsp:txXfrm>
    </dsp:sp>
    <dsp:sp modelId="{F8C4AABE-5E5D-0844-954B-8B603EB8234F}">
      <dsp:nvSpPr>
        <dsp:cNvPr id="0" name=""/>
        <dsp:cNvSpPr/>
      </dsp:nvSpPr>
      <dsp:spPr>
        <a:xfrm>
          <a:off x="5900005" y="3976211"/>
          <a:ext cx="8289881" cy="3180969"/>
        </a:xfrm>
        <a:prstGeom prst="roundRect">
          <a:avLst>
            <a:gd name="adj" fmla="val 10500"/>
          </a:avLst>
        </a:prstGeom>
        <a:solidFill>
          <a:schemeClr val="accent2"/>
        </a:solidFill>
        <a:ln>
          <a:noFill/>
        </a:ln>
        <a:effectLst>
          <a:glow rad="101600">
            <a:schemeClr val="accent2">
              <a:alpha val="75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795480" numCol="1" spcCol="1270" anchor="t" anchorCtr="0">
          <a:noAutofit/>
        </a:bodyPr>
        <a:lstStyle/>
        <a:p>
          <a:pPr lvl="0" algn="l" defTabSz="1644650" rtl="0">
            <a:lnSpc>
              <a:spcPct val="90000"/>
            </a:lnSpc>
            <a:spcBef>
              <a:spcPct val="0"/>
            </a:spcBef>
            <a:spcAft>
              <a:spcPct val="35000"/>
            </a:spcAft>
          </a:pPr>
          <a:r>
            <a:rPr lang="en-US" sz="3700" b="1" kern="1200" dirty="0" smtClean="0">
              <a:solidFill>
                <a:srgbClr val="FFFF00"/>
              </a:solidFill>
            </a:rPr>
            <a:t>virtual machine monitor (VMM) coordinates RAM, processor, … uses</a:t>
          </a:r>
          <a:endParaRPr lang="en-US" sz="3700" kern="1200" dirty="0">
            <a:solidFill>
              <a:srgbClr val="FFFF00"/>
            </a:solidFill>
          </a:endParaRPr>
        </a:p>
      </dsp:txBody>
      <dsp:txXfrm>
        <a:off x="5997831" y="4074037"/>
        <a:ext cx="8094229" cy="2985317"/>
      </dsp:txXfrm>
    </dsp:sp>
    <dsp:sp modelId="{45A52F90-2C18-0D46-9361-5F297FFC4B41}">
      <dsp:nvSpPr>
        <dsp:cNvPr id="0" name=""/>
        <dsp:cNvSpPr/>
      </dsp:nvSpPr>
      <dsp:spPr>
        <a:xfrm>
          <a:off x="6107253" y="5407647"/>
          <a:ext cx="3880012" cy="1431436"/>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b="1" kern="1200" dirty="0" smtClean="0"/>
            <a:t>hypervisor</a:t>
          </a:r>
          <a:endParaRPr lang="en-US" sz="2100" kern="1200" dirty="0"/>
        </a:p>
      </dsp:txBody>
      <dsp:txXfrm>
        <a:off x="6151275" y="5451669"/>
        <a:ext cx="3791968" cy="1343392"/>
      </dsp:txXfrm>
    </dsp:sp>
    <dsp:sp modelId="{114DEDE5-5DEB-7144-B31A-F126DEFF07E7}">
      <dsp:nvSpPr>
        <dsp:cNvPr id="0" name=""/>
        <dsp:cNvSpPr/>
      </dsp:nvSpPr>
      <dsp:spPr>
        <a:xfrm>
          <a:off x="10097650" y="5407647"/>
          <a:ext cx="3880012" cy="1431436"/>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b="1" kern="1200" dirty="0" smtClean="0"/>
            <a:t>coordinates access between each of the guests and the actual physical hardware resources</a:t>
          </a:r>
          <a:endParaRPr lang="en-US" sz="2100" kern="1200" dirty="0"/>
        </a:p>
      </dsp:txBody>
      <dsp:txXfrm>
        <a:off x="10141672" y="5451669"/>
        <a:ext cx="3791968" cy="1343392"/>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6.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432790-021C-45CE-902B-64C69BDF3A59}" type="datetimeFigureOut">
              <a:rPr lang="en-GB" smtClean="0"/>
              <a:t>02/02/2026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39AD-42EC-41D0-8AAD-F203525AE792}" type="slidenum">
              <a:rPr lang="en-GB" smtClean="0"/>
              <a:t>‹#›</a:t>
            </a:fld>
            <a:endParaRPr lang="en-GB"/>
          </a:p>
        </p:txBody>
      </p:sp>
    </p:spTree>
    <p:extLst>
      <p:ext uri="{BB962C8B-B14F-4D97-AF65-F5344CB8AC3E}">
        <p14:creationId xmlns:p14="http://schemas.microsoft.com/office/powerpoint/2010/main" val="3107411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 </a:t>
            </a:r>
            <a:r>
              <a:rPr lang="en-US" sz="1200" b="1" i="0" u="none" strike="noStrike" kern="1200" baseline="0" dirty="0">
                <a:solidFill>
                  <a:schemeClr val="tx1"/>
                </a:solidFill>
                <a:latin typeface="+mn-lt"/>
                <a:ea typeface="+mn-ea"/>
                <a:cs typeface="+mn-cs"/>
              </a:rPr>
              <a:t>Updated security policy</a:t>
            </a:r>
          </a:p>
          <a:p>
            <a:r>
              <a:rPr lang="en-US" sz="1200" b="0" i="0" u="none" strike="noStrike" kern="1200" baseline="0" dirty="0">
                <a:solidFill>
                  <a:schemeClr val="tx1"/>
                </a:solidFill>
                <a:latin typeface="+mn-lt"/>
                <a:ea typeface="+mn-ea"/>
                <a:cs typeface="+mn-cs"/>
              </a:rPr>
              <a:t>Amendments to the </a:t>
            </a:r>
            <a:r>
              <a:rPr lang="en-US" sz="1200" b="0" i="0" u="none" strike="noStrike" kern="1200" baseline="0" dirty="0" err="1">
                <a:solidFill>
                  <a:schemeClr val="tx1"/>
                </a:solidFill>
                <a:latin typeface="+mn-lt"/>
                <a:ea typeface="+mn-ea"/>
                <a:cs typeface="+mn-cs"/>
              </a:rPr>
              <a:t>organisation’s</a:t>
            </a:r>
            <a:r>
              <a:rPr lang="en-US" sz="1200" b="0" i="0" u="none" strike="noStrike" kern="1200" baseline="0" dirty="0">
                <a:solidFill>
                  <a:schemeClr val="tx1"/>
                </a:solidFill>
                <a:latin typeface="+mn-lt"/>
                <a:ea typeface="+mn-ea"/>
                <a:cs typeface="+mn-cs"/>
              </a:rPr>
              <a:t> overarching security policy.</a:t>
            </a:r>
          </a:p>
          <a:p>
            <a:r>
              <a:rPr lang="en-US" sz="1200" b="0" i="0" u="none" strike="noStrike" kern="1200" baseline="0" dirty="0">
                <a:solidFill>
                  <a:schemeClr val="tx1"/>
                </a:solidFill>
                <a:latin typeface="+mn-lt"/>
                <a:ea typeface="+mn-ea"/>
                <a:cs typeface="+mn-cs"/>
              </a:rPr>
              <a:t>l </a:t>
            </a:r>
            <a:r>
              <a:rPr lang="en-US" sz="1200" b="1" i="0" u="none" strike="noStrike" kern="1200" baseline="0" dirty="0">
                <a:solidFill>
                  <a:schemeClr val="tx1"/>
                </a:solidFill>
                <a:latin typeface="+mn-lt"/>
                <a:ea typeface="+mn-ea"/>
                <a:cs typeface="+mn-cs"/>
              </a:rPr>
              <a:t>Cloud security strategy</a:t>
            </a:r>
          </a:p>
          <a:p>
            <a:r>
              <a:rPr lang="en-US" sz="1200" b="0" i="0" u="none" strike="noStrike" kern="1200" baseline="0" dirty="0">
                <a:solidFill>
                  <a:schemeClr val="tx1"/>
                </a:solidFill>
                <a:latin typeface="+mn-lt"/>
                <a:ea typeface="+mn-ea"/>
                <a:cs typeface="+mn-cs"/>
              </a:rPr>
              <a:t>The </a:t>
            </a:r>
            <a:r>
              <a:rPr lang="en-US" sz="1200" b="0" i="0" u="none" strike="noStrike" kern="1200" baseline="0" dirty="0" err="1">
                <a:solidFill>
                  <a:schemeClr val="tx1"/>
                </a:solidFill>
                <a:latin typeface="+mn-lt"/>
                <a:ea typeface="+mn-ea"/>
                <a:cs typeface="+mn-cs"/>
              </a:rPr>
              <a:t>organisation’s</a:t>
            </a:r>
            <a:r>
              <a:rPr lang="en-US" sz="1200" b="0" i="0" u="none" strike="noStrike" kern="1200" baseline="0" dirty="0">
                <a:solidFill>
                  <a:schemeClr val="tx1"/>
                </a:solidFill>
                <a:latin typeface="+mn-lt"/>
                <a:ea typeface="+mn-ea"/>
                <a:cs typeface="+mn-cs"/>
              </a:rPr>
              <a:t> strategy for security with respect to cloud. This</a:t>
            </a:r>
          </a:p>
          <a:p>
            <a:r>
              <a:rPr lang="en-US" sz="1200" b="0" i="0" u="none" strike="noStrike" kern="1200" baseline="0" dirty="0">
                <a:solidFill>
                  <a:schemeClr val="tx1"/>
                </a:solidFill>
                <a:latin typeface="+mn-lt"/>
                <a:ea typeface="+mn-ea"/>
                <a:cs typeface="+mn-cs"/>
              </a:rPr>
              <a:t>should complement or be part of the </a:t>
            </a:r>
            <a:r>
              <a:rPr lang="en-US" sz="1200" b="0" i="0" u="none" strike="noStrike" kern="1200" baseline="0" dirty="0" err="1">
                <a:solidFill>
                  <a:schemeClr val="tx1"/>
                </a:solidFill>
                <a:latin typeface="+mn-lt"/>
                <a:ea typeface="+mn-ea"/>
                <a:cs typeface="+mn-cs"/>
              </a:rPr>
              <a:t>organisation’s</a:t>
            </a:r>
            <a:r>
              <a:rPr lang="en-US" sz="1200" b="0" i="0" u="none" strike="noStrike" kern="1200" baseline="0" dirty="0">
                <a:solidFill>
                  <a:schemeClr val="tx1"/>
                </a:solidFill>
                <a:latin typeface="+mn-lt"/>
                <a:ea typeface="+mn-ea"/>
                <a:cs typeface="+mn-cs"/>
              </a:rPr>
              <a:t> existing</a:t>
            </a:r>
          </a:p>
          <a:p>
            <a:r>
              <a:rPr lang="en-US" sz="1200" b="0" i="0" u="none" strike="noStrike" kern="1200" baseline="0" dirty="0">
                <a:solidFill>
                  <a:schemeClr val="tx1"/>
                </a:solidFill>
                <a:latin typeface="+mn-lt"/>
                <a:ea typeface="+mn-ea"/>
                <a:cs typeface="+mn-cs"/>
              </a:rPr>
              <a:t>overarching security strategy.</a:t>
            </a:r>
          </a:p>
          <a:p>
            <a:r>
              <a:rPr lang="en-US" sz="1200" b="0" i="0" u="none" strike="noStrike" kern="1200" baseline="0" dirty="0">
                <a:solidFill>
                  <a:schemeClr val="tx1"/>
                </a:solidFill>
                <a:latin typeface="+mn-lt"/>
                <a:ea typeface="+mn-ea"/>
                <a:cs typeface="+mn-cs"/>
              </a:rPr>
              <a:t>l </a:t>
            </a:r>
            <a:r>
              <a:rPr lang="en-US" sz="1200" b="1" i="0" u="none" strike="noStrike" kern="1200" baseline="0" dirty="0">
                <a:solidFill>
                  <a:schemeClr val="tx1"/>
                </a:solidFill>
                <a:latin typeface="+mn-lt"/>
                <a:ea typeface="+mn-ea"/>
                <a:cs typeface="+mn-cs"/>
              </a:rPr>
              <a:t>Cloud security governance</a:t>
            </a:r>
          </a:p>
          <a:p>
            <a:r>
              <a:rPr lang="en-US" sz="1200" b="0" i="0" u="none" strike="noStrike" kern="1200" baseline="0" dirty="0">
                <a:solidFill>
                  <a:schemeClr val="tx1"/>
                </a:solidFill>
                <a:latin typeface="+mn-lt"/>
                <a:ea typeface="+mn-ea"/>
                <a:cs typeface="+mn-cs"/>
              </a:rPr>
              <a:t>The process for ensuring cloud security strategy and policy updates</a:t>
            </a:r>
          </a:p>
          <a:p>
            <a:r>
              <a:rPr lang="en-US" sz="1200" b="0" i="0" u="none" strike="noStrike" kern="1200" baseline="0" dirty="0">
                <a:solidFill>
                  <a:schemeClr val="tx1"/>
                </a:solidFill>
                <a:latin typeface="+mn-lt"/>
                <a:ea typeface="+mn-ea"/>
                <a:cs typeface="+mn-cs"/>
              </a:rPr>
              <a:t>are adhered to.</a:t>
            </a:r>
          </a:p>
          <a:p>
            <a:r>
              <a:rPr lang="en-US" sz="1200" b="0" i="0" u="none" strike="noStrike" kern="1200" baseline="0" dirty="0">
                <a:solidFill>
                  <a:schemeClr val="tx1"/>
                </a:solidFill>
                <a:latin typeface="+mn-lt"/>
                <a:ea typeface="+mn-ea"/>
                <a:cs typeface="+mn-cs"/>
              </a:rPr>
              <a:t>l </a:t>
            </a:r>
            <a:r>
              <a:rPr lang="en-US" sz="1200" b="1" i="0" u="none" strike="noStrike" kern="1200" baseline="0" dirty="0">
                <a:solidFill>
                  <a:schemeClr val="tx1"/>
                </a:solidFill>
                <a:latin typeface="+mn-lt"/>
                <a:ea typeface="+mn-ea"/>
                <a:cs typeface="+mn-cs"/>
              </a:rPr>
              <a:t>Cloud security processes</a:t>
            </a:r>
          </a:p>
          <a:p>
            <a:r>
              <a:rPr lang="en-US" sz="1200" b="0" i="0" u="none" strike="noStrike" kern="1200" baseline="0" dirty="0">
                <a:solidFill>
                  <a:schemeClr val="tx1"/>
                </a:solidFill>
                <a:latin typeface="+mn-lt"/>
                <a:ea typeface="+mn-ea"/>
                <a:cs typeface="+mn-cs"/>
              </a:rPr>
              <a:t>The security processes associated specifically with cloud and/or the</a:t>
            </a:r>
          </a:p>
          <a:p>
            <a:r>
              <a:rPr lang="en-US" sz="1200" b="0" i="0" u="none" strike="noStrike" kern="1200" baseline="0" dirty="0">
                <a:solidFill>
                  <a:schemeClr val="tx1"/>
                </a:solidFill>
                <a:latin typeface="+mn-lt"/>
                <a:ea typeface="+mn-ea"/>
                <a:cs typeface="+mn-cs"/>
              </a:rPr>
              <a:t>amendments required to existing security processes in order to</a:t>
            </a:r>
          </a:p>
          <a:p>
            <a:r>
              <a:rPr lang="en-US" sz="1200" b="0" i="0" u="none" strike="noStrike" kern="1200" baseline="0" dirty="0">
                <a:solidFill>
                  <a:schemeClr val="tx1"/>
                </a:solidFill>
                <a:latin typeface="+mn-lt"/>
                <a:ea typeface="+mn-ea"/>
                <a:cs typeface="+mn-cs"/>
              </a:rPr>
              <a:t>incorporate cloud.</a:t>
            </a:r>
          </a:p>
          <a:p>
            <a:r>
              <a:rPr lang="en-US" sz="1200" b="0" i="0" u="none" strike="noStrike" kern="1200" baseline="0" dirty="0">
                <a:solidFill>
                  <a:schemeClr val="tx1"/>
                </a:solidFill>
                <a:latin typeface="+mn-lt"/>
                <a:ea typeface="+mn-ea"/>
                <a:cs typeface="+mn-cs"/>
              </a:rPr>
              <a:t>l </a:t>
            </a:r>
            <a:r>
              <a:rPr lang="en-US" sz="1200" b="1" i="0" u="none" strike="noStrike" kern="1200" baseline="0" dirty="0">
                <a:solidFill>
                  <a:schemeClr val="tx1"/>
                </a:solidFill>
                <a:latin typeface="+mn-lt"/>
                <a:ea typeface="+mn-ea"/>
                <a:cs typeface="+mn-cs"/>
              </a:rPr>
              <a:t>Security roles &amp; responsibilities</a:t>
            </a:r>
          </a:p>
          <a:p>
            <a:r>
              <a:rPr lang="en-US" sz="1200" b="0" i="0" u="none" strike="noStrike" kern="1200" baseline="0" dirty="0">
                <a:solidFill>
                  <a:schemeClr val="tx1"/>
                </a:solidFill>
                <a:latin typeface="+mn-lt"/>
                <a:ea typeface="+mn-ea"/>
                <a:cs typeface="+mn-cs"/>
              </a:rPr>
              <a:t>Who is responsible for what with respect to ensuring the different</a:t>
            </a:r>
          </a:p>
          <a:p>
            <a:r>
              <a:rPr lang="en-US" sz="1200" b="0" i="0" u="none" strike="noStrike" kern="1200" baseline="0" dirty="0">
                <a:solidFill>
                  <a:schemeClr val="tx1"/>
                </a:solidFill>
                <a:latin typeface="+mn-lt"/>
                <a:ea typeface="+mn-ea"/>
                <a:cs typeface="+mn-cs"/>
              </a:rPr>
              <a:t>elements of cloud security are implemented effectively.</a:t>
            </a:r>
          </a:p>
          <a:p>
            <a:r>
              <a:rPr lang="en-US" sz="1200" b="0" i="0" u="none" strike="noStrike" kern="1200" baseline="0" dirty="0">
                <a:solidFill>
                  <a:schemeClr val="tx1"/>
                </a:solidFill>
                <a:latin typeface="+mn-lt"/>
                <a:ea typeface="+mn-ea"/>
                <a:cs typeface="+mn-cs"/>
              </a:rPr>
              <a:t>l </a:t>
            </a:r>
            <a:r>
              <a:rPr lang="en-US" sz="1200" b="1" i="0" u="none" strike="noStrike" kern="1200" baseline="0" dirty="0">
                <a:solidFill>
                  <a:schemeClr val="tx1"/>
                </a:solidFill>
                <a:latin typeface="+mn-lt"/>
                <a:ea typeface="+mn-ea"/>
                <a:cs typeface="+mn-cs"/>
              </a:rPr>
              <a:t>Cloud security guidelines</a:t>
            </a:r>
          </a:p>
          <a:p>
            <a:r>
              <a:rPr lang="en-US" sz="1200" b="0" i="0" u="none" strike="noStrike" kern="1200" baseline="0" dirty="0">
                <a:solidFill>
                  <a:schemeClr val="tx1"/>
                </a:solidFill>
                <a:latin typeface="+mn-lt"/>
                <a:ea typeface="+mn-ea"/>
                <a:cs typeface="+mn-cs"/>
              </a:rPr>
              <a:t>Advice and guidance provided to both business and IT teams</a:t>
            </a:r>
          </a:p>
          <a:p>
            <a:r>
              <a:rPr lang="en-US" sz="1200" b="0" i="0" u="none" strike="noStrike" kern="1200" baseline="0" dirty="0">
                <a:solidFill>
                  <a:schemeClr val="tx1"/>
                </a:solidFill>
                <a:latin typeface="+mn-lt"/>
                <a:ea typeface="+mn-ea"/>
                <a:cs typeface="+mn-cs"/>
              </a:rPr>
              <a:t>regarding all aspects of security that affect them.</a:t>
            </a:r>
          </a:p>
          <a:p>
            <a:r>
              <a:rPr lang="en-US" sz="1200" b="0" i="0" u="none" strike="noStrike" kern="1200" baseline="0" dirty="0">
                <a:solidFill>
                  <a:schemeClr val="tx1"/>
                </a:solidFill>
                <a:latin typeface="+mn-lt"/>
                <a:ea typeface="+mn-ea"/>
                <a:cs typeface="+mn-cs"/>
              </a:rPr>
              <a:t>l </a:t>
            </a:r>
            <a:r>
              <a:rPr lang="en-US" sz="1200" b="1" i="0" u="none" strike="noStrike" kern="1200" baseline="0" dirty="0">
                <a:solidFill>
                  <a:schemeClr val="tx1"/>
                </a:solidFill>
                <a:latin typeface="+mn-lt"/>
                <a:ea typeface="+mn-ea"/>
                <a:cs typeface="+mn-cs"/>
              </a:rPr>
              <a:t>Cloud security assessment</a:t>
            </a:r>
          </a:p>
          <a:p>
            <a:r>
              <a:rPr lang="en-US" sz="1200" b="0" i="0" u="none" strike="noStrike" kern="1200" baseline="0" dirty="0">
                <a:solidFill>
                  <a:schemeClr val="tx1"/>
                </a:solidFill>
                <a:latin typeface="+mn-lt"/>
                <a:ea typeface="+mn-ea"/>
                <a:cs typeface="+mn-cs"/>
              </a:rPr>
              <a:t>The ability to objectively measure the effectiveness of a given</a:t>
            </a:r>
          </a:p>
          <a:p>
            <a:r>
              <a:rPr lang="en-US" sz="1200" b="0" i="0" u="none" strike="noStrike" kern="1200" baseline="0" dirty="0">
                <a:solidFill>
                  <a:schemeClr val="tx1"/>
                </a:solidFill>
                <a:latin typeface="+mn-lt"/>
                <a:ea typeface="+mn-ea"/>
                <a:cs typeface="+mn-cs"/>
              </a:rPr>
              <a:t>cloud service provider’s security.</a:t>
            </a:r>
          </a:p>
          <a:p>
            <a:r>
              <a:rPr lang="en-US" sz="1200" b="0" i="0" u="none" strike="noStrike" kern="1200" baseline="0" dirty="0">
                <a:solidFill>
                  <a:schemeClr val="tx1"/>
                </a:solidFill>
                <a:latin typeface="+mn-lt"/>
                <a:ea typeface="+mn-ea"/>
                <a:cs typeface="+mn-cs"/>
              </a:rPr>
              <a:t>l </a:t>
            </a:r>
            <a:r>
              <a:rPr lang="en-US" sz="1200" b="1" i="0" u="none" strike="noStrike" kern="1200" baseline="0" dirty="0">
                <a:solidFill>
                  <a:schemeClr val="tx1"/>
                </a:solidFill>
                <a:latin typeface="+mn-lt"/>
                <a:ea typeface="+mn-ea"/>
                <a:cs typeface="+mn-cs"/>
              </a:rPr>
              <a:t>Service integration</a:t>
            </a:r>
          </a:p>
          <a:p>
            <a:r>
              <a:rPr lang="en-US" sz="1200" b="0" i="0" u="none" strike="noStrike" kern="1200" baseline="0" dirty="0">
                <a:solidFill>
                  <a:schemeClr val="tx1"/>
                </a:solidFill>
                <a:latin typeface="+mn-lt"/>
                <a:ea typeface="+mn-ea"/>
                <a:cs typeface="+mn-cs"/>
              </a:rPr>
              <a:t>The integration of several cloud services at a management level.</a:t>
            </a:r>
          </a:p>
          <a:p>
            <a:r>
              <a:rPr lang="en-US" sz="1200" b="0" i="0" u="none" strike="noStrike" kern="1200" baseline="0" dirty="0">
                <a:solidFill>
                  <a:schemeClr val="tx1"/>
                </a:solidFill>
                <a:latin typeface="+mn-lt"/>
                <a:ea typeface="+mn-ea"/>
                <a:cs typeface="+mn-cs"/>
              </a:rPr>
              <a:t>l </a:t>
            </a:r>
            <a:r>
              <a:rPr lang="en-US" sz="1200" b="1" i="0" u="none" strike="noStrike" kern="1200" baseline="0" dirty="0">
                <a:solidFill>
                  <a:schemeClr val="tx1"/>
                </a:solidFill>
                <a:latin typeface="+mn-lt"/>
                <a:ea typeface="+mn-ea"/>
                <a:cs typeface="+mn-cs"/>
              </a:rPr>
              <a:t>IT &amp; procurement security requirements</a:t>
            </a:r>
          </a:p>
          <a:p>
            <a:r>
              <a:rPr lang="en-US" sz="1200" b="0" i="0" u="none" strike="noStrike" kern="1200" baseline="0" dirty="0">
                <a:solidFill>
                  <a:schemeClr val="tx1"/>
                </a:solidFill>
                <a:latin typeface="+mn-lt"/>
                <a:ea typeface="+mn-ea"/>
                <a:cs typeface="+mn-cs"/>
              </a:rPr>
              <a:t>Specific cloud security requirements that would need to be</a:t>
            </a:r>
          </a:p>
          <a:p>
            <a:r>
              <a:rPr lang="en-US" sz="1200" b="0" i="0" u="none" strike="noStrike" kern="1200" baseline="0" dirty="0">
                <a:solidFill>
                  <a:schemeClr val="tx1"/>
                </a:solidFill>
                <a:latin typeface="+mn-lt"/>
                <a:ea typeface="+mn-ea"/>
                <a:cs typeface="+mn-cs"/>
              </a:rPr>
              <a:t>included in any procurement and/or IT project’s overall</a:t>
            </a:r>
          </a:p>
          <a:p>
            <a:r>
              <a:rPr lang="en-US" sz="1200" b="0" i="0" u="none" strike="noStrike" kern="1200" baseline="0" dirty="0">
                <a:solidFill>
                  <a:schemeClr val="tx1"/>
                </a:solidFill>
                <a:latin typeface="+mn-lt"/>
                <a:ea typeface="+mn-ea"/>
                <a:cs typeface="+mn-cs"/>
              </a:rPr>
              <a:t>requirements.</a:t>
            </a:r>
          </a:p>
          <a:p>
            <a:r>
              <a:rPr lang="en-US" sz="1200" b="0" i="0" u="none" strike="noStrike" kern="1200" baseline="0" dirty="0">
                <a:solidFill>
                  <a:schemeClr val="tx1"/>
                </a:solidFill>
                <a:latin typeface="+mn-lt"/>
                <a:ea typeface="+mn-ea"/>
                <a:cs typeface="+mn-cs"/>
              </a:rPr>
              <a:t>l </a:t>
            </a:r>
            <a:r>
              <a:rPr lang="en-US" sz="1200" b="1" i="0" u="none" strike="noStrike" kern="1200" baseline="0" dirty="0">
                <a:solidFill>
                  <a:schemeClr val="tx1"/>
                </a:solidFill>
                <a:latin typeface="+mn-lt"/>
                <a:ea typeface="+mn-ea"/>
                <a:cs typeface="+mn-cs"/>
              </a:rPr>
              <a:t>Cloud security management</a:t>
            </a:r>
          </a:p>
          <a:p>
            <a:r>
              <a:rPr lang="en-US" sz="1200" b="0" i="0" u="none" strike="noStrike" kern="1200" baseline="0" dirty="0">
                <a:solidFill>
                  <a:schemeClr val="tx1"/>
                </a:solidFill>
                <a:latin typeface="+mn-lt"/>
                <a:ea typeface="+mn-ea"/>
                <a:cs typeface="+mn-cs"/>
              </a:rPr>
              <a:t>The overall day-to-day management of cloud security.</a:t>
            </a:r>
            <a:endParaRPr lang="en-US" dirty="0"/>
          </a:p>
        </p:txBody>
      </p:sp>
      <p:sp>
        <p:nvSpPr>
          <p:cNvPr id="4" name="Slide Number Placeholder 3"/>
          <p:cNvSpPr>
            <a:spLocks noGrp="1"/>
          </p:cNvSpPr>
          <p:nvPr>
            <p:ph type="sldNum" sz="quarter" idx="5"/>
          </p:nvPr>
        </p:nvSpPr>
        <p:spPr/>
        <p:txBody>
          <a:bodyPr/>
          <a:lstStyle/>
          <a:p>
            <a:fld id="{74D1495A-DD81-44F4-9F54-1F39867BF2D9}" type="slidenum">
              <a:rPr lang="en-US" smtClean="0"/>
              <a:pPr/>
              <a:t>32</a:t>
            </a:fld>
            <a:endParaRPr lang="en-US"/>
          </a:p>
        </p:txBody>
      </p:sp>
    </p:spTree>
    <p:extLst>
      <p:ext uri="{BB962C8B-B14F-4D97-AF65-F5344CB8AC3E}">
        <p14:creationId xmlns:p14="http://schemas.microsoft.com/office/powerpoint/2010/main" val="3596663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kern="1200" baseline="0" dirty="0" smtClean="0">
                <a:solidFill>
                  <a:schemeClr val="tx1"/>
                </a:solidFill>
                <a:latin typeface="Arial" pitchFamily="-107" charset="0"/>
                <a:ea typeface="+mn-ea"/>
                <a:cs typeface="+mn-cs"/>
              </a:rPr>
              <a:t>Any application specific configuration is then performed. This may include creating</a:t>
            </a:r>
          </a:p>
          <a:p>
            <a:r>
              <a:rPr lang="en-US" sz="1200" kern="1200" baseline="0" dirty="0" smtClean="0">
                <a:solidFill>
                  <a:schemeClr val="tx1"/>
                </a:solidFill>
                <a:latin typeface="Arial" pitchFamily="-107" charset="0"/>
                <a:ea typeface="+mn-ea"/>
                <a:cs typeface="+mn-cs"/>
              </a:rPr>
              <a:t>and specifying appropriate data storage areas for the application, and making</a:t>
            </a:r>
          </a:p>
          <a:p>
            <a:r>
              <a:rPr lang="en-US" sz="1200" kern="1200" baseline="0" dirty="0" smtClean="0">
                <a:solidFill>
                  <a:schemeClr val="tx1"/>
                </a:solidFill>
                <a:latin typeface="Arial" pitchFamily="-107" charset="0"/>
                <a:ea typeface="+mn-ea"/>
                <a:cs typeface="+mn-cs"/>
              </a:rPr>
              <a:t>appropriate changes to the application or service default configuration details.</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Some applications or services may include default data, scripts, or user</a:t>
            </a:r>
          </a:p>
          <a:p>
            <a:r>
              <a:rPr lang="en-US" sz="1200" kern="1200" baseline="0" dirty="0" smtClean="0">
                <a:solidFill>
                  <a:schemeClr val="tx1"/>
                </a:solidFill>
                <a:latin typeface="Arial" pitchFamily="-107" charset="0"/>
                <a:ea typeface="+mn-ea"/>
                <a:cs typeface="+mn-cs"/>
              </a:rPr>
              <a:t>accounts. These should be reviewed, and only retained if required, and suitably</a:t>
            </a:r>
          </a:p>
          <a:p>
            <a:r>
              <a:rPr lang="en-US" sz="1200" kern="1200" baseline="0" dirty="0" smtClean="0">
                <a:solidFill>
                  <a:schemeClr val="tx1"/>
                </a:solidFill>
                <a:latin typeface="Arial" pitchFamily="-107" charset="0"/>
                <a:ea typeface="+mn-ea"/>
                <a:cs typeface="+mn-cs"/>
              </a:rPr>
              <a:t>secured. A well-known example of this is found with Web servers, which often</a:t>
            </a:r>
          </a:p>
          <a:p>
            <a:r>
              <a:rPr lang="en-US" sz="1200" kern="1200" baseline="0" dirty="0" smtClean="0">
                <a:solidFill>
                  <a:schemeClr val="tx1"/>
                </a:solidFill>
                <a:latin typeface="Arial" pitchFamily="-107" charset="0"/>
                <a:ea typeface="+mn-ea"/>
                <a:cs typeface="+mn-cs"/>
              </a:rPr>
              <a:t>include a number of example scripts, quite a few of which are known to be insecure.</a:t>
            </a:r>
          </a:p>
          <a:p>
            <a:r>
              <a:rPr lang="en-US" sz="1200" kern="1200" baseline="0" dirty="0" smtClean="0">
                <a:solidFill>
                  <a:schemeClr val="tx1"/>
                </a:solidFill>
                <a:latin typeface="Arial" pitchFamily="-107" charset="0"/>
                <a:ea typeface="+mn-ea"/>
                <a:cs typeface="+mn-cs"/>
              </a:rPr>
              <a:t>These should not be used as supplied.</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As part of the configuration process, careful consideration should be given to</a:t>
            </a:r>
          </a:p>
          <a:p>
            <a:r>
              <a:rPr lang="en-US" sz="1200" kern="1200" baseline="0" dirty="0" smtClean="0">
                <a:solidFill>
                  <a:schemeClr val="tx1"/>
                </a:solidFill>
                <a:latin typeface="Arial" pitchFamily="-107" charset="0"/>
                <a:ea typeface="+mn-ea"/>
                <a:cs typeface="+mn-cs"/>
              </a:rPr>
              <a:t>the access rights granted to the application. Again, this is of particular concern with</a:t>
            </a:r>
          </a:p>
          <a:p>
            <a:r>
              <a:rPr lang="en-US" sz="1200" kern="1200" baseline="0" dirty="0" smtClean="0">
                <a:solidFill>
                  <a:schemeClr val="tx1"/>
                </a:solidFill>
                <a:latin typeface="Arial" pitchFamily="-107" charset="0"/>
                <a:ea typeface="+mn-ea"/>
                <a:cs typeface="+mn-cs"/>
              </a:rPr>
              <a:t>remotely accessed services, such as Web and file transfer services. The server application</a:t>
            </a:r>
          </a:p>
          <a:p>
            <a:r>
              <a:rPr lang="en-US" sz="1200" kern="1200" baseline="0" dirty="0" smtClean="0">
                <a:solidFill>
                  <a:schemeClr val="tx1"/>
                </a:solidFill>
                <a:latin typeface="Arial" pitchFamily="-107" charset="0"/>
                <a:ea typeface="+mn-ea"/>
                <a:cs typeface="+mn-cs"/>
              </a:rPr>
              <a:t>should not be granted the right to modify files, unless that function is specifically</a:t>
            </a:r>
          </a:p>
          <a:p>
            <a:r>
              <a:rPr lang="en-US" sz="1200" kern="1200" baseline="0" dirty="0" smtClean="0">
                <a:solidFill>
                  <a:schemeClr val="tx1"/>
                </a:solidFill>
                <a:latin typeface="Arial" pitchFamily="-107" charset="0"/>
                <a:ea typeface="+mn-ea"/>
                <a:cs typeface="+mn-cs"/>
              </a:rPr>
              <a:t>required. A very common configuration fault seen with Web and file transfer</a:t>
            </a:r>
          </a:p>
          <a:p>
            <a:r>
              <a:rPr lang="en-US" sz="1200" kern="1200" baseline="0" dirty="0" smtClean="0">
                <a:solidFill>
                  <a:schemeClr val="tx1"/>
                </a:solidFill>
                <a:latin typeface="Arial" pitchFamily="-107" charset="0"/>
                <a:ea typeface="+mn-ea"/>
                <a:cs typeface="+mn-cs"/>
              </a:rPr>
              <a:t>servers is for all the files supplied by the service to be owned by the same “user”</a:t>
            </a:r>
          </a:p>
          <a:p>
            <a:r>
              <a:rPr lang="en-US" sz="1200" kern="1200" baseline="0" dirty="0" smtClean="0">
                <a:solidFill>
                  <a:schemeClr val="tx1"/>
                </a:solidFill>
                <a:latin typeface="Arial" pitchFamily="-107" charset="0"/>
                <a:ea typeface="+mn-ea"/>
                <a:cs typeface="+mn-cs"/>
              </a:rPr>
              <a:t>account that the server executes as. The consequence is that any attacker able to</a:t>
            </a:r>
          </a:p>
          <a:p>
            <a:r>
              <a:rPr lang="en-US" sz="1200" kern="1200" baseline="0" dirty="0" smtClean="0">
                <a:solidFill>
                  <a:schemeClr val="tx1"/>
                </a:solidFill>
                <a:latin typeface="Arial" pitchFamily="-107" charset="0"/>
                <a:ea typeface="+mn-ea"/>
                <a:cs typeface="+mn-cs"/>
              </a:rPr>
              <a:t>exploit some vulnerability in either the server software or a script executed by the</a:t>
            </a:r>
          </a:p>
          <a:p>
            <a:r>
              <a:rPr lang="en-US" sz="1200" kern="1200" baseline="0" dirty="0" smtClean="0">
                <a:solidFill>
                  <a:schemeClr val="tx1"/>
                </a:solidFill>
                <a:latin typeface="Arial" pitchFamily="-107" charset="0"/>
                <a:ea typeface="+mn-ea"/>
                <a:cs typeface="+mn-cs"/>
              </a:rPr>
              <a:t>server may be able to modify any of these files. The large number of “Web defacement”</a:t>
            </a:r>
          </a:p>
          <a:p>
            <a:r>
              <a:rPr lang="en-US" sz="1200" kern="1200" baseline="0" dirty="0" smtClean="0">
                <a:solidFill>
                  <a:schemeClr val="tx1"/>
                </a:solidFill>
                <a:latin typeface="Arial" pitchFamily="-107" charset="0"/>
                <a:ea typeface="+mn-ea"/>
                <a:cs typeface="+mn-cs"/>
              </a:rPr>
              <a:t>attacks is clear evidence of this type of insecure configuration. Much of the</a:t>
            </a:r>
          </a:p>
          <a:p>
            <a:r>
              <a:rPr lang="en-US" sz="1200" kern="1200" baseline="0" dirty="0" smtClean="0">
                <a:solidFill>
                  <a:schemeClr val="tx1"/>
                </a:solidFill>
                <a:latin typeface="Arial" pitchFamily="-107" charset="0"/>
                <a:ea typeface="+mn-ea"/>
                <a:cs typeface="+mn-cs"/>
              </a:rPr>
              <a:t>risk from this form of attack is reduced by ensuring that most of the files can only</a:t>
            </a:r>
          </a:p>
          <a:p>
            <a:r>
              <a:rPr lang="en-US" sz="1200" kern="1200" baseline="0" dirty="0" smtClean="0">
                <a:solidFill>
                  <a:schemeClr val="tx1"/>
                </a:solidFill>
                <a:latin typeface="Arial" pitchFamily="-107" charset="0"/>
                <a:ea typeface="+mn-ea"/>
                <a:cs typeface="+mn-cs"/>
              </a:rPr>
              <a:t>be read, but not written, by the server. Only those files that need to be modified, to</a:t>
            </a:r>
          </a:p>
          <a:p>
            <a:r>
              <a:rPr lang="en-US" sz="1200" kern="1200" baseline="0" dirty="0" smtClean="0">
                <a:solidFill>
                  <a:schemeClr val="tx1"/>
                </a:solidFill>
                <a:latin typeface="Arial" pitchFamily="-107" charset="0"/>
                <a:ea typeface="+mn-ea"/>
                <a:cs typeface="+mn-cs"/>
              </a:rPr>
              <a:t>store uploaded form data for example, or logging details, should be writeable by the</a:t>
            </a:r>
          </a:p>
          <a:p>
            <a:r>
              <a:rPr lang="en-US" sz="1200" kern="1200" baseline="0" dirty="0" smtClean="0">
                <a:solidFill>
                  <a:schemeClr val="tx1"/>
                </a:solidFill>
                <a:latin typeface="Arial" pitchFamily="-107" charset="0"/>
                <a:ea typeface="+mn-ea"/>
                <a:cs typeface="+mn-cs"/>
              </a:rPr>
              <a:t>server. Instead the files should mostly be owned and modified by the users on the</a:t>
            </a:r>
          </a:p>
          <a:p>
            <a:r>
              <a:rPr lang="en-US" sz="1200" kern="1200" baseline="0" dirty="0" smtClean="0">
                <a:solidFill>
                  <a:schemeClr val="tx1"/>
                </a:solidFill>
                <a:latin typeface="Arial" pitchFamily="-107" charset="0"/>
                <a:ea typeface="+mn-ea"/>
                <a:cs typeface="+mn-cs"/>
              </a:rPr>
              <a:t>system who are responsible for maintaining the information.</a:t>
            </a:r>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46</a:t>
            </a:fld>
            <a:endParaRPr lang="en-AU" dirty="0"/>
          </a:p>
        </p:txBody>
      </p:sp>
    </p:spTree>
    <p:extLst>
      <p:ext uri="{BB962C8B-B14F-4D97-AF65-F5344CB8AC3E}">
        <p14:creationId xmlns:p14="http://schemas.microsoft.com/office/powerpoint/2010/main" val="2646706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Arial" pitchFamily="-107" charset="0"/>
                <a:ea typeface="+mn-ea"/>
                <a:cs typeface="+mn-cs"/>
              </a:rPr>
              <a:t>Encryption is a key enabling technology that may be used to secure data both in</a:t>
            </a:r>
          </a:p>
          <a:p>
            <a:r>
              <a:rPr lang="en-US" sz="1200" kern="1200" baseline="0" dirty="0" smtClean="0">
                <a:solidFill>
                  <a:schemeClr val="tx1"/>
                </a:solidFill>
                <a:latin typeface="Arial" pitchFamily="-107" charset="0"/>
                <a:ea typeface="+mn-ea"/>
                <a:cs typeface="+mn-cs"/>
              </a:rPr>
              <a:t>transit and when stored, as we discuss in Chapter 2 and in Parts Four and Five.</a:t>
            </a:r>
          </a:p>
          <a:p>
            <a:r>
              <a:rPr lang="en-US" sz="1200" kern="1200" baseline="0" dirty="0" smtClean="0">
                <a:solidFill>
                  <a:schemeClr val="tx1"/>
                </a:solidFill>
                <a:latin typeface="Arial" pitchFamily="-107" charset="0"/>
                <a:ea typeface="+mn-ea"/>
                <a:cs typeface="+mn-cs"/>
              </a:rPr>
              <a:t>If such technologies are required for the system, then they must be configured, and</a:t>
            </a:r>
          </a:p>
          <a:p>
            <a:r>
              <a:rPr lang="en-US" sz="1200" kern="1200" baseline="0" dirty="0" smtClean="0">
                <a:solidFill>
                  <a:schemeClr val="tx1"/>
                </a:solidFill>
                <a:latin typeface="Arial" pitchFamily="-107" charset="0"/>
                <a:ea typeface="+mn-ea"/>
                <a:cs typeface="+mn-cs"/>
              </a:rPr>
              <a:t>appropriate cryptographic keys created, signed, and secured.</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If secure network services are provided, most likely using either TLS or IPsec,</a:t>
            </a:r>
          </a:p>
          <a:p>
            <a:r>
              <a:rPr lang="en-US" sz="1200" kern="1200" baseline="0" dirty="0" smtClean="0">
                <a:solidFill>
                  <a:schemeClr val="tx1"/>
                </a:solidFill>
                <a:latin typeface="Arial" pitchFamily="-107" charset="0"/>
                <a:ea typeface="+mn-ea"/>
                <a:cs typeface="+mn-cs"/>
              </a:rPr>
              <a:t>then suitable public and private keys must be generated for each of them. Then</a:t>
            </a:r>
          </a:p>
          <a:p>
            <a:r>
              <a:rPr lang="en-US" sz="1200" kern="1200" baseline="0" dirty="0" smtClean="0">
                <a:solidFill>
                  <a:schemeClr val="tx1"/>
                </a:solidFill>
                <a:latin typeface="Arial" pitchFamily="-107" charset="0"/>
                <a:ea typeface="+mn-ea"/>
                <a:cs typeface="+mn-cs"/>
              </a:rPr>
              <a:t>X.509 certificates are created and signed by a suitable certificate authority, linking</a:t>
            </a:r>
          </a:p>
          <a:p>
            <a:r>
              <a:rPr lang="en-US" sz="1200" kern="1200" baseline="0" dirty="0" smtClean="0">
                <a:solidFill>
                  <a:schemeClr val="tx1"/>
                </a:solidFill>
                <a:latin typeface="Arial" pitchFamily="-107" charset="0"/>
                <a:ea typeface="+mn-ea"/>
                <a:cs typeface="+mn-cs"/>
              </a:rPr>
              <a:t>each service identity with the public key in use, as we discuss in Section 23.2 . If</a:t>
            </a:r>
          </a:p>
          <a:p>
            <a:r>
              <a:rPr lang="en-US" sz="1200" kern="1200" baseline="0" dirty="0" smtClean="0">
                <a:solidFill>
                  <a:schemeClr val="tx1"/>
                </a:solidFill>
                <a:latin typeface="Arial" pitchFamily="-107" charset="0"/>
                <a:ea typeface="+mn-ea"/>
                <a:cs typeface="+mn-cs"/>
              </a:rPr>
              <a:t>secure remote access is provided using Secure Shell (SSH), then appropriate server,</a:t>
            </a:r>
          </a:p>
          <a:p>
            <a:r>
              <a:rPr lang="en-US" sz="1200" kern="1200" baseline="0" dirty="0" smtClean="0">
                <a:solidFill>
                  <a:schemeClr val="tx1"/>
                </a:solidFill>
                <a:latin typeface="Arial" pitchFamily="-107" charset="0"/>
                <a:ea typeface="+mn-ea"/>
                <a:cs typeface="+mn-cs"/>
              </a:rPr>
              <a:t>and possibly client keys, must be created.</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Cryptographic file systems are another use of encryption. If desired, then</a:t>
            </a:r>
          </a:p>
          <a:p>
            <a:r>
              <a:rPr lang="en-US" sz="1200" kern="1200" baseline="0" dirty="0" smtClean="0">
                <a:solidFill>
                  <a:schemeClr val="tx1"/>
                </a:solidFill>
                <a:latin typeface="Arial" pitchFamily="-107" charset="0"/>
                <a:ea typeface="+mn-ea"/>
                <a:cs typeface="+mn-cs"/>
              </a:rPr>
              <a:t>these must be created and secured with suitable keys.</a:t>
            </a:r>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47</a:t>
            </a:fld>
            <a:endParaRPr lang="en-AU" dirty="0"/>
          </a:p>
        </p:txBody>
      </p:sp>
    </p:spTree>
    <p:extLst>
      <p:ext uri="{BB962C8B-B14F-4D97-AF65-F5344CB8AC3E}">
        <p14:creationId xmlns:p14="http://schemas.microsoft.com/office/powerpoint/2010/main" val="15602577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Arial" pitchFamily="-107" charset="0"/>
                <a:ea typeface="+mn-ea"/>
                <a:cs typeface="+mn-cs"/>
              </a:rPr>
              <a:t>Once the system is appropriately built, secured, and deployed, the process of maintaining</a:t>
            </a:r>
          </a:p>
          <a:p>
            <a:r>
              <a:rPr lang="en-US" sz="1200" kern="1200" baseline="0" dirty="0" smtClean="0">
                <a:solidFill>
                  <a:schemeClr val="tx1"/>
                </a:solidFill>
                <a:latin typeface="Arial" pitchFamily="-107" charset="0"/>
                <a:ea typeface="+mn-ea"/>
                <a:cs typeface="+mn-cs"/>
              </a:rPr>
              <a:t>security is continuous. This results from the constantly changing environment,</a:t>
            </a:r>
          </a:p>
          <a:p>
            <a:r>
              <a:rPr lang="en-US" sz="1200" kern="1200" baseline="0" dirty="0" smtClean="0">
                <a:solidFill>
                  <a:schemeClr val="tx1"/>
                </a:solidFill>
                <a:latin typeface="Arial" pitchFamily="-107" charset="0"/>
                <a:ea typeface="+mn-ea"/>
                <a:cs typeface="+mn-cs"/>
              </a:rPr>
              <a:t>the discovery of new vulnerabilities, and hence exposure to new threats.</a:t>
            </a:r>
          </a:p>
          <a:p>
            <a:r>
              <a:rPr lang="en-US" sz="1200" kern="1200" baseline="0" dirty="0" smtClean="0">
                <a:solidFill>
                  <a:schemeClr val="tx1"/>
                </a:solidFill>
                <a:latin typeface="Arial" pitchFamily="-107" charset="0"/>
                <a:ea typeface="+mn-ea"/>
                <a:cs typeface="+mn-cs"/>
              </a:rPr>
              <a:t>[NIST08] suggests that this process of security maintenance includes the following</a:t>
            </a:r>
          </a:p>
          <a:p>
            <a:r>
              <a:rPr lang="en-US" sz="1200" kern="1200" baseline="0" dirty="0" smtClean="0">
                <a:solidFill>
                  <a:schemeClr val="tx1"/>
                </a:solidFill>
                <a:latin typeface="Arial" pitchFamily="-107" charset="0"/>
                <a:ea typeface="+mn-ea"/>
                <a:cs typeface="+mn-cs"/>
              </a:rPr>
              <a:t>additional steps:</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monitoring and analyzing logging information</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performing regular backups</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recovering from security compromises</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regularly testing system security</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using appropriate software maintenance processes to patch and update all</a:t>
            </a:r>
          </a:p>
          <a:p>
            <a:r>
              <a:rPr lang="en-US" sz="1200" kern="1200" baseline="0" dirty="0" smtClean="0">
                <a:solidFill>
                  <a:schemeClr val="tx1"/>
                </a:solidFill>
                <a:latin typeface="Arial" pitchFamily="-107" charset="0"/>
                <a:ea typeface="+mn-ea"/>
                <a:cs typeface="+mn-cs"/>
              </a:rPr>
              <a:t>critical software, and to monitor and revise configuration as needed</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We have already noted the need to configure automatic patching and update where</a:t>
            </a:r>
          </a:p>
          <a:p>
            <a:r>
              <a:rPr lang="en-US" sz="1200" kern="1200" baseline="0" dirty="0" smtClean="0">
                <a:solidFill>
                  <a:schemeClr val="tx1"/>
                </a:solidFill>
                <a:latin typeface="Arial" pitchFamily="-107" charset="0"/>
                <a:ea typeface="+mn-ea"/>
                <a:cs typeface="+mn-cs"/>
              </a:rPr>
              <a:t>possible, or to have a process to manually test and install patches on configuration</a:t>
            </a:r>
          </a:p>
          <a:p>
            <a:r>
              <a:rPr lang="en-US" sz="1200" kern="1200" baseline="0" dirty="0" smtClean="0">
                <a:solidFill>
                  <a:schemeClr val="tx1"/>
                </a:solidFill>
                <a:latin typeface="Arial" pitchFamily="-107" charset="0"/>
                <a:ea typeface="+mn-ea"/>
                <a:cs typeface="+mn-cs"/>
              </a:rPr>
              <a:t>controlled systems, and that the system should be regularly tested using checklist</a:t>
            </a:r>
          </a:p>
          <a:p>
            <a:r>
              <a:rPr lang="en-US" sz="1200" kern="1200" baseline="0" dirty="0" smtClean="0">
                <a:solidFill>
                  <a:schemeClr val="tx1"/>
                </a:solidFill>
                <a:latin typeface="Arial" pitchFamily="-107" charset="0"/>
                <a:ea typeface="+mn-ea"/>
                <a:cs typeface="+mn-cs"/>
              </a:rPr>
              <a:t>or automated tools where possible. We discuss the process of incident response in</a:t>
            </a:r>
          </a:p>
          <a:p>
            <a:r>
              <a:rPr lang="en-US" sz="1200" kern="1200" baseline="0" dirty="0" smtClean="0">
                <a:solidFill>
                  <a:schemeClr val="tx1"/>
                </a:solidFill>
                <a:latin typeface="Arial" pitchFamily="-107" charset="0"/>
                <a:ea typeface="+mn-ea"/>
                <a:cs typeface="+mn-cs"/>
              </a:rPr>
              <a:t>Section 15.5 . We now consider the critical logging and backup procedures.</a:t>
            </a:r>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48</a:t>
            </a:fld>
            <a:endParaRPr lang="en-AU" dirty="0"/>
          </a:p>
        </p:txBody>
      </p:sp>
    </p:spTree>
    <p:extLst>
      <p:ext uri="{BB962C8B-B14F-4D97-AF65-F5344CB8AC3E}">
        <p14:creationId xmlns:p14="http://schemas.microsoft.com/office/powerpoint/2010/main" val="3685237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kern="1200" baseline="0" dirty="0" smtClean="0">
                <a:solidFill>
                  <a:schemeClr val="tx1"/>
                </a:solidFill>
                <a:latin typeface="Arial" pitchFamily="-107" charset="0"/>
                <a:ea typeface="+mn-ea"/>
                <a:cs typeface="+mn-cs"/>
              </a:rPr>
              <a:t>Ensuring that system and application code is kept up to date with security patches is</a:t>
            </a:r>
          </a:p>
          <a:p>
            <a:r>
              <a:rPr lang="en-US" sz="1200" kern="1200" baseline="0" dirty="0" smtClean="0">
                <a:solidFill>
                  <a:schemeClr val="tx1"/>
                </a:solidFill>
                <a:latin typeface="Arial" pitchFamily="-107" charset="0"/>
                <a:ea typeface="+mn-ea"/>
                <a:cs typeface="+mn-cs"/>
              </a:rPr>
              <a:t>a widely recognized and critical control for maintaining security.</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Modern Unix and Linux distributions typically include tools for automatically</a:t>
            </a:r>
          </a:p>
          <a:p>
            <a:r>
              <a:rPr lang="en-US" sz="1200" kern="1200" baseline="0" dirty="0" smtClean="0">
                <a:solidFill>
                  <a:schemeClr val="tx1"/>
                </a:solidFill>
                <a:latin typeface="Arial" pitchFamily="-107" charset="0"/>
                <a:ea typeface="+mn-ea"/>
                <a:cs typeface="+mn-cs"/>
              </a:rPr>
              <a:t>downloading and installing software updates, including security updates, which</a:t>
            </a:r>
          </a:p>
          <a:p>
            <a:r>
              <a:rPr lang="en-US" sz="1200" kern="1200" baseline="0" dirty="0" smtClean="0">
                <a:solidFill>
                  <a:schemeClr val="tx1"/>
                </a:solidFill>
                <a:latin typeface="Arial" pitchFamily="-107" charset="0"/>
                <a:ea typeface="+mn-ea"/>
                <a:cs typeface="+mn-cs"/>
              </a:rPr>
              <a:t>can minimize the time a system is vulnerable to known vulnerabilities for which</a:t>
            </a:r>
          </a:p>
          <a:p>
            <a:r>
              <a:rPr lang="en-US" sz="1200" kern="1200" baseline="0" dirty="0" smtClean="0">
                <a:solidFill>
                  <a:schemeClr val="tx1"/>
                </a:solidFill>
                <a:latin typeface="Arial" pitchFamily="-107" charset="0"/>
                <a:ea typeface="+mn-ea"/>
                <a:cs typeface="+mn-cs"/>
              </a:rPr>
              <a:t>patches exist. For example, Red Hat, Fedora, and CentOS include up2date or</a:t>
            </a:r>
          </a:p>
          <a:p>
            <a:r>
              <a:rPr lang="en-US" sz="1200" kern="1200" baseline="0" dirty="0" smtClean="0">
                <a:solidFill>
                  <a:schemeClr val="tx1"/>
                </a:solidFill>
                <a:latin typeface="Arial" pitchFamily="-107" charset="0"/>
                <a:ea typeface="+mn-ea"/>
                <a:cs typeface="+mn-cs"/>
              </a:rPr>
              <a:t>yum ; SuSE includes yast; and Debian uses apt-get , though you must run it as</a:t>
            </a:r>
          </a:p>
          <a:p>
            <a:r>
              <a:rPr lang="en-US" sz="1200" kern="1200" baseline="0" dirty="0" smtClean="0">
                <a:solidFill>
                  <a:schemeClr val="tx1"/>
                </a:solidFill>
                <a:latin typeface="Arial" pitchFamily="-107" charset="0"/>
                <a:ea typeface="+mn-ea"/>
                <a:cs typeface="+mn-cs"/>
              </a:rPr>
              <a:t>a cron job for automatic updates. It is important to configure whichever update tool</a:t>
            </a:r>
          </a:p>
          <a:p>
            <a:r>
              <a:rPr lang="en-US" sz="1200" kern="1200" baseline="0" dirty="0" smtClean="0">
                <a:solidFill>
                  <a:schemeClr val="tx1"/>
                </a:solidFill>
                <a:latin typeface="Arial" pitchFamily="-107" charset="0"/>
                <a:ea typeface="+mn-ea"/>
                <a:cs typeface="+mn-cs"/>
              </a:rPr>
              <a:t>is provided on the distribution in use, to install at least critical security patches in a</a:t>
            </a:r>
          </a:p>
          <a:p>
            <a:r>
              <a:rPr lang="en-US" sz="1200" kern="1200" baseline="0" dirty="0" smtClean="0">
                <a:solidFill>
                  <a:schemeClr val="tx1"/>
                </a:solidFill>
                <a:latin typeface="Arial" pitchFamily="-107" charset="0"/>
                <a:ea typeface="+mn-ea"/>
                <a:cs typeface="+mn-cs"/>
              </a:rPr>
              <a:t>timely manner.</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As noted earlier, change-controlled systems should not run automatic updates,</a:t>
            </a:r>
          </a:p>
          <a:p>
            <a:r>
              <a:rPr lang="en-US" sz="1200" kern="1200" baseline="0" dirty="0" smtClean="0">
                <a:solidFill>
                  <a:schemeClr val="tx1"/>
                </a:solidFill>
                <a:latin typeface="Arial" pitchFamily="-107" charset="0"/>
                <a:ea typeface="+mn-ea"/>
                <a:cs typeface="+mn-cs"/>
              </a:rPr>
              <a:t>because they may possibly introduce instability. Such systems should validate all</a:t>
            </a:r>
          </a:p>
          <a:p>
            <a:r>
              <a:rPr lang="en-US" sz="1200" kern="1200" baseline="0" dirty="0" smtClean="0">
                <a:solidFill>
                  <a:schemeClr val="tx1"/>
                </a:solidFill>
                <a:latin typeface="Arial" pitchFamily="-107" charset="0"/>
                <a:ea typeface="+mn-ea"/>
                <a:cs typeface="+mn-cs"/>
              </a:rPr>
              <a:t>patches on test systems before deploying them to production systems.</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Configuration of applications and services on Unix and Linux systems is most</a:t>
            </a:r>
          </a:p>
          <a:p>
            <a:r>
              <a:rPr lang="en-US" sz="1200" kern="1200" baseline="0" dirty="0" smtClean="0">
                <a:solidFill>
                  <a:schemeClr val="tx1"/>
                </a:solidFill>
                <a:latin typeface="Arial" pitchFamily="-107" charset="0"/>
                <a:ea typeface="+mn-ea"/>
                <a:cs typeface="+mn-cs"/>
              </a:rPr>
              <a:t>commonly implemented using separate text files for each application and service.</a:t>
            </a:r>
          </a:p>
          <a:p>
            <a:r>
              <a:rPr lang="en-US" sz="1200" kern="1200" baseline="0" dirty="0" smtClean="0">
                <a:solidFill>
                  <a:schemeClr val="tx1"/>
                </a:solidFill>
                <a:latin typeface="Arial" pitchFamily="-107" charset="0"/>
                <a:ea typeface="+mn-ea"/>
                <a:cs typeface="+mn-cs"/>
              </a:rPr>
              <a:t>System-wide configuration details are generally located either in the /etc directory</a:t>
            </a:r>
          </a:p>
          <a:p>
            <a:r>
              <a:rPr lang="en-US" sz="1200" kern="1200" baseline="0" dirty="0" smtClean="0">
                <a:solidFill>
                  <a:schemeClr val="tx1"/>
                </a:solidFill>
                <a:latin typeface="Arial" pitchFamily="-107" charset="0"/>
                <a:ea typeface="+mn-ea"/>
                <a:cs typeface="+mn-cs"/>
              </a:rPr>
              <a:t>or in the installation tree for a specific application. Where appropriate, individual</a:t>
            </a:r>
          </a:p>
          <a:p>
            <a:r>
              <a:rPr lang="en-US" sz="1200" kern="1200" baseline="0" dirty="0" smtClean="0">
                <a:solidFill>
                  <a:schemeClr val="tx1"/>
                </a:solidFill>
                <a:latin typeface="Arial" pitchFamily="-107" charset="0"/>
                <a:ea typeface="+mn-ea"/>
                <a:cs typeface="+mn-cs"/>
              </a:rPr>
              <a:t>user configurations that can override the system defaults are located in hidden</a:t>
            </a:r>
          </a:p>
          <a:p>
            <a:r>
              <a:rPr lang="en-US" sz="1200" kern="1200" baseline="0" dirty="0" smtClean="0">
                <a:solidFill>
                  <a:schemeClr val="tx1"/>
                </a:solidFill>
                <a:latin typeface="Arial" pitchFamily="-107" charset="0"/>
                <a:ea typeface="+mn-ea"/>
                <a:cs typeface="+mn-cs"/>
              </a:rPr>
              <a:t>“dot” files in each user’s home directory. The name, format, and usage of these files</a:t>
            </a:r>
          </a:p>
          <a:p>
            <a:r>
              <a:rPr lang="en-US" sz="1200" kern="1200" baseline="0" dirty="0" smtClean="0">
                <a:solidFill>
                  <a:schemeClr val="tx1"/>
                </a:solidFill>
                <a:latin typeface="Arial" pitchFamily="-107" charset="0"/>
                <a:ea typeface="+mn-ea"/>
                <a:cs typeface="+mn-cs"/>
              </a:rPr>
              <a:t>are very much dependent on the particular system version and applications in use.</a:t>
            </a:r>
          </a:p>
          <a:p>
            <a:r>
              <a:rPr lang="en-US" sz="1200" kern="1200" baseline="0" dirty="0" smtClean="0">
                <a:solidFill>
                  <a:schemeClr val="tx1"/>
                </a:solidFill>
                <a:latin typeface="Arial" pitchFamily="-107" charset="0"/>
                <a:ea typeface="+mn-ea"/>
                <a:cs typeface="+mn-cs"/>
              </a:rPr>
              <a:t>Hence the systems administrators responsible for the secure configuration of such a</a:t>
            </a:r>
          </a:p>
          <a:p>
            <a:r>
              <a:rPr lang="en-US" sz="1200" kern="1200" baseline="0" dirty="0" smtClean="0">
                <a:solidFill>
                  <a:schemeClr val="tx1"/>
                </a:solidFill>
                <a:latin typeface="Arial" pitchFamily="-107" charset="0"/>
                <a:ea typeface="+mn-ea"/>
                <a:cs typeface="+mn-cs"/>
              </a:rPr>
              <a:t>system must be suitably trained and familiar with them.</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Traditionally, these files were individually edited using a text editor, with</a:t>
            </a:r>
          </a:p>
          <a:p>
            <a:r>
              <a:rPr lang="en-US" sz="1200" kern="1200" baseline="0" dirty="0" smtClean="0">
                <a:solidFill>
                  <a:schemeClr val="tx1"/>
                </a:solidFill>
                <a:latin typeface="Arial" pitchFamily="-107" charset="0"/>
                <a:ea typeface="+mn-ea"/>
                <a:cs typeface="+mn-cs"/>
              </a:rPr>
              <a:t>any changes made taking effect either when the system was next rebooted or when</a:t>
            </a:r>
          </a:p>
          <a:p>
            <a:r>
              <a:rPr lang="en-US" sz="1200" kern="1200" baseline="0" dirty="0" smtClean="0">
                <a:solidFill>
                  <a:schemeClr val="tx1"/>
                </a:solidFill>
                <a:latin typeface="Arial" pitchFamily="-107" charset="0"/>
                <a:ea typeface="+mn-ea"/>
                <a:cs typeface="+mn-cs"/>
              </a:rPr>
              <a:t>the relevant process was sent a signal indicating that it should reload its configuration</a:t>
            </a:r>
          </a:p>
          <a:p>
            <a:r>
              <a:rPr lang="en-US" sz="1200" kern="1200" baseline="0" dirty="0" smtClean="0">
                <a:solidFill>
                  <a:schemeClr val="tx1"/>
                </a:solidFill>
                <a:latin typeface="Arial" pitchFamily="-107" charset="0"/>
                <a:ea typeface="+mn-ea"/>
                <a:cs typeface="+mn-cs"/>
              </a:rPr>
              <a:t>settings. Current systems often provide a GUI interface to these configuration</a:t>
            </a:r>
          </a:p>
          <a:p>
            <a:r>
              <a:rPr lang="en-US" sz="1200" kern="1200" baseline="0" dirty="0" smtClean="0">
                <a:solidFill>
                  <a:schemeClr val="tx1"/>
                </a:solidFill>
                <a:latin typeface="Arial" pitchFamily="-107" charset="0"/>
                <a:ea typeface="+mn-ea"/>
                <a:cs typeface="+mn-cs"/>
              </a:rPr>
              <a:t>files to ease management for novice administrators. Using such a manager may be</a:t>
            </a:r>
          </a:p>
          <a:p>
            <a:r>
              <a:rPr lang="en-US" sz="1200" kern="1200" baseline="0" dirty="0" smtClean="0">
                <a:solidFill>
                  <a:schemeClr val="tx1"/>
                </a:solidFill>
                <a:latin typeface="Arial" pitchFamily="-107" charset="0"/>
                <a:ea typeface="+mn-ea"/>
                <a:cs typeface="+mn-cs"/>
              </a:rPr>
              <a:t>appropriate for small sites with a limited number of systems. Organizations with</a:t>
            </a:r>
          </a:p>
          <a:p>
            <a:r>
              <a:rPr lang="en-US" sz="1200" kern="1200" baseline="0" dirty="0" smtClean="0">
                <a:solidFill>
                  <a:schemeClr val="tx1"/>
                </a:solidFill>
                <a:latin typeface="Arial" pitchFamily="-107" charset="0"/>
                <a:ea typeface="+mn-ea"/>
                <a:cs typeface="+mn-cs"/>
              </a:rPr>
              <a:t>larger numbers of systems may instead employ some form of centralized management,</a:t>
            </a:r>
          </a:p>
          <a:p>
            <a:r>
              <a:rPr lang="en-US" sz="1200" kern="1200" baseline="0" dirty="0" smtClean="0">
                <a:solidFill>
                  <a:schemeClr val="tx1"/>
                </a:solidFill>
                <a:latin typeface="Arial" pitchFamily="-107" charset="0"/>
                <a:ea typeface="+mn-ea"/>
                <a:cs typeface="+mn-cs"/>
              </a:rPr>
              <a:t>with a central repository of critical configuration files that can be automatically</a:t>
            </a:r>
          </a:p>
          <a:p>
            <a:r>
              <a:rPr lang="en-US" sz="1200" kern="1200" baseline="0" dirty="0" smtClean="0">
                <a:solidFill>
                  <a:schemeClr val="tx1"/>
                </a:solidFill>
                <a:latin typeface="Arial" pitchFamily="-107" charset="0"/>
                <a:ea typeface="+mn-ea"/>
                <a:cs typeface="+mn-cs"/>
              </a:rPr>
              <a:t>customized and distributed to the systems they manage.</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The most important changes needed to improve system security are to disable</a:t>
            </a:r>
          </a:p>
          <a:p>
            <a:r>
              <a:rPr lang="en-US" sz="1200" kern="1200" baseline="0" dirty="0" smtClean="0">
                <a:solidFill>
                  <a:schemeClr val="tx1"/>
                </a:solidFill>
                <a:latin typeface="Arial" pitchFamily="-107" charset="0"/>
                <a:ea typeface="+mn-ea"/>
                <a:cs typeface="+mn-cs"/>
              </a:rPr>
              <a:t>services, especially remotely accessible services, and applications, that are not</a:t>
            </a:r>
          </a:p>
          <a:p>
            <a:r>
              <a:rPr lang="en-US" sz="1200" kern="1200" baseline="0" dirty="0" smtClean="0">
                <a:solidFill>
                  <a:schemeClr val="tx1"/>
                </a:solidFill>
                <a:latin typeface="Arial" pitchFamily="-107" charset="0"/>
                <a:ea typeface="+mn-ea"/>
                <a:cs typeface="+mn-cs"/>
              </a:rPr>
              <a:t>required, and to then ensure that applications and services that are needed are</a:t>
            </a:r>
          </a:p>
          <a:p>
            <a:r>
              <a:rPr lang="en-US" sz="1200" kern="1200" baseline="0" dirty="0" smtClean="0">
                <a:solidFill>
                  <a:schemeClr val="tx1"/>
                </a:solidFill>
                <a:latin typeface="Arial" pitchFamily="-107" charset="0"/>
                <a:ea typeface="+mn-ea"/>
                <a:cs typeface="+mn-cs"/>
              </a:rPr>
              <a:t>appropriately configured, following the relevant security guidance for each. We</a:t>
            </a:r>
          </a:p>
          <a:p>
            <a:r>
              <a:rPr lang="en-US" sz="1200" kern="1200" baseline="0" dirty="0" smtClean="0">
                <a:solidFill>
                  <a:schemeClr val="tx1"/>
                </a:solidFill>
                <a:latin typeface="Arial" pitchFamily="-107" charset="0"/>
                <a:ea typeface="+mn-ea"/>
                <a:cs typeface="+mn-cs"/>
              </a:rPr>
              <a:t>provide further details on this in Section 25.5 .</a:t>
            </a:r>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70</a:t>
            </a:fld>
            <a:endParaRPr lang="en-AU" dirty="0"/>
          </a:p>
        </p:txBody>
      </p:sp>
    </p:spTree>
    <p:extLst>
      <p:ext uri="{BB962C8B-B14F-4D97-AF65-F5344CB8AC3E}">
        <p14:creationId xmlns:p14="http://schemas.microsoft.com/office/powerpoint/2010/main" val="2112339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kern="1200" baseline="0" dirty="0" smtClean="0">
                <a:solidFill>
                  <a:schemeClr val="tx1"/>
                </a:solidFill>
                <a:latin typeface="Arial" pitchFamily="-107" charset="0"/>
                <a:ea typeface="+mn-ea"/>
                <a:cs typeface="+mn-cs"/>
              </a:rPr>
              <a:t>As we describe in Sections 4.5 and 25.3 , Unix and Linux systems implement discretionary</a:t>
            </a:r>
          </a:p>
          <a:p>
            <a:r>
              <a:rPr lang="en-US" sz="1200" kern="1200" baseline="0" dirty="0" smtClean="0">
                <a:solidFill>
                  <a:schemeClr val="tx1"/>
                </a:solidFill>
                <a:latin typeface="Arial" pitchFamily="-107" charset="0"/>
                <a:ea typeface="+mn-ea"/>
                <a:cs typeface="+mn-cs"/>
              </a:rPr>
              <a:t>access control to all file system resources. These include not only files</a:t>
            </a:r>
          </a:p>
          <a:p>
            <a:r>
              <a:rPr lang="en-US" sz="1200" kern="1200" baseline="0" dirty="0" smtClean="0">
                <a:solidFill>
                  <a:schemeClr val="tx1"/>
                </a:solidFill>
                <a:latin typeface="Arial" pitchFamily="-107" charset="0"/>
                <a:ea typeface="+mn-ea"/>
                <a:cs typeface="+mn-cs"/>
              </a:rPr>
              <a:t>and directories but devices, processes, memory, and indeed most system resources.</a:t>
            </a:r>
          </a:p>
          <a:p>
            <a:r>
              <a:rPr lang="en-US" sz="1200" kern="1200" baseline="0" dirty="0" smtClean="0">
                <a:solidFill>
                  <a:schemeClr val="tx1"/>
                </a:solidFill>
                <a:latin typeface="Arial" pitchFamily="-107" charset="0"/>
                <a:ea typeface="+mn-ea"/>
                <a:cs typeface="+mn-cs"/>
              </a:rPr>
              <a:t>Access is specified as granting read, write, and execute permissions to each of</a:t>
            </a:r>
          </a:p>
          <a:p>
            <a:r>
              <a:rPr lang="en-US" sz="1200" kern="1200" baseline="0" dirty="0" smtClean="0">
                <a:solidFill>
                  <a:schemeClr val="tx1"/>
                </a:solidFill>
                <a:latin typeface="Arial" pitchFamily="-107" charset="0"/>
                <a:ea typeface="+mn-ea"/>
                <a:cs typeface="+mn-cs"/>
              </a:rPr>
              <a:t>owner, group, and others, for each resource, as shown in Figure 4.6 . These are set</a:t>
            </a:r>
          </a:p>
          <a:p>
            <a:r>
              <a:rPr lang="en-US" sz="1200" kern="1200" baseline="0" dirty="0" smtClean="0">
                <a:solidFill>
                  <a:schemeClr val="tx1"/>
                </a:solidFill>
                <a:latin typeface="Arial" pitchFamily="-107" charset="0"/>
                <a:ea typeface="+mn-ea"/>
                <a:cs typeface="+mn-cs"/>
              </a:rPr>
              <a:t>using the chmod command. Some systems also support extended file attributes with</a:t>
            </a:r>
          </a:p>
          <a:p>
            <a:r>
              <a:rPr lang="en-US" sz="1200" kern="1200" baseline="0" dirty="0" smtClean="0">
                <a:solidFill>
                  <a:schemeClr val="tx1"/>
                </a:solidFill>
                <a:latin typeface="Arial" pitchFamily="-107" charset="0"/>
                <a:ea typeface="+mn-ea"/>
                <a:cs typeface="+mn-cs"/>
              </a:rPr>
              <a:t>access control lists that provide more flexibility, by specifying these permissions for</a:t>
            </a:r>
          </a:p>
          <a:p>
            <a:r>
              <a:rPr lang="en-US" sz="1200" kern="1200" baseline="0" dirty="0" smtClean="0">
                <a:solidFill>
                  <a:schemeClr val="tx1"/>
                </a:solidFill>
                <a:latin typeface="Arial" pitchFamily="-107" charset="0"/>
                <a:ea typeface="+mn-ea"/>
                <a:cs typeface="+mn-cs"/>
              </a:rPr>
              <a:t>each entry in a list of users and groups. These extended access rights are typically set</a:t>
            </a:r>
          </a:p>
          <a:p>
            <a:r>
              <a:rPr lang="en-US" sz="1200" kern="1200" baseline="0" dirty="0" smtClean="0">
                <a:solidFill>
                  <a:schemeClr val="tx1"/>
                </a:solidFill>
                <a:latin typeface="Arial" pitchFamily="-107" charset="0"/>
                <a:ea typeface="+mn-ea"/>
                <a:cs typeface="+mn-cs"/>
              </a:rPr>
              <a:t>and displayed using the getfacl and setfacl commands. These commands can</a:t>
            </a:r>
          </a:p>
          <a:p>
            <a:r>
              <a:rPr lang="en-US" sz="1200" kern="1200" baseline="0" dirty="0" smtClean="0">
                <a:solidFill>
                  <a:schemeClr val="tx1"/>
                </a:solidFill>
                <a:latin typeface="Arial" pitchFamily="-107" charset="0"/>
                <a:ea typeface="+mn-ea"/>
                <a:cs typeface="+mn-cs"/>
              </a:rPr>
              <a:t>also be used to specify set user or set group permissions on the resource.</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Information on user accounts and group membership are traditionally stored</a:t>
            </a:r>
          </a:p>
          <a:p>
            <a:r>
              <a:rPr lang="en-US" sz="1200" kern="1200" baseline="0" dirty="0" smtClean="0">
                <a:solidFill>
                  <a:schemeClr val="tx1"/>
                </a:solidFill>
                <a:latin typeface="Arial" pitchFamily="-107" charset="0"/>
                <a:ea typeface="+mn-ea"/>
                <a:cs typeface="+mn-cs"/>
              </a:rPr>
              <a:t>in the /etc/passwd and /etc/group files, though modern systems also have the</a:t>
            </a:r>
          </a:p>
          <a:p>
            <a:r>
              <a:rPr lang="en-US" sz="1200" kern="1200" baseline="0" dirty="0" smtClean="0">
                <a:solidFill>
                  <a:schemeClr val="tx1"/>
                </a:solidFill>
                <a:latin typeface="Arial" pitchFamily="-107" charset="0"/>
                <a:ea typeface="+mn-ea"/>
                <a:cs typeface="+mn-cs"/>
              </a:rPr>
              <a:t>ability to import these details from external repositories queried using LDAP or NIS</a:t>
            </a:r>
          </a:p>
          <a:p>
            <a:r>
              <a:rPr lang="en-US" sz="1200" kern="1200" baseline="0" dirty="0" smtClean="0">
                <a:solidFill>
                  <a:schemeClr val="tx1"/>
                </a:solidFill>
                <a:latin typeface="Arial" pitchFamily="-107" charset="0"/>
                <a:ea typeface="+mn-ea"/>
                <a:cs typeface="+mn-cs"/>
              </a:rPr>
              <a:t>for example. These sources of information, and indeed of any associated authentication</a:t>
            </a:r>
          </a:p>
          <a:p>
            <a:r>
              <a:rPr lang="en-US" sz="1200" kern="1200" baseline="0" dirty="0" smtClean="0">
                <a:solidFill>
                  <a:schemeClr val="tx1"/>
                </a:solidFill>
                <a:latin typeface="Arial" pitchFamily="-107" charset="0"/>
                <a:ea typeface="+mn-ea"/>
                <a:cs typeface="+mn-cs"/>
              </a:rPr>
              <a:t>credentials, are specified in the PAM (pluggable authentication module)</a:t>
            </a:r>
          </a:p>
          <a:p>
            <a:r>
              <a:rPr lang="en-US" sz="1200" kern="1200" baseline="0" dirty="0" smtClean="0">
                <a:solidFill>
                  <a:schemeClr val="tx1"/>
                </a:solidFill>
                <a:latin typeface="Arial" pitchFamily="-107" charset="0"/>
                <a:ea typeface="+mn-ea"/>
                <a:cs typeface="+mn-cs"/>
              </a:rPr>
              <a:t>configuration for the system, often using text files in the /etc/pam.d directory.</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In order to partition access to information and resources on the system, users</a:t>
            </a:r>
          </a:p>
          <a:p>
            <a:r>
              <a:rPr lang="en-US" sz="1200" kern="1200" baseline="0" dirty="0" smtClean="0">
                <a:solidFill>
                  <a:schemeClr val="tx1"/>
                </a:solidFill>
                <a:latin typeface="Arial" pitchFamily="-107" charset="0"/>
                <a:ea typeface="+mn-ea"/>
                <a:cs typeface="+mn-cs"/>
              </a:rPr>
              <a:t>need to be assigned to appropriate groups granting them any required access. The</a:t>
            </a:r>
          </a:p>
          <a:p>
            <a:r>
              <a:rPr lang="en-US" sz="1200" kern="1200" baseline="0" dirty="0" smtClean="0">
                <a:solidFill>
                  <a:schemeClr val="tx1"/>
                </a:solidFill>
                <a:latin typeface="Arial" pitchFamily="-107" charset="0"/>
                <a:ea typeface="+mn-ea"/>
                <a:cs typeface="+mn-cs"/>
              </a:rPr>
              <a:t>number and assignments to groups should be decided during the system security</a:t>
            </a:r>
          </a:p>
          <a:p>
            <a:r>
              <a:rPr lang="en-US" sz="1200" kern="1200" baseline="0" dirty="0" smtClean="0">
                <a:solidFill>
                  <a:schemeClr val="tx1"/>
                </a:solidFill>
                <a:latin typeface="Arial" pitchFamily="-107" charset="0"/>
                <a:ea typeface="+mn-ea"/>
                <a:cs typeface="+mn-cs"/>
              </a:rPr>
              <a:t>planning process, and then configured in the appropriate information repository,</a:t>
            </a:r>
          </a:p>
          <a:p>
            <a:r>
              <a:rPr lang="en-US" sz="1200" kern="1200" baseline="0" dirty="0" smtClean="0">
                <a:solidFill>
                  <a:schemeClr val="tx1"/>
                </a:solidFill>
                <a:latin typeface="Arial" pitchFamily="-107" charset="0"/>
                <a:ea typeface="+mn-ea"/>
                <a:cs typeface="+mn-cs"/>
              </a:rPr>
              <a:t>whether locally using the configuration files in /etc, or on some centralized database.</a:t>
            </a:r>
          </a:p>
          <a:p>
            <a:r>
              <a:rPr lang="en-US" sz="1200" kern="1200" baseline="0" dirty="0" smtClean="0">
                <a:solidFill>
                  <a:schemeClr val="tx1"/>
                </a:solidFill>
                <a:latin typeface="Arial" pitchFamily="-107" charset="0"/>
                <a:ea typeface="+mn-ea"/>
                <a:cs typeface="+mn-cs"/>
              </a:rPr>
              <a:t>At this time, any default or generic users supplied with the system should be</a:t>
            </a:r>
          </a:p>
          <a:p>
            <a:r>
              <a:rPr lang="en-US" sz="1200" kern="1200" baseline="0" dirty="0" smtClean="0">
                <a:solidFill>
                  <a:schemeClr val="tx1"/>
                </a:solidFill>
                <a:latin typeface="Arial" pitchFamily="-107" charset="0"/>
                <a:ea typeface="+mn-ea"/>
                <a:cs typeface="+mn-cs"/>
              </a:rPr>
              <a:t>checked, and removed if not required. Other accounts that are required, but are not</a:t>
            </a:r>
          </a:p>
          <a:p>
            <a:r>
              <a:rPr lang="en-US" sz="1200" kern="1200" baseline="0" dirty="0" smtClean="0">
                <a:solidFill>
                  <a:schemeClr val="tx1"/>
                </a:solidFill>
                <a:latin typeface="Arial" pitchFamily="-107" charset="0"/>
                <a:ea typeface="+mn-ea"/>
                <a:cs typeface="+mn-cs"/>
              </a:rPr>
              <a:t>associated with a user that needs to login, should have login capability disabled, and</a:t>
            </a:r>
          </a:p>
          <a:p>
            <a:r>
              <a:rPr lang="en-US" sz="1200" kern="1200" baseline="0" dirty="0" smtClean="0">
                <a:solidFill>
                  <a:schemeClr val="tx1"/>
                </a:solidFill>
                <a:latin typeface="Arial" pitchFamily="-107" charset="0"/>
                <a:ea typeface="+mn-ea"/>
                <a:cs typeface="+mn-cs"/>
              </a:rPr>
              <a:t>any associated password or authentication credential removed.</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Guides to hardening Unix and Linux systems also often recommend changing</a:t>
            </a:r>
          </a:p>
          <a:p>
            <a:r>
              <a:rPr lang="en-US" sz="1200" kern="1200" baseline="0" dirty="0" smtClean="0">
                <a:solidFill>
                  <a:schemeClr val="tx1"/>
                </a:solidFill>
                <a:latin typeface="Arial" pitchFamily="-107" charset="0"/>
                <a:ea typeface="+mn-ea"/>
                <a:cs typeface="+mn-cs"/>
              </a:rPr>
              <a:t>the access permissions for critical directories and files, in order to further limit</a:t>
            </a:r>
          </a:p>
          <a:p>
            <a:r>
              <a:rPr lang="en-US" sz="1200" kern="1200" baseline="0" dirty="0" smtClean="0">
                <a:solidFill>
                  <a:schemeClr val="tx1"/>
                </a:solidFill>
                <a:latin typeface="Arial" pitchFamily="-107" charset="0"/>
                <a:ea typeface="+mn-ea"/>
                <a:cs typeface="+mn-cs"/>
              </a:rPr>
              <a:t>access to them. Programs that set user (setuid) to root or set group (setgid) to a privileged</a:t>
            </a:r>
          </a:p>
          <a:p>
            <a:r>
              <a:rPr lang="en-US" sz="1200" kern="1200" baseline="0" dirty="0" smtClean="0">
                <a:solidFill>
                  <a:schemeClr val="tx1"/>
                </a:solidFill>
                <a:latin typeface="Arial" pitchFamily="-107" charset="0"/>
                <a:ea typeface="+mn-ea"/>
                <a:cs typeface="+mn-cs"/>
              </a:rPr>
              <a:t>group are key target for attackers. As we detail in Sections 4.5 and 25.3 , such</a:t>
            </a:r>
          </a:p>
          <a:p>
            <a:r>
              <a:rPr lang="en-US" sz="1200" kern="1200" baseline="0" dirty="0" smtClean="0">
                <a:solidFill>
                  <a:schemeClr val="tx1"/>
                </a:solidFill>
                <a:latin typeface="Arial" pitchFamily="-107" charset="0"/>
                <a:ea typeface="+mn-ea"/>
                <a:cs typeface="+mn-cs"/>
              </a:rPr>
              <a:t>programs execute with superuser rights, or with access to resources belonging to the</a:t>
            </a:r>
          </a:p>
          <a:p>
            <a:r>
              <a:rPr lang="en-US" sz="1200" kern="1200" baseline="0" dirty="0" smtClean="0">
                <a:solidFill>
                  <a:schemeClr val="tx1"/>
                </a:solidFill>
                <a:latin typeface="Arial" pitchFamily="-107" charset="0"/>
                <a:ea typeface="+mn-ea"/>
                <a:cs typeface="+mn-cs"/>
              </a:rPr>
              <a:t>privileged group, no matter which user executes them. A software vulnerability in</a:t>
            </a:r>
          </a:p>
          <a:p>
            <a:r>
              <a:rPr lang="en-US" sz="1200" kern="1200" baseline="0" dirty="0" smtClean="0">
                <a:solidFill>
                  <a:schemeClr val="tx1"/>
                </a:solidFill>
                <a:latin typeface="Arial" pitchFamily="-107" charset="0"/>
                <a:ea typeface="+mn-ea"/>
                <a:cs typeface="+mn-cs"/>
              </a:rPr>
              <a:t>such a program can potentially be exploited by an attacker to gain these elevated</a:t>
            </a:r>
          </a:p>
          <a:p>
            <a:r>
              <a:rPr lang="en-US" sz="1200" kern="1200" baseline="0" dirty="0" smtClean="0">
                <a:solidFill>
                  <a:schemeClr val="tx1"/>
                </a:solidFill>
                <a:latin typeface="Arial" pitchFamily="-107" charset="0"/>
                <a:ea typeface="+mn-ea"/>
                <a:cs typeface="+mn-cs"/>
              </a:rPr>
              <a:t>privileges. This is known as a local exploit. A software vulnerability in a network</a:t>
            </a:r>
          </a:p>
          <a:p>
            <a:r>
              <a:rPr lang="en-US" sz="1200" kern="1200" baseline="0" dirty="0" smtClean="0">
                <a:solidFill>
                  <a:schemeClr val="tx1"/>
                </a:solidFill>
                <a:latin typeface="Arial" pitchFamily="-107" charset="0"/>
                <a:ea typeface="+mn-ea"/>
                <a:cs typeface="+mn-cs"/>
              </a:rPr>
              <a:t>server could be triggered by a remote attacker. This is known as a remote exploit.</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It is widely accepted that the number and size of setuid root programs in particular</a:t>
            </a:r>
          </a:p>
          <a:p>
            <a:r>
              <a:rPr lang="en-US" sz="1200" kern="1200" baseline="0" dirty="0" smtClean="0">
                <a:solidFill>
                  <a:schemeClr val="tx1"/>
                </a:solidFill>
                <a:latin typeface="Arial" pitchFamily="-107" charset="0"/>
                <a:ea typeface="+mn-ea"/>
                <a:cs typeface="+mn-cs"/>
              </a:rPr>
              <a:t>should be minimized. They cannot be eliminated, as superuser privileges are</a:t>
            </a:r>
          </a:p>
          <a:p>
            <a:r>
              <a:rPr lang="en-US" sz="1200" kern="1200" baseline="0" dirty="0" smtClean="0">
                <a:solidFill>
                  <a:schemeClr val="tx1"/>
                </a:solidFill>
                <a:latin typeface="Arial" pitchFamily="-107" charset="0"/>
                <a:ea typeface="+mn-ea"/>
                <a:cs typeface="+mn-cs"/>
              </a:rPr>
              <a:t>required to access some resources on the system. The programs that manage user</a:t>
            </a:r>
          </a:p>
          <a:p>
            <a:r>
              <a:rPr lang="en-US" sz="1200" kern="1200" baseline="0" dirty="0" smtClean="0">
                <a:solidFill>
                  <a:schemeClr val="tx1"/>
                </a:solidFill>
                <a:latin typeface="Arial" pitchFamily="-107" charset="0"/>
                <a:ea typeface="+mn-ea"/>
                <a:cs typeface="+mn-cs"/>
              </a:rPr>
              <a:t>login, and allow network services to bind to privileged ports, are examples. However,</a:t>
            </a:r>
          </a:p>
          <a:p>
            <a:r>
              <a:rPr lang="en-US" sz="1200" kern="1200" baseline="0" dirty="0" smtClean="0">
                <a:solidFill>
                  <a:schemeClr val="tx1"/>
                </a:solidFill>
                <a:latin typeface="Arial" pitchFamily="-107" charset="0"/>
                <a:ea typeface="+mn-ea"/>
                <a:cs typeface="+mn-cs"/>
              </a:rPr>
              <a:t>other programs, that were once setuid root for programmer convenience, can function</a:t>
            </a:r>
          </a:p>
          <a:p>
            <a:r>
              <a:rPr lang="en-US" sz="1200" kern="1200" baseline="0" dirty="0" smtClean="0">
                <a:solidFill>
                  <a:schemeClr val="tx1"/>
                </a:solidFill>
                <a:latin typeface="Arial" pitchFamily="-107" charset="0"/>
                <a:ea typeface="+mn-ea"/>
                <a:cs typeface="+mn-cs"/>
              </a:rPr>
              <a:t>as well if made setgid to a suitable privileged group that has the necessary access to</a:t>
            </a:r>
          </a:p>
          <a:p>
            <a:r>
              <a:rPr lang="en-US" sz="1200" kern="1200" baseline="0" dirty="0" smtClean="0">
                <a:solidFill>
                  <a:schemeClr val="tx1"/>
                </a:solidFill>
                <a:latin typeface="Arial" pitchFamily="-107" charset="0"/>
                <a:ea typeface="+mn-ea"/>
                <a:cs typeface="+mn-cs"/>
              </a:rPr>
              <a:t>some resource. Programs to display system state, or deliver mail, have been modified</a:t>
            </a:r>
          </a:p>
          <a:p>
            <a:r>
              <a:rPr lang="en-US" sz="1200" kern="1200" baseline="0" dirty="0" smtClean="0">
                <a:solidFill>
                  <a:schemeClr val="tx1"/>
                </a:solidFill>
                <a:latin typeface="Arial" pitchFamily="-107" charset="0"/>
                <a:ea typeface="+mn-ea"/>
                <a:cs typeface="+mn-cs"/>
              </a:rPr>
              <a:t>in this way. System hardening guides may recommend further changes and indeed the</a:t>
            </a:r>
          </a:p>
          <a:p>
            <a:r>
              <a:rPr lang="en-US" sz="1200" kern="1200" baseline="0" dirty="0" smtClean="0">
                <a:solidFill>
                  <a:schemeClr val="tx1"/>
                </a:solidFill>
                <a:latin typeface="Arial" pitchFamily="-107" charset="0"/>
                <a:ea typeface="+mn-ea"/>
                <a:cs typeface="+mn-cs"/>
              </a:rPr>
              <a:t>removal of some such programs that are not required on a particular system.</a:t>
            </a:r>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71</a:t>
            </a:fld>
            <a:endParaRPr lang="en-AU" dirty="0"/>
          </a:p>
        </p:txBody>
      </p:sp>
    </p:spTree>
    <p:extLst>
      <p:ext uri="{BB962C8B-B14F-4D97-AF65-F5344CB8AC3E}">
        <p14:creationId xmlns:p14="http://schemas.microsoft.com/office/powerpoint/2010/main" val="21722686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kern="1200" baseline="0" dirty="0" smtClean="0">
                <a:solidFill>
                  <a:schemeClr val="tx1"/>
                </a:solidFill>
                <a:latin typeface="Arial" pitchFamily="-107" charset="0"/>
                <a:ea typeface="+mn-ea"/>
                <a:cs typeface="+mn-cs"/>
              </a:rPr>
              <a:t>Some network accessible services do not require access to the full file-system, but</a:t>
            </a:r>
          </a:p>
          <a:p>
            <a:r>
              <a:rPr lang="en-US" sz="1200" kern="1200" baseline="0" dirty="0" smtClean="0">
                <a:solidFill>
                  <a:schemeClr val="tx1"/>
                </a:solidFill>
                <a:latin typeface="Arial" pitchFamily="-107" charset="0"/>
                <a:ea typeface="+mn-ea"/>
                <a:cs typeface="+mn-cs"/>
              </a:rPr>
              <a:t>rather only need a limited set of data files and directories for their operation. FTP is</a:t>
            </a:r>
          </a:p>
          <a:p>
            <a:r>
              <a:rPr lang="en-US" sz="1200" kern="1200" baseline="0" dirty="0" smtClean="0">
                <a:solidFill>
                  <a:schemeClr val="tx1"/>
                </a:solidFill>
                <a:latin typeface="Arial" pitchFamily="-107" charset="0"/>
                <a:ea typeface="+mn-ea"/>
                <a:cs typeface="+mn-cs"/>
              </a:rPr>
              <a:t>a common example of such a service. It provides the ability to download files from,</a:t>
            </a:r>
          </a:p>
          <a:p>
            <a:r>
              <a:rPr lang="en-US" sz="1200" kern="1200" baseline="0" dirty="0" smtClean="0">
                <a:solidFill>
                  <a:schemeClr val="tx1"/>
                </a:solidFill>
                <a:latin typeface="Arial" pitchFamily="-107" charset="0"/>
                <a:ea typeface="+mn-ea"/>
                <a:cs typeface="+mn-cs"/>
              </a:rPr>
              <a:t>and upload files to, a specified directory tree. If such a server were compromised and</a:t>
            </a:r>
          </a:p>
          <a:p>
            <a:r>
              <a:rPr lang="en-US" sz="1200" kern="1200" baseline="0" dirty="0" smtClean="0">
                <a:solidFill>
                  <a:schemeClr val="tx1"/>
                </a:solidFill>
                <a:latin typeface="Arial" pitchFamily="-107" charset="0"/>
                <a:ea typeface="+mn-ea"/>
                <a:cs typeface="+mn-cs"/>
              </a:rPr>
              <a:t>had access to the entire system, an attacker could potentially access and compromise</a:t>
            </a:r>
          </a:p>
          <a:p>
            <a:r>
              <a:rPr lang="en-US" sz="1200" kern="1200" baseline="0" dirty="0" smtClean="0">
                <a:solidFill>
                  <a:schemeClr val="tx1"/>
                </a:solidFill>
                <a:latin typeface="Arial" pitchFamily="-107" charset="0"/>
                <a:ea typeface="+mn-ea"/>
                <a:cs typeface="+mn-cs"/>
              </a:rPr>
              <a:t>data elsewhere. Unix and Linux systems provide a mechanism to run such services in a</a:t>
            </a:r>
          </a:p>
          <a:p>
            <a:r>
              <a:rPr lang="en-US" sz="1200" b="1" kern="1200" baseline="0" dirty="0" smtClean="0">
                <a:solidFill>
                  <a:schemeClr val="tx1"/>
                </a:solidFill>
                <a:latin typeface="Arial" pitchFamily="-107" charset="0"/>
                <a:ea typeface="+mn-ea"/>
                <a:cs typeface="+mn-cs"/>
              </a:rPr>
              <a:t>chroot jail , which restricts the server’s view of the file system to just a specified portion.</a:t>
            </a:r>
          </a:p>
          <a:p>
            <a:r>
              <a:rPr lang="en-US" sz="1200" kern="1200" baseline="0" dirty="0" smtClean="0">
                <a:solidFill>
                  <a:schemeClr val="tx1"/>
                </a:solidFill>
                <a:latin typeface="Arial" pitchFamily="-107" charset="0"/>
                <a:ea typeface="+mn-ea"/>
                <a:cs typeface="+mn-cs"/>
              </a:rPr>
              <a:t>This is done using the </a:t>
            </a:r>
            <a:r>
              <a:rPr lang="en-US" sz="1200" b="1" kern="1200" baseline="0" dirty="0" smtClean="0">
                <a:solidFill>
                  <a:schemeClr val="tx1"/>
                </a:solidFill>
                <a:latin typeface="Arial" pitchFamily="-107" charset="0"/>
                <a:ea typeface="+mn-ea"/>
                <a:cs typeface="+mn-cs"/>
              </a:rPr>
              <a:t>chroot system call that confines a process to some subset of the file</a:t>
            </a:r>
          </a:p>
          <a:p>
            <a:r>
              <a:rPr lang="en-US" sz="1200" kern="1200" baseline="0" dirty="0" smtClean="0">
                <a:solidFill>
                  <a:schemeClr val="tx1"/>
                </a:solidFill>
                <a:latin typeface="Arial" pitchFamily="-107" charset="0"/>
                <a:ea typeface="+mn-ea"/>
                <a:cs typeface="+mn-cs"/>
              </a:rPr>
              <a:t>system by mapping the root of the filesystem “/” to some other directory (e.g., /srv/</a:t>
            </a:r>
          </a:p>
          <a:p>
            <a:r>
              <a:rPr lang="en-US" sz="1200" kern="1200" baseline="0" dirty="0" smtClean="0">
                <a:solidFill>
                  <a:schemeClr val="tx1"/>
                </a:solidFill>
                <a:latin typeface="Arial" pitchFamily="-107" charset="0"/>
                <a:ea typeface="+mn-ea"/>
                <a:cs typeface="+mn-cs"/>
              </a:rPr>
              <a:t>ftp/public). To the “chrooted” server, everything in this chroot jail appears to</a:t>
            </a:r>
          </a:p>
          <a:p>
            <a:r>
              <a:rPr lang="en-US" sz="1200" kern="1200" baseline="0" dirty="0" smtClean="0">
                <a:solidFill>
                  <a:schemeClr val="tx1"/>
                </a:solidFill>
                <a:latin typeface="Arial" pitchFamily="-107" charset="0"/>
                <a:ea typeface="+mn-ea"/>
                <a:cs typeface="+mn-cs"/>
              </a:rPr>
              <a:t>actually be in / (e.g., the “real” directory /srv/ftp/public/etc/myconfigfile</a:t>
            </a:r>
          </a:p>
          <a:p>
            <a:r>
              <a:rPr lang="en-US" sz="1200" kern="1200" baseline="0" dirty="0" smtClean="0">
                <a:solidFill>
                  <a:schemeClr val="tx1"/>
                </a:solidFill>
                <a:latin typeface="Arial" pitchFamily="-107" charset="0"/>
                <a:ea typeface="+mn-ea"/>
                <a:cs typeface="+mn-cs"/>
              </a:rPr>
              <a:t>appears as /etc/myconfigfile in the chroot jail). Files in directories outside the</a:t>
            </a:r>
          </a:p>
          <a:p>
            <a:r>
              <a:rPr lang="en-US" sz="1200" kern="1200" baseline="0" dirty="0" smtClean="0">
                <a:solidFill>
                  <a:schemeClr val="tx1"/>
                </a:solidFill>
                <a:latin typeface="Arial" pitchFamily="-107" charset="0"/>
                <a:ea typeface="+mn-ea"/>
                <a:cs typeface="+mn-cs"/>
              </a:rPr>
              <a:t>chroot jail (e.g., /srv/www or /etc.) aren’t visible or reachable at all.</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Chrooting therefore helps contain the effects of a given server being compromised</a:t>
            </a:r>
          </a:p>
          <a:p>
            <a:r>
              <a:rPr lang="en-US" sz="1200" kern="1200" baseline="0" dirty="0" smtClean="0">
                <a:solidFill>
                  <a:schemeClr val="tx1"/>
                </a:solidFill>
                <a:latin typeface="Arial" pitchFamily="-107" charset="0"/>
                <a:ea typeface="+mn-ea"/>
                <a:cs typeface="+mn-cs"/>
              </a:rPr>
              <a:t>or hijacked. The main disadvantage of this method is added complexity: a</a:t>
            </a:r>
          </a:p>
          <a:p>
            <a:r>
              <a:rPr lang="en-US" sz="1200" kern="1200" baseline="0" dirty="0" smtClean="0">
                <a:solidFill>
                  <a:schemeClr val="tx1"/>
                </a:solidFill>
                <a:latin typeface="Arial" pitchFamily="-107" charset="0"/>
                <a:ea typeface="+mn-ea"/>
                <a:cs typeface="+mn-cs"/>
              </a:rPr>
              <a:t>number of files (including all executable libraries used by the server), directories,</a:t>
            </a:r>
          </a:p>
          <a:p>
            <a:r>
              <a:rPr lang="en-US" sz="1200" kern="1200" baseline="0" dirty="0" smtClean="0">
                <a:solidFill>
                  <a:schemeClr val="tx1"/>
                </a:solidFill>
                <a:latin typeface="Arial" pitchFamily="-107" charset="0"/>
                <a:ea typeface="+mn-ea"/>
                <a:cs typeface="+mn-cs"/>
              </a:rPr>
              <a:t>and devices needed must be copied into the chroot jail. Determining just what needs</a:t>
            </a:r>
          </a:p>
          <a:p>
            <a:r>
              <a:rPr lang="en-US" sz="1200" kern="1200" baseline="0" dirty="0" smtClean="0">
                <a:solidFill>
                  <a:schemeClr val="tx1"/>
                </a:solidFill>
                <a:latin typeface="Arial" pitchFamily="-107" charset="0"/>
                <a:ea typeface="+mn-ea"/>
                <a:cs typeface="+mn-cs"/>
              </a:rPr>
              <a:t>to go into the jail for the server to work properly can be tricky, though detailed procedures</a:t>
            </a:r>
          </a:p>
          <a:p>
            <a:r>
              <a:rPr lang="en-US" sz="1200" kern="1200" baseline="0" dirty="0" smtClean="0">
                <a:solidFill>
                  <a:schemeClr val="tx1"/>
                </a:solidFill>
                <a:latin typeface="Arial" pitchFamily="-107" charset="0"/>
                <a:ea typeface="+mn-ea"/>
                <a:cs typeface="+mn-cs"/>
              </a:rPr>
              <a:t>for chrooting many different applications are available.</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Troubleshooting a chrooted application can also be difficult. Even if an application</a:t>
            </a:r>
          </a:p>
          <a:p>
            <a:r>
              <a:rPr lang="en-US" sz="1200" kern="1200" baseline="0" dirty="0" smtClean="0">
                <a:solidFill>
                  <a:schemeClr val="tx1"/>
                </a:solidFill>
                <a:latin typeface="Arial" pitchFamily="-107" charset="0"/>
                <a:ea typeface="+mn-ea"/>
                <a:cs typeface="+mn-cs"/>
              </a:rPr>
              <a:t>explicitly supports this feature, it may behave in unexpected ways when run</a:t>
            </a:r>
          </a:p>
          <a:p>
            <a:r>
              <a:rPr lang="en-US" sz="1200" kern="1200" baseline="0" dirty="0" smtClean="0">
                <a:solidFill>
                  <a:schemeClr val="tx1"/>
                </a:solidFill>
                <a:latin typeface="Arial" pitchFamily="-107" charset="0"/>
                <a:ea typeface="+mn-ea"/>
                <a:cs typeface="+mn-cs"/>
              </a:rPr>
              <a:t>chrooted. Note also that if the chrooted process runs as root, it can “break out” of</a:t>
            </a:r>
          </a:p>
          <a:p>
            <a:r>
              <a:rPr lang="en-US" sz="1200" kern="1200" baseline="0" dirty="0" smtClean="0">
                <a:solidFill>
                  <a:schemeClr val="tx1"/>
                </a:solidFill>
                <a:latin typeface="Arial" pitchFamily="-107" charset="0"/>
                <a:ea typeface="+mn-ea"/>
                <a:cs typeface="+mn-cs"/>
              </a:rPr>
              <a:t>the chroot jail with little difficulty. Still, the advantages usually far outweigh the</a:t>
            </a:r>
          </a:p>
          <a:p>
            <a:r>
              <a:rPr lang="en-US" sz="1200" kern="1200" baseline="0" dirty="0" smtClean="0">
                <a:solidFill>
                  <a:schemeClr val="tx1"/>
                </a:solidFill>
                <a:latin typeface="Arial" pitchFamily="-107" charset="0"/>
                <a:ea typeface="+mn-ea"/>
                <a:cs typeface="+mn-cs"/>
              </a:rPr>
              <a:t>disadvantages of chrooting network services.</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The system hardening guides such as those provided by the “NSA—Security</a:t>
            </a:r>
          </a:p>
          <a:p>
            <a:r>
              <a:rPr lang="en-US" sz="1200" kern="1200" baseline="0" dirty="0" smtClean="0">
                <a:solidFill>
                  <a:schemeClr val="tx1"/>
                </a:solidFill>
                <a:latin typeface="Arial" pitchFamily="-107" charset="0"/>
                <a:ea typeface="+mn-ea"/>
                <a:cs typeface="+mn-cs"/>
              </a:rPr>
              <a:t>Configuration Guides” include security checklists for a number of Unix and Linux</a:t>
            </a:r>
          </a:p>
          <a:p>
            <a:r>
              <a:rPr lang="en-US" sz="1200" kern="1200" baseline="0" dirty="0" smtClean="0">
                <a:solidFill>
                  <a:schemeClr val="tx1"/>
                </a:solidFill>
                <a:latin typeface="Arial" pitchFamily="-107" charset="0"/>
                <a:ea typeface="+mn-ea"/>
                <a:cs typeface="+mn-cs"/>
              </a:rPr>
              <a:t>distributions that may be followed.</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There are also a number of commercial and open-source tools available to perform</a:t>
            </a:r>
          </a:p>
          <a:p>
            <a:r>
              <a:rPr lang="en-US" sz="1200" kern="1200" baseline="0" dirty="0" smtClean="0">
                <a:solidFill>
                  <a:schemeClr val="tx1"/>
                </a:solidFill>
                <a:latin typeface="Arial" pitchFamily="-107" charset="0"/>
                <a:ea typeface="+mn-ea"/>
                <a:cs typeface="+mn-cs"/>
              </a:rPr>
              <a:t>system security scanning and vulnerability testing. One of the best known is</a:t>
            </a:r>
          </a:p>
          <a:p>
            <a:r>
              <a:rPr lang="en-US" sz="1200" kern="1200" baseline="0" dirty="0" smtClean="0">
                <a:solidFill>
                  <a:schemeClr val="tx1"/>
                </a:solidFill>
                <a:latin typeface="Arial" pitchFamily="-107" charset="0"/>
                <a:ea typeface="+mn-ea"/>
                <a:cs typeface="+mn-cs"/>
              </a:rPr>
              <a:t>“Nessus.” This was originally an open-source tool, which was commercialized in 2005,</a:t>
            </a:r>
          </a:p>
          <a:p>
            <a:r>
              <a:rPr lang="en-US" sz="1200" kern="1200" baseline="0" dirty="0" smtClean="0">
                <a:solidFill>
                  <a:schemeClr val="tx1"/>
                </a:solidFill>
                <a:latin typeface="Arial" pitchFamily="-107" charset="0"/>
                <a:ea typeface="+mn-ea"/>
                <a:cs typeface="+mn-cs"/>
              </a:rPr>
              <a:t>though some limited free-use versions are available. “Tripwire” is a well-known file</a:t>
            </a:r>
          </a:p>
          <a:p>
            <a:r>
              <a:rPr lang="en-US" sz="1200" kern="1200" baseline="0" dirty="0" smtClean="0">
                <a:solidFill>
                  <a:schemeClr val="tx1"/>
                </a:solidFill>
                <a:latin typeface="Arial" pitchFamily="-107" charset="0"/>
                <a:ea typeface="+mn-ea"/>
                <a:cs typeface="+mn-cs"/>
              </a:rPr>
              <a:t>integrity checking tool that maintains a database of cryptographic hashes of monitored</a:t>
            </a:r>
          </a:p>
          <a:p>
            <a:r>
              <a:rPr lang="en-US" sz="1200" kern="1200" baseline="0" dirty="0" smtClean="0">
                <a:solidFill>
                  <a:schemeClr val="tx1"/>
                </a:solidFill>
                <a:latin typeface="Arial" pitchFamily="-107" charset="0"/>
                <a:ea typeface="+mn-ea"/>
                <a:cs typeface="+mn-cs"/>
              </a:rPr>
              <a:t>files, and scans to detect any changes, whether as a result of malicious attack, or simply</a:t>
            </a:r>
          </a:p>
          <a:p>
            <a:r>
              <a:rPr lang="en-US" sz="1200" kern="1200" baseline="0" dirty="0" smtClean="0">
                <a:solidFill>
                  <a:schemeClr val="tx1"/>
                </a:solidFill>
                <a:latin typeface="Arial" pitchFamily="-107" charset="0"/>
                <a:ea typeface="+mn-ea"/>
                <a:cs typeface="+mn-cs"/>
              </a:rPr>
              <a:t>accidental or incorrectly managed update. This again was originally an open-source</a:t>
            </a:r>
          </a:p>
          <a:p>
            <a:r>
              <a:rPr lang="en-US" sz="1200" kern="1200" baseline="0" dirty="0" smtClean="0">
                <a:solidFill>
                  <a:schemeClr val="tx1"/>
                </a:solidFill>
                <a:latin typeface="Arial" pitchFamily="-107" charset="0"/>
                <a:ea typeface="+mn-ea"/>
                <a:cs typeface="+mn-cs"/>
              </a:rPr>
              <a:t>tool, which now has both commercial and free variants available. The “Nmap” network</a:t>
            </a:r>
          </a:p>
          <a:p>
            <a:r>
              <a:rPr lang="en-US" sz="1200" kern="1200" baseline="0" dirty="0" smtClean="0">
                <a:solidFill>
                  <a:schemeClr val="tx1"/>
                </a:solidFill>
                <a:latin typeface="Arial" pitchFamily="-107" charset="0"/>
                <a:ea typeface="+mn-ea"/>
                <a:cs typeface="+mn-cs"/>
              </a:rPr>
              <a:t>scanner is another well-known and deployed assessment tool that focuses on identifying</a:t>
            </a:r>
          </a:p>
          <a:p>
            <a:r>
              <a:rPr lang="en-US" sz="1200" kern="1200" baseline="0" dirty="0" smtClean="0">
                <a:solidFill>
                  <a:schemeClr val="tx1"/>
                </a:solidFill>
                <a:latin typeface="Arial" pitchFamily="-107" charset="0"/>
                <a:ea typeface="+mn-ea"/>
                <a:cs typeface="+mn-cs"/>
              </a:rPr>
              <a:t>and profiling hosts on the target network, and the network services they offer.</a:t>
            </a:r>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72</a:t>
            </a:fld>
            <a:endParaRPr lang="en-AU" dirty="0"/>
          </a:p>
        </p:txBody>
      </p:sp>
    </p:spTree>
    <p:extLst>
      <p:ext uri="{BB962C8B-B14F-4D97-AF65-F5344CB8AC3E}">
        <p14:creationId xmlns:p14="http://schemas.microsoft.com/office/powerpoint/2010/main" val="4254557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kern="1200" baseline="0" dirty="0" smtClean="0">
                <a:solidFill>
                  <a:schemeClr val="tx1"/>
                </a:solidFill>
                <a:latin typeface="Arial" pitchFamily="-107" charset="0"/>
                <a:ea typeface="+mn-ea"/>
                <a:cs typeface="+mn-cs"/>
              </a:rPr>
              <a:t>We now consider some specific issues with the secure installation, configuration,</a:t>
            </a:r>
          </a:p>
          <a:p>
            <a:r>
              <a:rPr lang="en-US" sz="1200" kern="1200" baseline="0" dirty="0" smtClean="0">
                <a:solidFill>
                  <a:schemeClr val="tx1"/>
                </a:solidFill>
                <a:latin typeface="Arial" pitchFamily="-107" charset="0"/>
                <a:ea typeface="+mn-ea"/>
                <a:cs typeface="+mn-cs"/>
              </a:rPr>
              <a:t>and management of Microsoft Windows systems. These systems have for many</a:t>
            </a:r>
          </a:p>
          <a:p>
            <a:r>
              <a:rPr lang="en-US" sz="1200" kern="1200" baseline="0" dirty="0" smtClean="0">
                <a:solidFill>
                  <a:schemeClr val="tx1"/>
                </a:solidFill>
                <a:latin typeface="Arial" pitchFamily="-107" charset="0"/>
                <a:ea typeface="+mn-ea"/>
                <a:cs typeface="+mn-cs"/>
              </a:rPr>
              <a:t>years formed a significant portion of all “general purpose” system installations.</a:t>
            </a:r>
          </a:p>
          <a:p>
            <a:r>
              <a:rPr lang="en-US" sz="1200" kern="1200" baseline="0" dirty="0" smtClean="0">
                <a:solidFill>
                  <a:schemeClr val="tx1"/>
                </a:solidFill>
                <a:latin typeface="Arial" pitchFamily="-107" charset="0"/>
                <a:ea typeface="+mn-ea"/>
                <a:cs typeface="+mn-cs"/>
              </a:rPr>
              <a:t>Hence, they have been specifically targeted by attackers, and consequently security</a:t>
            </a:r>
          </a:p>
          <a:p>
            <a:r>
              <a:rPr lang="en-US" sz="1200" kern="1200" baseline="0" dirty="0" smtClean="0">
                <a:solidFill>
                  <a:schemeClr val="tx1"/>
                </a:solidFill>
                <a:latin typeface="Arial" pitchFamily="-107" charset="0"/>
                <a:ea typeface="+mn-ea"/>
                <a:cs typeface="+mn-cs"/>
              </a:rPr>
              <a:t>countermeasures are needed to deal with these challenges. The process of providing</a:t>
            </a:r>
          </a:p>
          <a:p>
            <a:r>
              <a:rPr lang="en-US" sz="1200" kern="1200" baseline="0" dirty="0" smtClean="0">
                <a:solidFill>
                  <a:schemeClr val="tx1"/>
                </a:solidFill>
                <a:latin typeface="Arial" pitchFamily="-107" charset="0"/>
                <a:ea typeface="+mn-ea"/>
                <a:cs typeface="+mn-cs"/>
              </a:rPr>
              <a:t>appropriate levels of security still follows the general outline we describe in this</a:t>
            </a:r>
          </a:p>
          <a:p>
            <a:r>
              <a:rPr lang="en-US" sz="1200" kern="1200" baseline="0" dirty="0" smtClean="0">
                <a:solidFill>
                  <a:schemeClr val="tx1"/>
                </a:solidFill>
                <a:latin typeface="Arial" pitchFamily="-107" charset="0"/>
                <a:ea typeface="+mn-ea"/>
                <a:cs typeface="+mn-cs"/>
              </a:rPr>
              <a:t>chapter. Beyond the general guidance in this section, we provide more detailed discussion</a:t>
            </a:r>
          </a:p>
          <a:p>
            <a:r>
              <a:rPr lang="en-US" sz="1200" kern="1200" baseline="0" dirty="0" smtClean="0">
                <a:solidFill>
                  <a:schemeClr val="tx1"/>
                </a:solidFill>
                <a:latin typeface="Arial" pitchFamily="-107" charset="0"/>
                <a:ea typeface="+mn-ea"/>
                <a:cs typeface="+mn-cs"/>
              </a:rPr>
              <a:t>of Windows security mechanisms later in Chapter 26 .</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Again, there are a large range of resources available to assist administrators</a:t>
            </a:r>
          </a:p>
          <a:p>
            <a:r>
              <a:rPr lang="en-US" sz="1200" kern="1200" baseline="0" dirty="0" smtClean="0">
                <a:solidFill>
                  <a:schemeClr val="tx1"/>
                </a:solidFill>
                <a:latin typeface="Arial" pitchFamily="-107" charset="0"/>
                <a:ea typeface="+mn-ea"/>
                <a:cs typeface="+mn-cs"/>
              </a:rPr>
              <a:t>of these systems, including reports such as [SYMA07], online resources such as the</a:t>
            </a:r>
          </a:p>
          <a:p>
            <a:r>
              <a:rPr lang="en-US" sz="1200" kern="1200" baseline="0" dirty="0" smtClean="0">
                <a:solidFill>
                  <a:schemeClr val="tx1"/>
                </a:solidFill>
                <a:latin typeface="Arial" pitchFamily="-107" charset="0"/>
                <a:ea typeface="+mn-ea"/>
                <a:cs typeface="+mn-cs"/>
              </a:rPr>
              <a:t>“Microsoft Security Tools &amp; Checklists,” and specific system hardening guides such</a:t>
            </a:r>
          </a:p>
          <a:p>
            <a:r>
              <a:rPr lang="en-US" sz="1200" kern="1200" baseline="0" dirty="0" smtClean="0">
                <a:solidFill>
                  <a:schemeClr val="tx1"/>
                </a:solidFill>
                <a:latin typeface="Arial" pitchFamily="-107" charset="0"/>
                <a:ea typeface="+mn-ea"/>
                <a:cs typeface="+mn-cs"/>
              </a:rPr>
              <a:t>as those provided by the “NSA—Security Configuration Guides.”</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The “Windows Update” service and the “Windows Server Update Services” assist</a:t>
            </a:r>
          </a:p>
          <a:p>
            <a:r>
              <a:rPr lang="en-US" sz="1200" kern="1200" baseline="0" dirty="0" smtClean="0">
                <a:solidFill>
                  <a:schemeClr val="tx1"/>
                </a:solidFill>
                <a:latin typeface="Arial" pitchFamily="-107" charset="0"/>
                <a:ea typeface="+mn-ea"/>
                <a:cs typeface="+mn-cs"/>
              </a:rPr>
              <a:t>with the regular maintenance of Microsoft software, and should be configured and</a:t>
            </a:r>
          </a:p>
          <a:p>
            <a:r>
              <a:rPr lang="en-US" sz="1200" kern="1200" baseline="0" dirty="0" smtClean="0">
                <a:solidFill>
                  <a:schemeClr val="tx1"/>
                </a:solidFill>
                <a:latin typeface="Arial" pitchFamily="-107" charset="0"/>
                <a:ea typeface="+mn-ea"/>
                <a:cs typeface="+mn-cs"/>
              </a:rPr>
              <a:t>used. Many other third-party applications also provide automatic update support,</a:t>
            </a:r>
          </a:p>
          <a:p>
            <a:r>
              <a:rPr lang="en-US" sz="1200" kern="1200" baseline="0" dirty="0" smtClean="0">
                <a:solidFill>
                  <a:schemeClr val="tx1"/>
                </a:solidFill>
                <a:latin typeface="Arial" pitchFamily="-107" charset="0"/>
                <a:ea typeface="+mn-ea"/>
                <a:cs typeface="+mn-cs"/>
              </a:rPr>
              <a:t>and these should be enabled for selected applications.</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Users and groups in Windows systems are defined with a Security ID (SID). This</a:t>
            </a:r>
          </a:p>
          <a:p>
            <a:r>
              <a:rPr lang="en-US" sz="1200" kern="1200" baseline="0" dirty="0" smtClean="0">
                <a:solidFill>
                  <a:schemeClr val="tx1"/>
                </a:solidFill>
                <a:latin typeface="Arial" pitchFamily="-107" charset="0"/>
                <a:ea typeface="+mn-ea"/>
                <a:cs typeface="+mn-cs"/>
              </a:rPr>
              <a:t>information may be stored and used locally, on a single system, in the Security</a:t>
            </a:r>
          </a:p>
          <a:p>
            <a:r>
              <a:rPr lang="en-US" sz="1200" kern="1200" baseline="0" dirty="0" smtClean="0">
                <a:solidFill>
                  <a:schemeClr val="tx1"/>
                </a:solidFill>
                <a:latin typeface="Arial" pitchFamily="-107" charset="0"/>
                <a:ea typeface="+mn-ea"/>
                <a:cs typeface="+mn-cs"/>
              </a:rPr>
              <a:t>Account Manager (SAM). It may also be centrally managed for a group of systems</a:t>
            </a:r>
          </a:p>
          <a:p>
            <a:r>
              <a:rPr lang="en-US" sz="1200" kern="1200" baseline="0" dirty="0" smtClean="0">
                <a:solidFill>
                  <a:schemeClr val="tx1"/>
                </a:solidFill>
                <a:latin typeface="Arial" pitchFamily="-107" charset="0"/>
                <a:ea typeface="+mn-ea"/>
                <a:cs typeface="+mn-cs"/>
              </a:rPr>
              <a:t>belonging to a domain, with the information supplied by a central Active Directory</a:t>
            </a:r>
          </a:p>
          <a:p>
            <a:r>
              <a:rPr lang="en-US" sz="1200" kern="1200" baseline="0" dirty="0" smtClean="0">
                <a:solidFill>
                  <a:schemeClr val="tx1"/>
                </a:solidFill>
                <a:latin typeface="Arial" pitchFamily="-107" charset="0"/>
                <a:ea typeface="+mn-ea"/>
                <a:cs typeface="+mn-cs"/>
              </a:rPr>
              <a:t>(AD) system using the LDAP protocol. Most organizations with multiple systems</a:t>
            </a:r>
          </a:p>
          <a:p>
            <a:r>
              <a:rPr lang="en-US" sz="1200" kern="1200" baseline="0" dirty="0" smtClean="0">
                <a:solidFill>
                  <a:schemeClr val="tx1"/>
                </a:solidFill>
                <a:latin typeface="Arial" pitchFamily="-107" charset="0"/>
                <a:ea typeface="+mn-ea"/>
                <a:cs typeface="+mn-cs"/>
              </a:rPr>
              <a:t>will manage them using domains. These systems can also enforce common policy</a:t>
            </a:r>
          </a:p>
          <a:p>
            <a:r>
              <a:rPr lang="en-US" sz="1200" kern="1200" baseline="0" dirty="0" smtClean="0">
                <a:solidFill>
                  <a:schemeClr val="tx1"/>
                </a:solidFill>
                <a:latin typeface="Arial" pitchFamily="-107" charset="0"/>
                <a:ea typeface="+mn-ea"/>
                <a:cs typeface="+mn-cs"/>
              </a:rPr>
              <a:t>on users on any system in the domain. We further explore the Windows security</a:t>
            </a:r>
          </a:p>
          <a:p>
            <a:r>
              <a:rPr lang="en-US" sz="1200" kern="1200" baseline="0" dirty="0" smtClean="0">
                <a:solidFill>
                  <a:schemeClr val="tx1"/>
                </a:solidFill>
                <a:latin typeface="Arial" pitchFamily="-107" charset="0"/>
                <a:ea typeface="+mn-ea"/>
                <a:cs typeface="+mn-cs"/>
              </a:rPr>
              <a:t>architecture in Section 26.1 .</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Windows systems implement discretionary access controls to system resources</a:t>
            </a:r>
          </a:p>
          <a:p>
            <a:r>
              <a:rPr lang="en-US" sz="1200" kern="1200" baseline="0" dirty="0" smtClean="0">
                <a:solidFill>
                  <a:schemeClr val="tx1"/>
                </a:solidFill>
                <a:latin typeface="Arial" pitchFamily="-107" charset="0"/>
                <a:ea typeface="+mn-ea"/>
                <a:cs typeface="+mn-cs"/>
              </a:rPr>
              <a:t>such as files, shared memory, and named pipes. The access control list has a number of</a:t>
            </a:r>
          </a:p>
          <a:p>
            <a:r>
              <a:rPr lang="en-US" sz="1200" kern="1200" baseline="0" dirty="0" smtClean="0">
                <a:solidFill>
                  <a:schemeClr val="tx1"/>
                </a:solidFill>
                <a:latin typeface="Arial" pitchFamily="-107" charset="0"/>
                <a:ea typeface="+mn-ea"/>
                <a:cs typeface="+mn-cs"/>
              </a:rPr>
              <a:t>entries that may grant or deny access rights to a specific SID, which may be for an individual</a:t>
            </a:r>
          </a:p>
          <a:p>
            <a:r>
              <a:rPr lang="en-US" sz="1200" kern="1200" baseline="0" dirty="0" smtClean="0">
                <a:solidFill>
                  <a:schemeClr val="tx1"/>
                </a:solidFill>
                <a:latin typeface="Arial" pitchFamily="-107" charset="0"/>
                <a:ea typeface="+mn-ea"/>
                <a:cs typeface="+mn-cs"/>
              </a:rPr>
              <a:t>user or for some group of users. Windows Vista and later systems also include</a:t>
            </a:r>
          </a:p>
          <a:p>
            <a:r>
              <a:rPr lang="en-US" sz="1200" kern="1200" baseline="0" dirty="0" smtClean="0">
                <a:solidFill>
                  <a:schemeClr val="tx1"/>
                </a:solidFill>
                <a:latin typeface="Arial" pitchFamily="-107" charset="0"/>
                <a:ea typeface="+mn-ea"/>
                <a:cs typeface="+mn-cs"/>
              </a:rPr>
              <a:t>mandatory integrity controls. These label all objects, such as processes and files, and</a:t>
            </a:r>
          </a:p>
          <a:p>
            <a:r>
              <a:rPr lang="en-US" sz="1200" kern="1200" baseline="0" dirty="0" smtClean="0">
                <a:solidFill>
                  <a:schemeClr val="tx1"/>
                </a:solidFill>
                <a:latin typeface="Arial" pitchFamily="-107" charset="0"/>
                <a:ea typeface="+mn-ea"/>
                <a:cs typeface="+mn-cs"/>
              </a:rPr>
              <a:t>all users, as being of low, medium, high, or system integrity level. Then whenever data</a:t>
            </a:r>
          </a:p>
          <a:p>
            <a:r>
              <a:rPr lang="en-US" sz="1200" kern="1200" baseline="0" dirty="0" smtClean="0">
                <a:solidFill>
                  <a:schemeClr val="tx1"/>
                </a:solidFill>
                <a:latin typeface="Arial" pitchFamily="-107" charset="0"/>
                <a:ea typeface="+mn-ea"/>
                <a:cs typeface="+mn-cs"/>
              </a:rPr>
              <a:t>is written to an object, the system first ensures that the subject’s integrity is equal or</a:t>
            </a:r>
          </a:p>
          <a:p>
            <a:r>
              <a:rPr lang="en-US" sz="1200" kern="1200" baseline="0" dirty="0" smtClean="0">
                <a:solidFill>
                  <a:schemeClr val="tx1"/>
                </a:solidFill>
                <a:latin typeface="Arial" pitchFamily="-107" charset="0"/>
                <a:ea typeface="+mn-ea"/>
                <a:cs typeface="+mn-cs"/>
              </a:rPr>
              <a:t>higher than the object’s level. This implements a form of the Biba Integrity model</a:t>
            </a:r>
          </a:p>
          <a:p>
            <a:r>
              <a:rPr lang="en-US" sz="1200" kern="1200" baseline="0" dirty="0" smtClean="0">
                <a:solidFill>
                  <a:schemeClr val="tx1"/>
                </a:solidFill>
                <a:latin typeface="Arial" pitchFamily="-107" charset="0"/>
                <a:ea typeface="+mn-ea"/>
                <a:cs typeface="+mn-cs"/>
              </a:rPr>
              <a:t>we discuss in Section 13.2 that specifically targets the issue of untrusted remote code</a:t>
            </a:r>
          </a:p>
          <a:p>
            <a:r>
              <a:rPr lang="en-US" sz="1200" kern="1200" baseline="0" dirty="0" smtClean="0">
                <a:solidFill>
                  <a:schemeClr val="tx1"/>
                </a:solidFill>
                <a:latin typeface="Arial" pitchFamily="-107" charset="0"/>
                <a:ea typeface="+mn-ea"/>
                <a:cs typeface="+mn-cs"/>
              </a:rPr>
              <a:t>executing in, for example Windows Internet Explorer, trying to modify local resources.</a:t>
            </a:r>
          </a:p>
          <a:p>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73</a:t>
            </a:fld>
            <a:endParaRPr lang="en-AU" dirty="0"/>
          </a:p>
        </p:txBody>
      </p:sp>
    </p:spTree>
    <p:extLst>
      <p:ext uri="{BB962C8B-B14F-4D97-AF65-F5344CB8AC3E}">
        <p14:creationId xmlns:p14="http://schemas.microsoft.com/office/powerpoint/2010/main" val="18108821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Arial" pitchFamily="-107" charset="0"/>
                <a:ea typeface="+mn-ea"/>
                <a:cs typeface="+mn-cs"/>
              </a:rPr>
              <a:t>Unlike Unix and Linux systems, much of the configuration information in Windows</a:t>
            </a:r>
          </a:p>
          <a:p>
            <a:r>
              <a:rPr lang="en-US" sz="1200" kern="1200" baseline="0" dirty="0" smtClean="0">
                <a:solidFill>
                  <a:schemeClr val="tx1"/>
                </a:solidFill>
                <a:latin typeface="Arial" pitchFamily="-107" charset="0"/>
                <a:ea typeface="+mn-ea"/>
                <a:cs typeface="+mn-cs"/>
              </a:rPr>
              <a:t>systems is centralized in the Registry, which forms a database of keys and values</a:t>
            </a:r>
          </a:p>
          <a:p>
            <a:r>
              <a:rPr lang="en-US" sz="1200" kern="1200" baseline="0" dirty="0" smtClean="0">
                <a:solidFill>
                  <a:schemeClr val="tx1"/>
                </a:solidFill>
                <a:latin typeface="Arial" pitchFamily="-107" charset="0"/>
                <a:ea typeface="+mn-ea"/>
                <a:cs typeface="+mn-cs"/>
              </a:rPr>
              <a:t>that may be queried and interpreted by applications on these systems.</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Changes to these values can be made within specific applications, setting preferences</a:t>
            </a:r>
          </a:p>
          <a:p>
            <a:r>
              <a:rPr lang="en-US" sz="1200" kern="1200" baseline="0" dirty="0" smtClean="0">
                <a:solidFill>
                  <a:schemeClr val="tx1"/>
                </a:solidFill>
                <a:latin typeface="Arial" pitchFamily="-107" charset="0"/>
                <a:ea typeface="+mn-ea"/>
                <a:cs typeface="+mn-cs"/>
              </a:rPr>
              <a:t>in the application that are then saved in the registry using the appropriate keys</a:t>
            </a:r>
          </a:p>
          <a:p>
            <a:r>
              <a:rPr lang="en-US" sz="1200" kern="1200" baseline="0" dirty="0" smtClean="0">
                <a:solidFill>
                  <a:schemeClr val="tx1"/>
                </a:solidFill>
                <a:latin typeface="Arial" pitchFamily="-107" charset="0"/>
                <a:ea typeface="+mn-ea"/>
                <a:cs typeface="+mn-cs"/>
              </a:rPr>
              <a:t>and values. This approach hides the detailed representation from the administrator.</a:t>
            </a:r>
          </a:p>
          <a:p>
            <a:r>
              <a:rPr lang="en-US" sz="1200" kern="1200" baseline="0" dirty="0" smtClean="0">
                <a:solidFill>
                  <a:schemeClr val="tx1"/>
                </a:solidFill>
                <a:latin typeface="Arial" pitchFamily="-107" charset="0"/>
                <a:ea typeface="+mn-ea"/>
                <a:cs typeface="+mn-cs"/>
              </a:rPr>
              <a:t>Alternatively, the registry keys can be directly modified using the “Registry Editor.”</a:t>
            </a:r>
          </a:p>
          <a:p>
            <a:r>
              <a:rPr lang="en-US" sz="1200" kern="1200" baseline="0" dirty="0" smtClean="0">
                <a:solidFill>
                  <a:schemeClr val="tx1"/>
                </a:solidFill>
                <a:latin typeface="Arial" pitchFamily="-107" charset="0"/>
                <a:ea typeface="+mn-ea"/>
                <a:cs typeface="+mn-cs"/>
              </a:rPr>
              <a:t>This approach is more useful for making bulk changes, such as those recommended</a:t>
            </a:r>
          </a:p>
          <a:p>
            <a:r>
              <a:rPr lang="en-US" sz="1200" kern="1200" baseline="0" dirty="0" smtClean="0">
                <a:solidFill>
                  <a:schemeClr val="tx1"/>
                </a:solidFill>
                <a:latin typeface="Arial" pitchFamily="-107" charset="0"/>
                <a:ea typeface="+mn-ea"/>
                <a:cs typeface="+mn-cs"/>
              </a:rPr>
              <a:t>in hardening guides. These changes may also be recorded in a central repository, and</a:t>
            </a:r>
          </a:p>
          <a:p>
            <a:r>
              <a:rPr lang="en-US" sz="1200" kern="1200" baseline="0" dirty="0" smtClean="0">
                <a:solidFill>
                  <a:schemeClr val="tx1"/>
                </a:solidFill>
                <a:latin typeface="Arial" pitchFamily="-107" charset="0"/>
                <a:ea typeface="+mn-ea"/>
                <a:cs typeface="+mn-cs"/>
              </a:rPr>
              <a:t>pushed out whenever a user logs in to a system within a network domain.</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Given the predominance of malware that targets Windows systems, it is essential</a:t>
            </a:r>
          </a:p>
          <a:p>
            <a:r>
              <a:rPr lang="en-US" sz="1200" kern="1200" baseline="0" dirty="0" smtClean="0">
                <a:solidFill>
                  <a:schemeClr val="tx1"/>
                </a:solidFill>
                <a:latin typeface="Arial" pitchFamily="-107" charset="0"/>
                <a:ea typeface="+mn-ea"/>
                <a:cs typeface="+mn-cs"/>
              </a:rPr>
              <a:t>that suitable anti-virus, anti-spyware, personal firewall, and other malware and</a:t>
            </a:r>
          </a:p>
          <a:p>
            <a:r>
              <a:rPr lang="en-US" sz="1200" kern="1200" baseline="0" dirty="0" smtClean="0">
                <a:solidFill>
                  <a:schemeClr val="tx1"/>
                </a:solidFill>
                <a:latin typeface="Arial" pitchFamily="-107" charset="0"/>
                <a:ea typeface="+mn-ea"/>
                <a:cs typeface="+mn-cs"/>
              </a:rPr>
              <a:t>attack detection and handling software packages are installed and configured on</a:t>
            </a:r>
          </a:p>
          <a:p>
            <a:r>
              <a:rPr lang="en-US" sz="1200" kern="1200" baseline="0" dirty="0" smtClean="0">
                <a:solidFill>
                  <a:schemeClr val="tx1"/>
                </a:solidFill>
                <a:latin typeface="Arial" pitchFamily="-107" charset="0"/>
                <a:ea typeface="+mn-ea"/>
                <a:cs typeface="+mn-cs"/>
              </a:rPr>
              <a:t>such systems. This is clearly needed for network connected systems, as shown by</a:t>
            </a:r>
          </a:p>
          <a:p>
            <a:r>
              <a:rPr lang="en-US" sz="1200" kern="1200" baseline="0" dirty="0" smtClean="0">
                <a:solidFill>
                  <a:schemeClr val="tx1"/>
                </a:solidFill>
                <a:latin typeface="Arial" pitchFamily="-107" charset="0"/>
                <a:ea typeface="+mn-ea"/>
                <a:cs typeface="+mn-cs"/>
              </a:rPr>
              <a:t>the high-incidence numbers in reports such as [SYMA11]. However, as the Stuxnet</a:t>
            </a:r>
          </a:p>
          <a:p>
            <a:r>
              <a:rPr lang="en-US" sz="1200" kern="1200" baseline="0" dirty="0" smtClean="0">
                <a:solidFill>
                  <a:schemeClr val="tx1"/>
                </a:solidFill>
                <a:latin typeface="Arial" pitchFamily="-107" charset="0"/>
                <a:ea typeface="+mn-ea"/>
                <a:cs typeface="+mn-cs"/>
              </a:rPr>
              <a:t>attacks in 2010 show, even isolated systems updated using removable media are</a:t>
            </a:r>
          </a:p>
          <a:p>
            <a:r>
              <a:rPr lang="en-US" sz="1200" kern="1200" baseline="0" dirty="0" smtClean="0">
                <a:solidFill>
                  <a:schemeClr val="tx1"/>
                </a:solidFill>
                <a:latin typeface="Arial" pitchFamily="-107" charset="0"/>
                <a:ea typeface="+mn-ea"/>
                <a:cs typeface="+mn-cs"/>
              </a:rPr>
              <a:t>vulnerable, and thus must also be protected.</a:t>
            </a:r>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74</a:t>
            </a:fld>
            <a:endParaRPr lang="en-AU" dirty="0"/>
          </a:p>
        </p:txBody>
      </p:sp>
    </p:spTree>
    <p:extLst>
      <p:ext uri="{BB962C8B-B14F-4D97-AF65-F5344CB8AC3E}">
        <p14:creationId xmlns:p14="http://schemas.microsoft.com/office/powerpoint/2010/main" val="7457564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smtClean="0">
                <a:solidFill>
                  <a:schemeClr val="tx1"/>
                </a:solidFill>
                <a:latin typeface="Arial" pitchFamily="-107" charset="0"/>
                <a:ea typeface="+mn-ea"/>
                <a:cs typeface="+mn-cs"/>
              </a:rPr>
              <a:t>Current generation Windows systems include some basic firewall and malware</a:t>
            </a:r>
          </a:p>
          <a:p>
            <a:r>
              <a:rPr lang="en-US" sz="1200" kern="1200" baseline="0" dirty="0" smtClean="0">
                <a:solidFill>
                  <a:schemeClr val="tx1"/>
                </a:solidFill>
                <a:latin typeface="Arial" pitchFamily="-107" charset="0"/>
                <a:ea typeface="+mn-ea"/>
                <a:cs typeface="+mn-cs"/>
              </a:rPr>
              <a:t>countermeasure capabilities, which should certainly be used at a minimum.</a:t>
            </a:r>
          </a:p>
          <a:p>
            <a:r>
              <a:rPr lang="en-US" sz="1200" kern="1200" baseline="0" dirty="0" smtClean="0">
                <a:solidFill>
                  <a:schemeClr val="tx1"/>
                </a:solidFill>
                <a:latin typeface="Arial" pitchFamily="-107" charset="0"/>
                <a:ea typeface="+mn-ea"/>
                <a:cs typeface="+mn-cs"/>
              </a:rPr>
              <a:t>However, many organizations find that these should be augmented with one or</a:t>
            </a:r>
          </a:p>
          <a:p>
            <a:r>
              <a:rPr lang="en-US" sz="1200" kern="1200" baseline="0" dirty="0" smtClean="0">
                <a:solidFill>
                  <a:schemeClr val="tx1"/>
                </a:solidFill>
                <a:latin typeface="Arial" pitchFamily="-107" charset="0"/>
                <a:ea typeface="+mn-ea"/>
                <a:cs typeface="+mn-cs"/>
              </a:rPr>
              <a:t>more of the many commercial products available. One issue of concern is undesirable</a:t>
            </a:r>
          </a:p>
          <a:p>
            <a:r>
              <a:rPr lang="en-US" sz="1200" kern="1200" baseline="0" dirty="0" smtClean="0">
                <a:solidFill>
                  <a:schemeClr val="tx1"/>
                </a:solidFill>
                <a:latin typeface="Arial" pitchFamily="-107" charset="0"/>
                <a:ea typeface="+mn-ea"/>
                <a:cs typeface="+mn-cs"/>
              </a:rPr>
              <a:t>interactions between anti-virus and other products from multiple vendors. Care</a:t>
            </a:r>
          </a:p>
          <a:p>
            <a:r>
              <a:rPr lang="en-US" sz="1200" kern="1200" baseline="0" dirty="0" smtClean="0">
                <a:solidFill>
                  <a:schemeClr val="tx1"/>
                </a:solidFill>
                <a:latin typeface="Arial" pitchFamily="-107" charset="0"/>
                <a:ea typeface="+mn-ea"/>
                <a:cs typeface="+mn-cs"/>
              </a:rPr>
              <a:t>is needed when planning and installing such products to identify possible adverse</a:t>
            </a:r>
          </a:p>
          <a:p>
            <a:r>
              <a:rPr lang="en-US" sz="1200" kern="1200" baseline="0" dirty="0" smtClean="0">
                <a:solidFill>
                  <a:schemeClr val="tx1"/>
                </a:solidFill>
                <a:latin typeface="Arial" pitchFamily="-107" charset="0"/>
                <a:ea typeface="+mn-ea"/>
                <a:cs typeface="+mn-cs"/>
              </a:rPr>
              <a:t>interactions, and to ensure the set of products in use are compatible with each other.</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Windows systems also support a range of cryptographic functions that may</a:t>
            </a:r>
          </a:p>
          <a:p>
            <a:r>
              <a:rPr lang="en-US" sz="1200" kern="1200" baseline="0" dirty="0" smtClean="0">
                <a:solidFill>
                  <a:schemeClr val="tx1"/>
                </a:solidFill>
                <a:latin typeface="Arial" pitchFamily="-107" charset="0"/>
                <a:ea typeface="+mn-ea"/>
                <a:cs typeface="+mn-cs"/>
              </a:rPr>
              <a:t>be used where desirable. These include support for encrypting files and directories</a:t>
            </a:r>
          </a:p>
          <a:p>
            <a:r>
              <a:rPr lang="en-US" sz="1200" kern="1200" baseline="0" dirty="0" smtClean="0">
                <a:solidFill>
                  <a:schemeClr val="tx1"/>
                </a:solidFill>
                <a:latin typeface="Arial" pitchFamily="-107" charset="0"/>
                <a:ea typeface="+mn-ea"/>
                <a:cs typeface="+mn-cs"/>
              </a:rPr>
              <a:t>using the Encrypting File System (EFS), and for full-disk encryption with AES</a:t>
            </a:r>
          </a:p>
          <a:p>
            <a:r>
              <a:rPr lang="en-US" sz="1200" kern="1200" baseline="0" dirty="0" smtClean="0">
                <a:solidFill>
                  <a:schemeClr val="tx1"/>
                </a:solidFill>
                <a:latin typeface="Arial" pitchFamily="-107" charset="0"/>
                <a:ea typeface="+mn-ea"/>
                <a:cs typeface="+mn-cs"/>
              </a:rPr>
              <a:t>using BitLocker.</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The system hardening guides such as those provided by the “NSA—Security</a:t>
            </a:r>
          </a:p>
          <a:p>
            <a:r>
              <a:rPr lang="en-US" sz="1200" kern="1200" baseline="0" dirty="0" smtClean="0">
                <a:solidFill>
                  <a:schemeClr val="tx1"/>
                </a:solidFill>
                <a:latin typeface="Arial" pitchFamily="-107" charset="0"/>
                <a:ea typeface="+mn-ea"/>
                <a:cs typeface="+mn-cs"/>
              </a:rPr>
              <a:t>Configuration Guides” also include security checklists for various versions of</a:t>
            </a:r>
          </a:p>
          <a:p>
            <a:r>
              <a:rPr lang="en-US" sz="1200" kern="1200" baseline="0" dirty="0" smtClean="0">
                <a:solidFill>
                  <a:schemeClr val="tx1"/>
                </a:solidFill>
                <a:latin typeface="Arial" pitchFamily="-107" charset="0"/>
                <a:ea typeface="+mn-ea"/>
                <a:cs typeface="+mn-cs"/>
              </a:rPr>
              <a:t>Windows.</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There are also a number of commercial and open-source tools available to</a:t>
            </a:r>
          </a:p>
          <a:p>
            <a:r>
              <a:rPr lang="en-US" sz="1200" kern="1200" baseline="0" dirty="0" smtClean="0">
                <a:solidFill>
                  <a:schemeClr val="tx1"/>
                </a:solidFill>
                <a:latin typeface="Arial" pitchFamily="-107" charset="0"/>
                <a:ea typeface="+mn-ea"/>
                <a:cs typeface="+mn-cs"/>
              </a:rPr>
              <a:t>perform system security scanning and vulnerability testing of Windows systems. The</a:t>
            </a:r>
          </a:p>
          <a:p>
            <a:r>
              <a:rPr lang="en-US" sz="1200" kern="1200" baseline="0" dirty="0" smtClean="0">
                <a:solidFill>
                  <a:schemeClr val="tx1"/>
                </a:solidFill>
                <a:latin typeface="Arial" pitchFamily="-107" charset="0"/>
                <a:ea typeface="+mn-ea"/>
                <a:cs typeface="+mn-cs"/>
              </a:rPr>
              <a:t>“Microsoft Baseline Security Analyzer” is a simple, free, easy-to-use tool that aims</a:t>
            </a:r>
          </a:p>
          <a:p>
            <a:r>
              <a:rPr lang="en-US" sz="1200" kern="1200" baseline="0" dirty="0" smtClean="0">
                <a:solidFill>
                  <a:schemeClr val="tx1"/>
                </a:solidFill>
                <a:latin typeface="Arial" pitchFamily="-107" charset="0"/>
                <a:ea typeface="+mn-ea"/>
                <a:cs typeface="+mn-cs"/>
              </a:rPr>
              <a:t>to help small- to medium-sized businesses improve the security of their systems by</a:t>
            </a:r>
          </a:p>
          <a:p>
            <a:r>
              <a:rPr lang="en-US" sz="1200" kern="1200" baseline="0" dirty="0" smtClean="0">
                <a:solidFill>
                  <a:schemeClr val="tx1"/>
                </a:solidFill>
                <a:latin typeface="Arial" pitchFamily="-107" charset="0"/>
                <a:ea typeface="+mn-ea"/>
                <a:cs typeface="+mn-cs"/>
              </a:rPr>
              <a:t>checking for compliance with Microsoft’s security recommendations. Larger organizations</a:t>
            </a:r>
          </a:p>
          <a:p>
            <a:r>
              <a:rPr lang="en-US" sz="1200" kern="1200" baseline="0" dirty="0" smtClean="0">
                <a:solidFill>
                  <a:schemeClr val="tx1"/>
                </a:solidFill>
                <a:latin typeface="Arial" pitchFamily="-107" charset="0"/>
                <a:ea typeface="+mn-ea"/>
                <a:cs typeface="+mn-cs"/>
              </a:rPr>
              <a:t>are likely better served using one of the larger, centralized, commercial</a:t>
            </a:r>
          </a:p>
          <a:p>
            <a:r>
              <a:rPr lang="en-US" sz="1200" kern="1200" baseline="0" dirty="0" smtClean="0">
                <a:solidFill>
                  <a:schemeClr val="tx1"/>
                </a:solidFill>
                <a:latin typeface="Arial" pitchFamily="-107" charset="0"/>
                <a:ea typeface="+mn-ea"/>
                <a:cs typeface="+mn-cs"/>
              </a:rPr>
              <a:t>security analysis suites available.</a:t>
            </a:r>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75</a:t>
            </a:fld>
            <a:endParaRPr lang="en-AU" dirty="0"/>
          </a:p>
        </p:txBody>
      </p:sp>
    </p:spTree>
    <p:extLst>
      <p:ext uri="{BB962C8B-B14F-4D97-AF65-F5344CB8AC3E}">
        <p14:creationId xmlns:p14="http://schemas.microsoft.com/office/powerpoint/2010/main" val="731773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Arial" pitchFamily="-107" charset="0"/>
                <a:ea typeface="+mn-ea"/>
                <a:cs typeface="+mn-cs"/>
              </a:rPr>
              <a:t>Virtualization refers to a technology that provides an abstraction of the computing</a:t>
            </a:r>
          </a:p>
          <a:p>
            <a:r>
              <a:rPr lang="en-US" sz="1200" kern="1200" baseline="0" dirty="0" smtClean="0">
                <a:solidFill>
                  <a:schemeClr val="tx1"/>
                </a:solidFill>
                <a:latin typeface="Arial" pitchFamily="-107" charset="0"/>
                <a:ea typeface="+mn-ea"/>
                <a:cs typeface="+mn-cs"/>
              </a:rPr>
              <a:t>resources used by some software, which thus runs in a simulated environment</a:t>
            </a:r>
          </a:p>
          <a:p>
            <a:r>
              <a:rPr lang="en-US" sz="1200" kern="1200" baseline="0" dirty="0" smtClean="0">
                <a:solidFill>
                  <a:schemeClr val="tx1"/>
                </a:solidFill>
                <a:latin typeface="Arial" pitchFamily="-107" charset="0"/>
                <a:ea typeface="+mn-ea"/>
                <a:cs typeface="+mn-cs"/>
              </a:rPr>
              <a:t>called a virtual machine (VM). There are many types of virtualization; however, in</a:t>
            </a:r>
          </a:p>
          <a:p>
            <a:r>
              <a:rPr lang="en-US" sz="1200" kern="1200" baseline="0" dirty="0" smtClean="0">
                <a:solidFill>
                  <a:schemeClr val="tx1"/>
                </a:solidFill>
                <a:latin typeface="Arial" pitchFamily="-107" charset="0"/>
                <a:ea typeface="+mn-ea"/>
                <a:cs typeface="+mn-cs"/>
              </a:rPr>
              <a:t>this section we are most interested in full virtualization. This allows multiple full</a:t>
            </a:r>
          </a:p>
          <a:p>
            <a:r>
              <a:rPr lang="en-US" sz="1200" kern="1200" baseline="0" dirty="0" smtClean="0">
                <a:solidFill>
                  <a:schemeClr val="tx1"/>
                </a:solidFill>
                <a:latin typeface="Arial" pitchFamily="-107" charset="0"/>
                <a:ea typeface="+mn-ea"/>
                <a:cs typeface="+mn-cs"/>
              </a:rPr>
              <a:t>operating system instances to execute on virtual hardware, supported by a hypervisor</a:t>
            </a:r>
          </a:p>
          <a:p>
            <a:r>
              <a:rPr lang="en-US" sz="1200" kern="1200" baseline="0" dirty="0" smtClean="0">
                <a:solidFill>
                  <a:schemeClr val="tx1"/>
                </a:solidFill>
                <a:latin typeface="Arial" pitchFamily="-107" charset="0"/>
                <a:ea typeface="+mn-ea"/>
                <a:cs typeface="+mn-cs"/>
              </a:rPr>
              <a:t>that manages access to the actual physical hardware resources. Benefits arising</a:t>
            </a:r>
          </a:p>
          <a:p>
            <a:r>
              <a:rPr lang="en-US" sz="1200" kern="1200" baseline="0" dirty="0" smtClean="0">
                <a:solidFill>
                  <a:schemeClr val="tx1"/>
                </a:solidFill>
                <a:latin typeface="Arial" pitchFamily="-107" charset="0"/>
                <a:ea typeface="+mn-ea"/>
                <a:cs typeface="+mn-cs"/>
              </a:rPr>
              <a:t>from using virtualization include better efficiency in the use of the physical system</a:t>
            </a:r>
          </a:p>
          <a:p>
            <a:r>
              <a:rPr lang="en-US" sz="1200" kern="1200" baseline="0" dirty="0" smtClean="0">
                <a:solidFill>
                  <a:schemeClr val="tx1"/>
                </a:solidFill>
                <a:latin typeface="Arial" pitchFamily="-107" charset="0"/>
                <a:ea typeface="+mn-ea"/>
                <a:cs typeface="+mn-cs"/>
              </a:rPr>
              <a:t>resources than is typically seen using a single operating system instance. This is particularly</a:t>
            </a:r>
          </a:p>
          <a:p>
            <a:r>
              <a:rPr lang="en-US" sz="1200" kern="1200" baseline="0" dirty="0" smtClean="0">
                <a:solidFill>
                  <a:schemeClr val="tx1"/>
                </a:solidFill>
                <a:latin typeface="Arial" pitchFamily="-107" charset="0"/>
                <a:ea typeface="+mn-ea"/>
                <a:cs typeface="+mn-cs"/>
              </a:rPr>
              <a:t>evident in the provision of virtualized server systems. Virtualization can</a:t>
            </a:r>
          </a:p>
          <a:p>
            <a:r>
              <a:rPr lang="en-US" sz="1200" kern="1200" baseline="0" dirty="0" smtClean="0">
                <a:solidFill>
                  <a:schemeClr val="tx1"/>
                </a:solidFill>
                <a:latin typeface="Arial" pitchFamily="-107" charset="0"/>
                <a:ea typeface="+mn-ea"/>
                <a:cs typeface="+mn-cs"/>
              </a:rPr>
              <a:t>also provide support for multiple distinct operating systems and associated applications</a:t>
            </a:r>
          </a:p>
          <a:p>
            <a:r>
              <a:rPr lang="en-US" sz="1200" kern="1200" baseline="0" dirty="0" smtClean="0">
                <a:solidFill>
                  <a:schemeClr val="tx1"/>
                </a:solidFill>
                <a:latin typeface="Arial" pitchFamily="-107" charset="0"/>
                <a:ea typeface="+mn-ea"/>
                <a:cs typeface="+mn-cs"/>
              </a:rPr>
              <a:t>on the one physical system. This is more commonly seen on client systems.</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There are a number of additional security concerns raised in virtualized systems,</a:t>
            </a:r>
          </a:p>
          <a:p>
            <a:r>
              <a:rPr lang="en-US" sz="1200" kern="1200" baseline="0" dirty="0" smtClean="0">
                <a:solidFill>
                  <a:schemeClr val="tx1"/>
                </a:solidFill>
                <a:latin typeface="Arial" pitchFamily="-107" charset="0"/>
                <a:ea typeface="+mn-ea"/>
                <a:cs typeface="+mn-cs"/>
              </a:rPr>
              <a:t>as a consequence both of the multiple operating systems executing side by side</a:t>
            </a:r>
          </a:p>
          <a:p>
            <a:r>
              <a:rPr lang="en-US" sz="1200" kern="1200" baseline="0" dirty="0" smtClean="0">
                <a:solidFill>
                  <a:schemeClr val="tx1"/>
                </a:solidFill>
                <a:latin typeface="Arial" pitchFamily="-107" charset="0"/>
                <a:ea typeface="+mn-ea"/>
                <a:cs typeface="+mn-cs"/>
              </a:rPr>
              <a:t>and of the presence of the virtualized environment and hypervisor as a layer below</a:t>
            </a:r>
          </a:p>
          <a:p>
            <a:r>
              <a:rPr lang="en-US" sz="1200" kern="1200" baseline="0" dirty="0" smtClean="0">
                <a:solidFill>
                  <a:schemeClr val="tx1"/>
                </a:solidFill>
                <a:latin typeface="Arial" pitchFamily="-107" charset="0"/>
                <a:ea typeface="+mn-ea"/>
                <a:cs typeface="+mn-cs"/>
              </a:rPr>
              <a:t>the operating system kernels and the security services they provide. [CLEE09]</a:t>
            </a:r>
          </a:p>
          <a:p>
            <a:r>
              <a:rPr lang="en-US" sz="1200" kern="1200" baseline="0" dirty="0" smtClean="0">
                <a:solidFill>
                  <a:schemeClr val="tx1"/>
                </a:solidFill>
                <a:latin typeface="Arial" pitchFamily="-107" charset="0"/>
                <a:ea typeface="+mn-ea"/>
                <a:cs typeface="+mn-cs"/>
              </a:rPr>
              <a:t>presents a survey of some of the security issues arising from such a use of virtualization,</a:t>
            </a:r>
          </a:p>
          <a:p>
            <a:r>
              <a:rPr lang="en-US" sz="1200" kern="1200" baseline="0" dirty="0" smtClean="0">
                <a:solidFill>
                  <a:schemeClr val="tx1"/>
                </a:solidFill>
                <a:latin typeface="Arial" pitchFamily="-107" charset="0"/>
                <a:ea typeface="+mn-ea"/>
                <a:cs typeface="+mn-cs"/>
              </a:rPr>
              <a:t>a number of which we will discuss further.</a:t>
            </a:r>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76</a:t>
            </a:fld>
            <a:endParaRPr lang="en-AU" dirty="0"/>
          </a:p>
        </p:txBody>
      </p:sp>
    </p:spTree>
    <p:extLst>
      <p:ext uri="{BB962C8B-B14F-4D97-AF65-F5344CB8AC3E}">
        <p14:creationId xmlns:p14="http://schemas.microsoft.com/office/powerpoint/2010/main" val="1787395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Operation</a:t>
            </a:r>
          </a:p>
          <a:p>
            <a:r>
              <a:rPr lang="en-US" sz="1200" b="0" i="0" u="none" strike="noStrike" kern="1200" baseline="0" dirty="0">
                <a:solidFill>
                  <a:schemeClr val="tx1"/>
                </a:solidFill>
                <a:latin typeface="+mn-lt"/>
                <a:ea typeface="+mn-ea"/>
                <a:cs typeface="+mn-cs"/>
              </a:rPr>
              <a:t>l </a:t>
            </a:r>
            <a:r>
              <a:rPr lang="en-US" sz="1200" b="1" i="0" u="none" strike="noStrike" kern="1200" baseline="0" dirty="0">
                <a:solidFill>
                  <a:schemeClr val="tx1"/>
                </a:solidFill>
                <a:latin typeface="+mn-lt"/>
                <a:ea typeface="+mn-ea"/>
                <a:cs typeface="+mn-cs"/>
              </a:rPr>
              <a:t>Awareness &amp; training</a:t>
            </a:r>
          </a:p>
          <a:p>
            <a:r>
              <a:rPr lang="en-US" sz="1200" b="0" i="0" u="none" strike="noStrike" kern="1200" baseline="0" dirty="0">
                <a:solidFill>
                  <a:schemeClr val="tx1"/>
                </a:solidFill>
                <a:latin typeface="+mn-lt"/>
                <a:ea typeface="+mn-ea"/>
                <a:cs typeface="+mn-cs"/>
              </a:rPr>
              <a:t>Educating employees about the security impact of cloud on their</a:t>
            </a:r>
          </a:p>
          <a:p>
            <a:r>
              <a:rPr lang="en-US" sz="1200" b="0" i="0" u="none" strike="noStrike" kern="1200" baseline="0" dirty="0">
                <a:solidFill>
                  <a:schemeClr val="tx1"/>
                </a:solidFill>
                <a:latin typeface="+mn-lt"/>
                <a:ea typeface="+mn-ea"/>
                <a:cs typeface="+mn-cs"/>
              </a:rPr>
              <a:t>individual functions and roles.</a:t>
            </a:r>
          </a:p>
          <a:p>
            <a:r>
              <a:rPr lang="en-US" sz="1200" b="0" i="0" u="none" strike="noStrike" kern="1200" baseline="0" dirty="0">
                <a:solidFill>
                  <a:schemeClr val="tx1"/>
                </a:solidFill>
                <a:latin typeface="+mn-lt"/>
                <a:ea typeface="+mn-ea"/>
                <a:cs typeface="+mn-cs"/>
              </a:rPr>
              <a:t>l </a:t>
            </a:r>
            <a:r>
              <a:rPr lang="en-US" sz="1200" b="1" i="0" u="none" strike="noStrike" kern="1200" baseline="0" dirty="0">
                <a:solidFill>
                  <a:schemeClr val="tx1"/>
                </a:solidFill>
                <a:latin typeface="+mn-lt"/>
                <a:ea typeface="+mn-ea"/>
                <a:cs typeface="+mn-cs"/>
              </a:rPr>
              <a:t>Incident management</a:t>
            </a:r>
          </a:p>
          <a:p>
            <a:r>
              <a:rPr lang="en-US" sz="1200" b="0" i="0" u="none" strike="noStrike" kern="1200" baseline="0" dirty="0">
                <a:solidFill>
                  <a:schemeClr val="tx1"/>
                </a:solidFill>
                <a:latin typeface="+mn-lt"/>
                <a:ea typeface="+mn-ea"/>
                <a:cs typeface="+mn-cs"/>
              </a:rPr>
              <a:t>Managing cloud-related problems and incidents.</a:t>
            </a:r>
          </a:p>
          <a:p>
            <a:r>
              <a:rPr lang="en-US" sz="1200" b="0" i="0" u="none" strike="noStrike" kern="1200" baseline="0" dirty="0">
                <a:solidFill>
                  <a:schemeClr val="tx1"/>
                </a:solidFill>
                <a:latin typeface="+mn-lt"/>
                <a:ea typeface="+mn-ea"/>
                <a:cs typeface="+mn-cs"/>
              </a:rPr>
              <a:t>l </a:t>
            </a:r>
            <a:r>
              <a:rPr lang="en-US" sz="1200" b="1" i="0" u="none" strike="noStrike" kern="1200" baseline="0" dirty="0">
                <a:solidFill>
                  <a:schemeClr val="tx1"/>
                </a:solidFill>
                <a:latin typeface="+mn-lt"/>
                <a:ea typeface="+mn-ea"/>
                <a:cs typeface="+mn-cs"/>
              </a:rPr>
              <a:t>Configuration management</a:t>
            </a:r>
          </a:p>
          <a:p>
            <a:r>
              <a:rPr lang="en-US" sz="1200" b="0" i="0" u="none" strike="noStrike" kern="1200" baseline="0" dirty="0">
                <a:solidFill>
                  <a:schemeClr val="tx1"/>
                </a:solidFill>
                <a:latin typeface="+mn-lt"/>
                <a:ea typeface="+mn-ea"/>
                <a:cs typeface="+mn-cs"/>
              </a:rPr>
              <a:t>Ensuring the configuration of an </a:t>
            </a:r>
            <a:r>
              <a:rPr lang="en-US" sz="1200" b="0" i="0" u="none" strike="noStrike" kern="1200" baseline="0" dirty="0" err="1">
                <a:solidFill>
                  <a:schemeClr val="tx1"/>
                </a:solidFill>
                <a:latin typeface="+mn-lt"/>
                <a:ea typeface="+mn-ea"/>
                <a:cs typeface="+mn-cs"/>
              </a:rPr>
              <a:t>organisation’s</a:t>
            </a:r>
            <a:r>
              <a:rPr lang="en-US" sz="1200" b="0" i="0" u="none" strike="noStrike" kern="1200" baseline="0" dirty="0">
                <a:solidFill>
                  <a:schemeClr val="tx1"/>
                </a:solidFill>
                <a:latin typeface="+mn-lt"/>
                <a:ea typeface="+mn-ea"/>
                <a:cs typeface="+mn-cs"/>
              </a:rPr>
              <a:t> service is</a:t>
            </a:r>
          </a:p>
          <a:p>
            <a:r>
              <a:rPr lang="en-US" sz="1200" b="0" i="0" u="none" strike="noStrike" kern="1200" baseline="0" dirty="0">
                <a:solidFill>
                  <a:schemeClr val="tx1"/>
                </a:solidFill>
                <a:latin typeface="+mn-lt"/>
                <a:ea typeface="+mn-ea"/>
                <a:cs typeface="+mn-cs"/>
              </a:rPr>
              <a:t>appropriate and secure.</a:t>
            </a:r>
          </a:p>
          <a:p>
            <a:r>
              <a:rPr lang="en-US" sz="1200" b="0" i="0" u="none" strike="noStrike" kern="1200" baseline="0" dirty="0">
                <a:solidFill>
                  <a:schemeClr val="tx1"/>
                </a:solidFill>
                <a:latin typeface="+mn-lt"/>
                <a:ea typeface="+mn-ea"/>
                <a:cs typeface="+mn-cs"/>
              </a:rPr>
              <a:t>l </a:t>
            </a:r>
            <a:r>
              <a:rPr lang="en-US" sz="1200" b="1" i="0" u="none" strike="noStrike" kern="1200" baseline="0" dirty="0">
                <a:solidFill>
                  <a:schemeClr val="tx1"/>
                </a:solidFill>
                <a:latin typeface="+mn-lt"/>
                <a:ea typeface="+mn-ea"/>
                <a:cs typeface="+mn-cs"/>
              </a:rPr>
              <a:t>Contingency planning</a:t>
            </a:r>
          </a:p>
          <a:p>
            <a:r>
              <a:rPr lang="en-US" sz="1200" b="0" i="0" u="none" strike="noStrike" kern="1200" baseline="0" dirty="0">
                <a:solidFill>
                  <a:schemeClr val="tx1"/>
                </a:solidFill>
                <a:latin typeface="+mn-lt"/>
                <a:ea typeface="+mn-ea"/>
                <a:cs typeface="+mn-cs"/>
              </a:rPr>
              <a:t>A pre-planned approach to business continuity, disaster recovery</a:t>
            </a:r>
          </a:p>
          <a:p>
            <a:r>
              <a:rPr lang="en-US" sz="1200" b="0" i="0" u="none" strike="noStrike" kern="1200" baseline="0" dirty="0">
                <a:solidFill>
                  <a:schemeClr val="tx1"/>
                </a:solidFill>
                <a:latin typeface="+mn-lt"/>
                <a:ea typeface="+mn-ea"/>
                <a:cs typeface="+mn-cs"/>
              </a:rPr>
              <a:t>and the ongoing management (up and down) of cloud usage.</a:t>
            </a:r>
          </a:p>
          <a:p>
            <a:r>
              <a:rPr lang="en-US" sz="1200" b="0" i="0" u="none" strike="noStrike" kern="1200" baseline="0" dirty="0">
                <a:solidFill>
                  <a:schemeClr val="tx1"/>
                </a:solidFill>
                <a:latin typeface="+mn-lt"/>
                <a:ea typeface="+mn-ea"/>
                <a:cs typeface="+mn-cs"/>
              </a:rPr>
              <a:t>l </a:t>
            </a:r>
            <a:r>
              <a:rPr lang="en-US" sz="1200" b="1" i="0" u="none" strike="noStrike" kern="1200" baseline="0" dirty="0">
                <a:solidFill>
                  <a:schemeClr val="tx1"/>
                </a:solidFill>
                <a:latin typeface="+mn-lt"/>
                <a:ea typeface="+mn-ea"/>
                <a:cs typeface="+mn-cs"/>
              </a:rPr>
              <a:t>Maintenance</a:t>
            </a:r>
          </a:p>
          <a:p>
            <a:r>
              <a:rPr lang="en-US" sz="1200" b="0" i="0" u="none" strike="noStrike" kern="1200" baseline="0" dirty="0">
                <a:solidFill>
                  <a:schemeClr val="tx1"/>
                </a:solidFill>
                <a:latin typeface="+mn-lt"/>
                <a:ea typeface="+mn-ea"/>
                <a:cs typeface="+mn-cs"/>
              </a:rPr>
              <a:t>The processes ensuring that anything in a cloud environment (or</a:t>
            </a:r>
          </a:p>
          <a:p>
            <a:r>
              <a:rPr lang="en-US" sz="1200" b="0" i="0" u="none" strike="noStrike" kern="1200" baseline="0" dirty="0">
                <a:solidFill>
                  <a:schemeClr val="tx1"/>
                </a:solidFill>
                <a:latin typeface="+mn-lt"/>
                <a:ea typeface="+mn-ea"/>
                <a:cs typeface="+mn-cs"/>
              </a:rPr>
              <a:t>consumed from a cloud environment) is properly maintained and</a:t>
            </a:r>
          </a:p>
          <a:p>
            <a:r>
              <a:rPr lang="en-US" sz="1200" b="0" i="0" u="none" strike="noStrike" kern="1200" baseline="0" dirty="0">
                <a:solidFill>
                  <a:schemeClr val="tx1"/>
                </a:solidFill>
                <a:latin typeface="+mn-lt"/>
                <a:ea typeface="+mn-ea"/>
                <a:cs typeface="+mn-cs"/>
              </a:rPr>
              <a:t>up to date.</a:t>
            </a:r>
          </a:p>
          <a:p>
            <a:r>
              <a:rPr lang="en-US" sz="1200" b="0" i="0" u="none" strike="noStrike" kern="1200" baseline="0" dirty="0">
                <a:solidFill>
                  <a:schemeClr val="tx1"/>
                </a:solidFill>
                <a:latin typeface="+mn-lt"/>
                <a:ea typeface="+mn-ea"/>
                <a:cs typeface="+mn-cs"/>
              </a:rPr>
              <a:t>l </a:t>
            </a:r>
            <a:r>
              <a:rPr lang="en-US" sz="1200" b="1" i="0" u="none" strike="noStrike" kern="1200" baseline="0" dirty="0">
                <a:solidFill>
                  <a:schemeClr val="tx1"/>
                </a:solidFill>
                <a:latin typeface="+mn-lt"/>
                <a:ea typeface="+mn-ea"/>
                <a:cs typeface="+mn-cs"/>
              </a:rPr>
              <a:t>Media protection</a:t>
            </a:r>
          </a:p>
          <a:p>
            <a:r>
              <a:rPr lang="en-US" sz="1200" b="0" i="0" u="none" strike="noStrike" kern="1200" baseline="0" dirty="0">
                <a:solidFill>
                  <a:schemeClr val="tx1"/>
                </a:solidFill>
                <a:latin typeface="+mn-lt"/>
                <a:ea typeface="+mn-ea"/>
                <a:cs typeface="+mn-cs"/>
              </a:rPr>
              <a:t>Ensuring any data stored in a cloud environment is</a:t>
            </a:r>
          </a:p>
          <a:p>
            <a:r>
              <a:rPr lang="en-US" sz="1200" b="0" i="0" u="none" strike="noStrike" kern="1200" baseline="0" dirty="0">
                <a:solidFill>
                  <a:schemeClr val="tx1"/>
                </a:solidFill>
                <a:latin typeface="+mn-lt"/>
                <a:ea typeface="+mn-ea"/>
                <a:cs typeface="+mn-cs"/>
              </a:rPr>
              <a:t>managed appropriately.</a:t>
            </a:r>
          </a:p>
          <a:p>
            <a:r>
              <a:rPr lang="en-US" sz="1200" b="0" i="0" u="none" strike="noStrike" kern="1200" baseline="0" dirty="0">
                <a:solidFill>
                  <a:schemeClr val="tx1"/>
                </a:solidFill>
                <a:latin typeface="+mn-lt"/>
                <a:ea typeface="+mn-ea"/>
                <a:cs typeface="+mn-cs"/>
              </a:rPr>
              <a:t>l </a:t>
            </a:r>
            <a:r>
              <a:rPr lang="en-US" sz="1200" b="1" i="0" u="none" strike="noStrike" kern="1200" baseline="0" dirty="0">
                <a:solidFill>
                  <a:schemeClr val="tx1"/>
                </a:solidFill>
                <a:latin typeface="+mn-lt"/>
                <a:ea typeface="+mn-ea"/>
                <a:cs typeface="+mn-cs"/>
              </a:rPr>
              <a:t>Environmental protection</a:t>
            </a:r>
          </a:p>
          <a:p>
            <a:r>
              <a:rPr lang="en-US" sz="1200" b="0" i="0" u="none" strike="noStrike" kern="1200" baseline="0" dirty="0">
                <a:solidFill>
                  <a:schemeClr val="tx1"/>
                </a:solidFill>
                <a:latin typeface="+mn-lt"/>
                <a:ea typeface="+mn-ea"/>
                <a:cs typeface="+mn-cs"/>
              </a:rPr>
              <a:t>Ensuring an </a:t>
            </a:r>
            <a:r>
              <a:rPr lang="en-US" sz="1200" b="0" i="0" u="none" strike="noStrike" kern="1200" baseline="0" dirty="0" err="1">
                <a:solidFill>
                  <a:schemeClr val="tx1"/>
                </a:solidFill>
                <a:latin typeface="+mn-lt"/>
                <a:ea typeface="+mn-ea"/>
                <a:cs typeface="+mn-cs"/>
              </a:rPr>
              <a:t>organisation’s</a:t>
            </a:r>
            <a:r>
              <a:rPr lang="en-US" sz="1200" b="0" i="0" u="none" strike="noStrike" kern="1200" baseline="0" dirty="0">
                <a:solidFill>
                  <a:schemeClr val="tx1"/>
                </a:solidFill>
                <a:latin typeface="+mn-lt"/>
                <a:ea typeface="+mn-ea"/>
                <a:cs typeface="+mn-cs"/>
              </a:rPr>
              <a:t> cloud service provider (and using that</a:t>
            </a:r>
          </a:p>
          <a:p>
            <a:r>
              <a:rPr lang="en-US" sz="1200" b="0" i="0" u="none" strike="noStrike" kern="1200" baseline="0" dirty="0">
                <a:solidFill>
                  <a:schemeClr val="tx1"/>
                </a:solidFill>
                <a:latin typeface="+mn-lt"/>
                <a:ea typeface="+mn-ea"/>
                <a:cs typeface="+mn-cs"/>
              </a:rPr>
              <a:t>provider rather than internal IT) improves that </a:t>
            </a:r>
            <a:r>
              <a:rPr lang="en-US" sz="1200" b="0" i="0" u="none" strike="noStrike" kern="1200" baseline="0" dirty="0" err="1">
                <a:solidFill>
                  <a:schemeClr val="tx1"/>
                </a:solidFill>
                <a:latin typeface="+mn-lt"/>
                <a:ea typeface="+mn-ea"/>
                <a:cs typeface="+mn-cs"/>
              </a:rPr>
              <a:t>organisation’s</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environmental credentials.</a:t>
            </a:r>
          </a:p>
          <a:p>
            <a:r>
              <a:rPr lang="en-US" sz="1200" b="0" i="0" u="none" strike="noStrike" kern="1200" baseline="0" dirty="0">
                <a:solidFill>
                  <a:schemeClr val="tx1"/>
                </a:solidFill>
                <a:latin typeface="+mn-lt"/>
                <a:ea typeface="+mn-ea"/>
                <a:cs typeface="+mn-cs"/>
              </a:rPr>
              <a:t>l </a:t>
            </a:r>
            <a:r>
              <a:rPr lang="en-US" sz="1200" b="1" i="0" u="none" strike="noStrike" kern="1200" baseline="0" dirty="0">
                <a:solidFill>
                  <a:schemeClr val="tx1"/>
                </a:solidFill>
                <a:latin typeface="+mn-lt"/>
                <a:ea typeface="+mn-ea"/>
                <a:cs typeface="+mn-cs"/>
              </a:rPr>
              <a:t>System integrity</a:t>
            </a:r>
          </a:p>
          <a:p>
            <a:r>
              <a:rPr lang="en-US" sz="1200" b="0" i="0" u="none" strike="noStrike" kern="1200" baseline="0" dirty="0">
                <a:solidFill>
                  <a:schemeClr val="tx1"/>
                </a:solidFill>
                <a:latin typeface="+mn-lt"/>
                <a:ea typeface="+mn-ea"/>
                <a:cs typeface="+mn-cs"/>
              </a:rPr>
              <a:t>Ensuring all cloud systems remain secure.</a:t>
            </a:r>
          </a:p>
          <a:p>
            <a:r>
              <a:rPr lang="en-US" sz="1200" b="0" i="0" u="none" strike="noStrike" kern="1200" baseline="0" dirty="0">
                <a:solidFill>
                  <a:schemeClr val="tx1"/>
                </a:solidFill>
                <a:latin typeface="+mn-lt"/>
                <a:ea typeface="+mn-ea"/>
                <a:cs typeface="+mn-cs"/>
              </a:rPr>
              <a:t>l </a:t>
            </a:r>
            <a:r>
              <a:rPr lang="en-US" sz="1200" b="1" i="0" u="none" strike="noStrike" kern="1200" baseline="0" dirty="0">
                <a:solidFill>
                  <a:schemeClr val="tx1"/>
                </a:solidFill>
                <a:latin typeface="+mn-lt"/>
                <a:ea typeface="+mn-ea"/>
                <a:cs typeface="+mn-cs"/>
              </a:rPr>
              <a:t>Information integrity</a:t>
            </a:r>
          </a:p>
          <a:p>
            <a:r>
              <a:rPr lang="en-US" sz="1200" b="0" i="0" u="none" strike="noStrike" kern="1200" baseline="0" dirty="0">
                <a:solidFill>
                  <a:schemeClr val="tx1"/>
                </a:solidFill>
                <a:latin typeface="+mn-lt"/>
                <a:ea typeface="+mn-ea"/>
                <a:cs typeface="+mn-cs"/>
              </a:rPr>
              <a:t>Ensuring all information stored in a cloud environment is secure.</a:t>
            </a:r>
          </a:p>
          <a:p>
            <a:r>
              <a:rPr lang="en-US" sz="1200" b="0" i="0" u="none" strike="noStrike" kern="1200" baseline="0" dirty="0">
                <a:solidFill>
                  <a:schemeClr val="tx1"/>
                </a:solidFill>
                <a:latin typeface="+mn-lt"/>
                <a:ea typeface="+mn-ea"/>
                <a:cs typeface="+mn-cs"/>
              </a:rPr>
              <a:t>l </a:t>
            </a:r>
            <a:r>
              <a:rPr lang="en-US" sz="1200" b="1" i="0" u="none" strike="noStrike" kern="1200" baseline="0" dirty="0">
                <a:solidFill>
                  <a:schemeClr val="tx1"/>
                </a:solidFill>
                <a:latin typeface="+mn-lt"/>
                <a:ea typeface="+mn-ea"/>
                <a:cs typeface="+mn-cs"/>
              </a:rPr>
              <a:t>Personnel security</a:t>
            </a:r>
          </a:p>
          <a:p>
            <a:r>
              <a:rPr lang="en-US" sz="1200" b="0" i="0" u="none" strike="noStrike" kern="1200" baseline="0" dirty="0">
                <a:solidFill>
                  <a:schemeClr val="tx1"/>
                </a:solidFill>
                <a:latin typeface="+mn-lt"/>
                <a:ea typeface="+mn-ea"/>
                <a:cs typeface="+mn-cs"/>
              </a:rPr>
              <a:t>Ensuring all personnel (both internal staff and employees of the</a:t>
            </a:r>
          </a:p>
          <a:p>
            <a:r>
              <a:rPr lang="en-US" sz="1200" b="0" i="0" u="none" strike="noStrike" kern="1200" baseline="0" dirty="0">
                <a:solidFill>
                  <a:schemeClr val="tx1"/>
                </a:solidFill>
                <a:latin typeface="+mn-lt"/>
                <a:ea typeface="+mn-ea"/>
                <a:cs typeface="+mn-cs"/>
              </a:rPr>
              <a:t>cloud provider) are trustworthy and do not have the ability to</a:t>
            </a:r>
          </a:p>
          <a:p>
            <a:r>
              <a:rPr lang="en-US" sz="1200" b="0" i="0" u="none" strike="noStrike" kern="1200" baseline="0" dirty="0">
                <a:solidFill>
                  <a:schemeClr val="tx1"/>
                </a:solidFill>
                <a:latin typeface="+mn-lt"/>
                <a:ea typeface="+mn-ea"/>
                <a:cs typeface="+mn-cs"/>
              </a:rPr>
              <a:t>compromise the service.</a:t>
            </a:r>
            <a:endParaRPr lang="en-US" dirty="0"/>
          </a:p>
        </p:txBody>
      </p:sp>
      <p:sp>
        <p:nvSpPr>
          <p:cNvPr id="4" name="Slide Number Placeholder 3"/>
          <p:cNvSpPr>
            <a:spLocks noGrp="1"/>
          </p:cNvSpPr>
          <p:nvPr>
            <p:ph type="sldNum" sz="quarter" idx="5"/>
          </p:nvPr>
        </p:nvSpPr>
        <p:spPr/>
        <p:txBody>
          <a:bodyPr/>
          <a:lstStyle/>
          <a:p>
            <a:fld id="{74D1495A-DD81-44F4-9F54-1F39867BF2D9}" type="slidenum">
              <a:rPr lang="en-US" smtClean="0"/>
              <a:pPr/>
              <a:t>33</a:t>
            </a:fld>
            <a:endParaRPr lang="en-US"/>
          </a:p>
        </p:txBody>
      </p:sp>
    </p:spTree>
    <p:extLst>
      <p:ext uri="{BB962C8B-B14F-4D97-AF65-F5344CB8AC3E}">
        <p14:creationId xmlns:p14="http://schemas.microsoft.com/office/powerpoint/2010/main" val="41057890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Arial" pitchFamily="-107" charset="0"/>
                <a:ea typeface="+mn-ea"/>
                <a:cs typeface="+mn-cs"/>
              </a:rPr>
              <a:t>There are many forms of creating a simulated, virtualized environment. These</a:t>
            </a:r>
          </a:p>
          <a:p>
            <a:r>
              <a:rPr lang="en-US" sz="1200" kern="1200" baseline="0" dirty="0" smtClean="0">
                <a:solidFill>
                  <a:schemeClr val="tx1"/>
                </a:solidFill>
                <a:latin typeface="Arial" pitchFamily="-107" charset="0"/>
                <a:ea typeface="+mn-ea"/>
                <a:cs typeface="+mn-cs"/>
              </a:rPr>
              <a:t>include </a:t>
            </a:r>
            <a:r>
              <a:rPr lang="en-US" sz="1200" b="1" kern="1200" baseline="0" dirty="0" smtClean="0">
                <a:solidFill>
                  <a:schemeClr val="tx1"/>
                </a:solidFill>
                <a:latin typeface="Arial" pitchFamily="-107" charset="0"/>
                <a:ea typeface="+mn-ea"/>
                <a:cs typeface="+mn-cs"/>
              </a:rPr>
              <a:t>application virtualization , as provided by the Java Virtual Machine environment.</a:t>
            </a:r>
          </a:p>
          <a:p>
            <a:r>
              <a:rPr lang="en-US" sz="1200" kern="1200" baseline="0" dirty="0" smtClean="0">
                <a:solidFill>
                  <a:schemeClr val="tx1"/>
                </a:solidFill>
                <a:latin typeface="Arial" pitchFamily="-107" charset="0"/>
                <a:ea typeface="+mn-ea"/>
                <a:cs typeface="+mn-cs"/>
              </a:rPr>
              <a:t>This allows applications written for one environment, to execute on some</a:t>
            </a:r>
          </a:p>
          <a:p>
            <a:r>
              <a:rPr lang="en-US" sz="1200" kern="1200" baseline="0" dirty="0" smtClean="0">
                <a:solidFill>
                  <a:schemeClr val="tx1"/>
                </a:solidFill>
                <a:latin typeface="Arial" pitchFamily="-107" charset="0"/>
                <a:ea typeface="+mn-ea"/>
                <a:cs typeface="+mn-cs"/>
              </a:rPr>
              <a:t>other operating system. It also includes </a:t>
            </a:r>
            <a:r>
              <a:rPr lang="en-US" sz="1200" b="1" kern="1200" baseline="0" dirty="0" smtClean="0">
                <a:solidFill>
                  <a:schemeClr val="tx1"/>
                </a:solidFill>
                <a:latin typeface="Arial" pitchFamily="-107" charset="0"/>
                <a:ea typeface="+mn-ea"/>
                <a:cs typeface="+mn-cs"/>
              </a:rPr>
              <a:t>full virtualization , in which multiple full</a:t>
            </a:r>
          </a:p>
          <a:p>
            <a:r>
              <a:rPr lang="en-US" sz="1200" kern="1200" baseline="0" dirty="0" smtClean="0">
                <a:solidFill>
                  <a:schemeClr val="tx1"/>
                </a:solidFill>
                <a:latin typeface="Arial" pitchFamily="-107" charset="0"/>
                <a:ea typeface="+mn-ea"/>
                <a:cs typeface="+mn-cs"/>
              </a:rPr>
              <a:t>operating system instances execute in parallel. Each of these guest operating systems,</a:t>
            </a:r>
          </a:p>
          <a:p>
            <a:r>
              <a:rPr lang="en-US" sz="1200" kern="1200" baseline="0" dirty="0" smtClean="0">
                <a:solidFill>
                  <a:schemeClr val="tx1"/>
                </a:solidFill>
                <a:latin typeface="Arial" pitchFamily="-107" charset="0"/>
                <a:ea typeface="+mn-ea"/>
                <a:cs typeface="+mn-cs"/>
              </a:rPr>
              <a:t>along with their own set of applications, executes in its own VM on virtual</a:t>
            </a:r>
          </a:p>
          <a:p>
            <a:r>
              <a:rPr lang="en-US" sz="1200" kern="1200" baseline="0" dirty="0" smtClean="0">
                <a:solidFill>
                  <a:schemeClr val="tx1"/>
                </a:solidFill>
                <a:latin typeface="Arial" pitchFamily="-107" charset="0"/>
                <a:ea typeface="+mn-ea"/>
                <a:cs typeface="+mn-cs"/>
              </a:rPr>
              <a:t>hardware. These guest OSs are managed by a </a:t>
            </a:r>
            <a:r>
              <a:rPr lang="en-US" sz="1200" b="1" kern="1200" baseline="0" dirty="0" smtClean="0">
                <a:solidFill>
                  <a:schemeClr val="tx1"/>
                </a:solidFill>
                <a:latin typeface="Arial" pitchFamily="-107" charset="0"/>
                <a:ea typeface="+mn-ea"/>
                <a:cs typeface="+mn-cs"/>
              </a:rPr>
              <a:t>hypervisor , or virtual machine monitor</a:t>
            </a:r>
          </a:p>
          <a:p>
            <a:r>
              <a:rPr lang="en-US" sz="1200" kern="1200" baseline="0" dirty="0" smtClean="0">
                <a:solidFill>
                  <a:schemeClr val="tx1"/>
                </a:solidFill>
                <a:latin typeface="Arial" pitchFamily="-107" charset="0"/>
                <a:ea typeface="+mn-ea"/>
                <a:cs typeface="+mn-cs"/>
              </a:rPr>
              <a:t>(VMM), that coordinates access between each of the guests and the actual physical</a:t>
            </a:r>
          </a:p>
          <a:p>
            <a:r>
              <a:rPr lang="en-US" sz="1200" kern="1200" baseline="0" dirty="0" smtClean="0">
                <a:solidFill>
                  <a:schemeClr val="tx1"/>
                </a:solidFill>
                <a:latin typeface="Arial" pitchFamily="-107" charset="0"/>
                <a:ea typeface="+mn-ea"/>
                <a:cs typeface="+mn-cs"/>
              </a:rPr>
              <a:t>hardware resources, such as CPU, memory, disk, network, and other attached</a:t>
            </a:r>
          </a:p>
          <a:p>
            <a:r>
              <a:rPr lang="en-US" sz="1200" kern="1200" baseline="0" dirty="0" smtClean="0">
                <a:solidFill>
                  <a:schemeClr val="tx1"/>
                </a:solidFill>
                <a:latin typeface="Arial" pitchFamily="-107" charset="0"/>
                <a:ea typeface="+mn-ea"/>
                <a:cs typeface="+mn-cs"/>
              </a:rPr>
              <a:t>devices. The hypervisor provides a similar hardware interface as that seen by operating</a:t>
            </a:r>
          </a:p>
          <a:p>
            <a:r>
              <a:rPr lang="en-US" sz="1200" kern="1200" baseline="0" dirty="0" smtClean="0">
                <a:solidFill>
                  <a:schemeClr val="tx1"/>
                </a:solidFill>
                <a:latin typeface="Arial" pitchFamily="-107" charset="0"/>
                <a:ea typeface="+mn-ea"/>
                <a:cs typeface="+mn-cs"/>
              </a:rPr>
              <a:t>systems directly executing on the actual hardware. As a consequence, little if</a:t>
            </a:r>
          </a:p>
          <a:p>
            <a:r>
              <a:rPr lang="en-US" sz="1200" kern="1200" baseline="0" dirty="0" smtClean="0">
                <a:solidFill>
                  <a:schemeClr val="tx1"/>
                </a:solidFill>
                <a:latin typeface="Arial" pitchFamily="-107" charset="0"/>
                <a:ea typeface="+mn-ea"/>
                <a:cs typeface="+mn-cs"/>
              </a:rPr>
              <a:t>any modification is needed to the guest OSs and their applications. Recent generations</a:t>
            </a:r>
          </a:p>
          <a:p>
            <a:r>
              <a:rPr lang="en-US" sz="1200" kern="1200" baseline="0" dirty="0" smtClean="0">
                <a:solidFill>
                  <a:schemeClr val="tx1"/>
                </a:solidFill>
                <a:latin typeface="Arial" pitchFamily="-107" charset="0"/>
                <a:ea typeface="+mn-ea"/>
                <a:cs typeface="+mn-cs"/>
              </a:rPr>
              <a:t>of CPUs provide special instructions that improve the efficiency of hypervisor</a:t>
            </a:r>
          </a:p>
          <a:p>
            <a:r>
              <a:rPr lang="en-US" sz="1200" kern="1200" baseline="0" dirty="0" smtClean="0">
                <a:solidFill>
                  <a:schemeClr val="tx1"/>
                </a:solidFill>
                <a:latin typeface="Arial" pitchFamily="-107" charset="0"/>
                <a:ea typeface="+mn-ea"/>
                <a:cs typeface="+mn-cs"/>
              </a:rPr>
              <a:t>operation.</a:t>
            </a:r>
          </a:p>
          <a:p>
            <a:endParaRPr lang="en-US" sz="1200" kern="1200" baseline="0" dirty="0" smtClean="0">
              <a:solidFill>
                <a:schemeClr val="tx1"/>
              </a:solidFill>
              <a:latin typeface="Arial" pitchFamily="-107"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77</a:t>
            </a:fld>
            <a:endParaRPr lang="en-AU" dirty="0"/>
          </a:p>
        </p:txBody>
      </p:sp>
    </p:spTree>
    <p:extLst>
      <p:ext uri="{BB962C8B-B14F-4D97-AF65-F5344CB8AC3E}">
        <p14:creationId xmlns:p14="http://schemas.microsoft.com/office/powerpoint/2010/main" val="6724638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baseline="0" dirty="0" smtClean="0">
                <a:solidFill>
                  <a:schemeClr val="tx1"/>
                </a:solidFill>
                <a:latin typeface="Arial" pitchFamily="-107" charset="0"/>
                <a:ea typeface="+mn-ea"/>
                <a:cs typeface="+mn-cs"/>
              </a:rPr>
              <a:t>[CLEF09] and [NIST11] both detail a number of security concerns that result from</a:t>
            </a:r>
          </a:p>
          <a:p>
            <a:r>
              <a:rPr lang="en-US" sz="1200" kern="1200" baseline="0" dirty="0" smtClean="0">
                <a:solidFill>
                  <a:schemeClr val="tx1"/>
                </a:solidFill>
                <a:latin typeface="Arial" pitchFamily="-107" charset="0"/>
                <a:ea typeface="+mn-ea"/>
                <a:cs typeface="+mn-cs"/>
              </a:rPr>
              <a:t>the use of virtualized systems, including:</a:t>
            </a:r>
          </a:p>
          <a:p>
            <a:r>
              <a:rPr lang="en-US" sz="1200" kern="1200" baseline="0" dirty="0" smtClean="0">
                <a:solidFill>
                  <a:schemeClr val="tx1"/>
                </a:solidFill>
                <a:latin typeface="Arial" pitchFamily="-107" charset="0"/>
                <a:ea typeface="+mn-ea"/>
                <a:cs typeface="+mn-cs"/>
              </a:rPr>
              <a:t>• guest OS isolation, ensuring that programs executing within a guest OS may</a:t>
            </a:r>
          </a:p>
          <a:p>
            <a:r>
              <a:rPr lang="en-US" sz="1200" kern="1200" baseline="0" dirty="0" smtClean="0">
                <a:solidFill>
                  <a:schemeClr val="tx1"/>
                </a:solidFill>
                <a:latin typeface="Arial" pitchFamily="-107" charset="0"/>
                <a:ea typeface="+mn-ea"/>
                <a:cs typeface="+mn-cs"/>
              </a:rPr>
              <a:t>only access and use the resources allocated to it, and not covertly interact with</a:t>
            </a:r>
          </a:p>
          <a:p>
            <a:r>
              <a:rPr lang="en-US" sz="1200" kern="1200" baseline="0" dirty="0" smtClean="0">
                <a:solidFill>
                  <a:schemeClr val="tx1"/>
                </a:solidFill>
                <a:latin typeface="Arial" pitchFamily="-107" charset="0"/>
                <a:ea typeface="+mn-ea"/>
                <a:cs typeface="+mn-cs"/>
              </a:rPr>
              <a:t>programs or data either in other guest OSs or in the hypervisor.</a:t>
            </a:r>
          </a:p>
          <a:p>
            <a:r>
              <a:rPr lang="en-US" sz="1200" kern="1200" baseline="0" dirty="0" smtClean="0">
                <a:solidFill>
                  <a:schemeClr val="tx1"/>
                </a:solidFill>
                <a:latin typeface="Arial" pitchFamily="-107" charset="0"/>
                <a:ea typeface="+mn-ea"/>
                <a:cs typeface="+mn-cs"/>
              </a:rPr>
              <a:t>• guest OS monitoring by the hypervisor, which has privileged access to the</a:t>
            </a:r>
          </a:p>
          <a:p>
            <a:r>
              <a:rPr lang="en-US" sz="1200" kern="1200" baseline="0" dirty="0" smtClean="0">
                <a:solidFill>
                  <a:schemeClr val="tx1"/>
                </a:solidFill>
                <a:latin typeface="Arial" pitchFamily="-107" charset="0"/>
                <a:ea typeface="+mn-ea"/>
                <a:cs typeface="+mn-cs"/>
              </a:rPr>
              <a:t>programs and data in each guest OS, and must be trusted as secure from</a:t>
            </a:r>
          </a:p>
          <a:p>
            <a:r>
              <a:rPr lang="en-US" sz="1200" kern="1200" baseline="0" dirty="0" smtClean="0">
                <a:solidFill>
                  <a:schemeClr val="tx1"/>
                </a:solidFill>
                <a:latin typeface="Arial" pitchFamily="-107" charset="0"/>
                <a:ea typeface="+mn-ea"/>
                <a:cs typeface="+mn-cs"/>
              </a:rPr>
              <a:t>subversion and compromised use of this access</a:t>
            </a:r>
          </a:p>
          <a:p>
            <a:r>
              <a:rPr lang="en-US" sz="1200" kern="1200" baseline="0" dirty="0" smtClean="0">
                <a:solidFill>
                  <a:schemeClr val="tx1"/>
                </a:solidFill>
                <a:latin typeface="Arial" pitchFamily="-107" charset="0"/>
                <a:ea typeface="+mn-ea"/>
                <a:cs typeface="+mn-cs"/>
              </a:rPr>
              <a:t>virtualized environment security, particularly as regards image and snapshot</a:t>
            </a:r>
          </a:p>
          <a:p>
            <a:r>
              <a:rPr lang="en-US" sz="1200" kern="1200" baseline="0" dirty="0" smtClean="0">
                <a:solidFill>
                  <a:schemeClr val="tx1"/>
                </a:solidFill>
                <a:latin typeface="Arial" pitchFamily="-107" charset="0"/>
                <a:ea typeface="+mn-ea"/>
                <a:cs typeface="+mn-cs"/>
              </a:rPr>
              <a:t>management, which attackers may attempt to view or modify</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These security concerns may be regarded as an extension of the concerns we have</a:t>
            </a:r>
          </a:p>
          <a:p>
            <a:r>
              <a:rPr lang="en-US" sz="1200" kern="1200" baseline="0" dirty="0" smtClean="0">
                <a:solidFill>
                  <a:schemeClr val="tx1"/>
                </a:solidFill>
                <a:latin typeface="Arial" pitchFamily="-107" charset="0"/>
                <a:ea typeface="+mn-ea"/>
                <a:cs typeface="+mn-cs"/>
              </a:rPr>
              <a:t>already discussed with securing operating systems and applications. If a particular</a:t>
            </a:r>
          </a:p>
          <a:p>
            <a:r>
              <a:rPr lang="en-US" sz="1200" kern="1200" baseline="0" dirty="0" smtClean="0">
                <a:solidFill>
                  <a:schemeClr val="tx1"/>
                </a:solidFill>
                <a:latin typeface="Arial" pitchFamily="-107" charset="0"/>
                <a:ea typeface="+mn-ea"/>
                <a:cs typeface="+mn-cs"/>
              </a:rPr>
              <a:t>operating system and application configuration is vulnerable when running directly</a:t>
            </a:r>
          </a:p>
          <a:p>
            <a:r>
              <a:rPr lang="en-US" sz="1200" kern="1200" baseline="0" dirty="0" smtClean="0">
                <a:solidFill>
                  <a:schemeClr val="tx1"/>
                </a:solidFill>
                <a:latin typeface="Arial" pitchFamily="-107" charset="0"/>
                <a:ea typeface="+mn-ea"/>
                <a:cs typeface="+mn-cs"/>
              </a:rPr>
              <a:t>on hardware in some context, it will most likely also be vulnerable when running</a:t>
            </a:r>
          </a:p>
          <a:p>
            <a:r>
              <a:rPr lang="en-US" sz="1200" kern="1200" baseline="0" dirty="0" smtClean="0">
                <a:solidFill>
                  <a:schemeClr val="tx1"/>
                </a:solidFill>
                <a:latin typeface="Arial" pitchFamily="-107" charset="0"/>
                <a:ea typeface="+mn-ea"/>
                <a:cs typeface="+mn-cs"/>
              </a:rPr>
              <a:t>in a virtualized environment. And should that system actually be compromised, it</a:t>
            </a:r>
          </a:p>
          <a:p>
            <a:r>
              <a:rPr lang="en-US" sz="1200" kern="1200" baseline="0" dirty="0" smtClean="0">
                <a:solidFill>
                  <a:schemeClr val="tx1"/>
                </a:solidFill>
                <a:latin typeface="Arial" pitchFamily="-107" charset="0"/>
                <a:ea typeface="+mn-ea"/>
                <a:cs typeface="+mn-cs"/>
              </a:rPr>
              <a:t>would be at least as capable of attacking other nearby systems, whether they are</a:t>
            </a:r>
          </a:p>
          <a:p>
            <a:r>
              <a:rPr lang="en-US" sz="1200" kern="1200" baseline="0" dirty="0" smtClean="0">
                <a:solidFill>
                  <a:schemeClr val="tx1"/>
                </a:solidFill>
                <a:latin typeface="Arial" pitchFamily="-107" charset="0"/>
                <a:ea typeface="+mn-ea"/>
                <a:cs typeface="+mn-cs"/>
              </a:rPr>
              <a:t>also executing directly on hardware or running as other guests in a virtualized environment.</a:t>
            </a:r>
          </a:p>
          <a:p>
            <a:r>
              <a:rPr lang="en-US" sz="1200" kern="1200" baseline="0" dirty="0" smtClean="0">
                <a:solidFill>
                  <a:schemeClr val="tx1"/>
                </a:solidFill>
                <a:latin typeface="Arial" pitchFamily="-107" charset="0"/>
                <a:ea typeface="+mn-ea"/>
                <a:cs typeface="+mn-cs"/>
              </a:rPr>
              <a:t>The use of a virtualized environment may improve security by further</a:t>
            </a:r>
          </a:p>
          <a:p>
            <a:r>
              <a:rPr lang="en-US" sz="1200" kern="1200" baseline="0" dirty="0" smtClean="0">
                <a:solidFill>
                  <a:schemeClr val="tx1"/>
                </a:solidFill>
                <a:latin typeface="Arial" pitchFamily="-107" charset="0"/>
                <a:ea typeface="+mn-ea"/>
                <a:cs typeface="+mn-cs"/>
              </a:rPr>
              <a:t>isolating network traffic between guests than would be the case when such systems</a:t>
            </a:r>
          </a:p>
          <a:p>
            <a:r>
              <a:rPr lang="en-US" sz="1200" kern="1200" baseline="0" dirty="0" smtClean="0">
                <a:solidFill>
                  <a:schemeClr val="tx1"/>
                </a:solidFill>
                <a:latin typeface="Arial" pitchFamily="-107" charset="0"/>
                <a:ea typeface="+mn-ea"/>
                <a:cs typeface="+mn-cs"/>
              </a:rPr>
              <a:t>run natively, and from the ability of the hypervisor to transparently monitor activity</a:t>
            </a:r>
          </a:p>
          <a:p>
            <a:r>
              <a:rPr lang="en-US" sz="1200" kern="1200" baseline="0" dirty="0" smtClean="0">
                <a:solidFill>
                  <a:schemeClr val="tx1"/>
                </a:solidFill>
                <a:latin typeface="Arial" pitchFamily="-107" charset="0"/>
                <a:ea typeface="+mn-ea"/>
                <a:cs typeface="+mn-cs"/>
              </a:rPr>
              <a:t>on all guests OS. However, the presence of the virtualized environment and the</a:t>
            </a:r>
          </a:p>
          <a:p>
            <a:r>
              <a:rPr lang="en-US" sz="1200" kern="1200" baseline="0" dirty="0" smtClean="0">
                <a:solidFill>
                  <a:schemeClr val="tx1"/>
                </a:solidFill>
                <a:latin typeface="Arial" pitchFamily="-107" charset="0"/>
                <a:ea typeface="+mn-ea"/>
                <a:cs typeface="+mn-cs"/>
              </a:rPr>
              <a:t>hypervisor may reduce security if vulnerabilities exist within it which attackers may</a:t>
            </a:r>
          </a:p>
          <a:p>
            <a:r>
              <a:rPr lang="en-US" sz="1200" kern="1200" baseline="0" dirty="0" smtClean="0">
                <a:solidFill>
                  <a:schemeClr val="tx1"/>
                </a:solidFill>
                <a:latin typeface="Arial" pitchFamily="-107" charset="0"/>
                <a:ea typeface="+mn-ea"/>
                <a:cs typeface="+mn-cs"/>
              </a:rPr>
              <a:t>exploit. Such vulnerabilities could allow programs executing in a guest to covertly</a:t>
            </a:r>
          </a:p>
          <a:p>
            <a:r>
              <a:rPr lang="en-US" sz="1200" kern="1200" baseline="0" dirty="0" smtClean="0">
                <a:solidFill>
                  <a:schemeClr val="tx1"/>
                </a:solidFill>
                <a:latin typeface="Arial" pitchFamily="-107" charset="0"/>
                <a:ea typeface="+mn-ea"/>
                <a:cs typeface="+mn-cs"/>
              </a:rPr>
              <a:t>access the hypervisor, and hence other guest OS resources. This is known as VM</a:t>
            </a:r>
          </a:p>
          <a:p>
            <a:r>
              <a:rPr lang="en-US" sz="1200" kern="1200" baseline="0" dirty="0" smtClean="0">
                <a:solidFill>
                  <a:schemeClr val="tx1"/>
                </a:solidFill>
                <a:latin typeface="Arial" pitchFamily="-107" charset="0"/>
                <a:ea typeface="+mn-ea"/>
                <a:cs typeface="+mn-cs"/>
              </a:rPr>
              <a:t>escape, and is of concern, as we discussed in Section 6.8 . Virtualized systems also</a:t>
            </a:r>
          </a:p>
          <a:p>
            <a:r>
              <a:rPr lang="en-US" sz="1200" kern="1200" baseline="0" dirty="0" smtClean="0">
                <a:solidFill>
                  <a:schemeClr val="tx1"/>
                </a:solidFill>
                <a:latin typeface="Arial" pitchFamily="-107" charset="0"/>
                <a:ea typeface="+mn-ea"/>
                <a:cs typeface="+mn-cs"/>
              </a:rPr>
              <a:t>often provide support for suspending an executing guest OS in a snapshot, saving</a:t>
            </a:r>
          </a:p>
          <a:p>
            <a:r>
              <a:rPr lang="en-US" sz="1200" kern="1200" baseline="0" dirty="0" smtClean="0">
                <a:solidFill>
                  <a:schemeClr val="tx1"/>
                </a:solidFill>
                <a:latin typeface="Arial" pitchFamily="-107" charset="0"/>
                <a:ea typeface="+mn-ea"/>
                <a:cs typeface="+mn-cs"/>
              </a:rPr>
              <a:t>that image, and then restarting execution at a later time, possibly even on another</a:t>
            </a:r>
          </a:p>
          <a:p>
            <a:r>
              <a:rPr lang="en-US" sz="1200" kern="1200" baseline="0" dirty="0" smtClean="0">
                <a:solidFill>
                  <a:schemeClr val="tx1"/>
                </a:solidFill>
                <a:latin typeface="Arial" pitchFamily="-107" charset="0"/>
                <a:ea typeface="+mn-ea"/>
                <a:cs typeface="+mn-cs"/>
              </a:rPr>
              <a:t>system. If an attacker can view or modify this image, they can compromise the security</a:t>
            </a:r>
          </a:p>
          <a:p>
            <a:r>
              <a:rPr lang="en-US" sz="1200" kern="1200" baseline="0" dirty="0" smtClean="0">
                <a:solidFill>
                  <a:schemeClr val="tx1"/>
                </a:solidFill>
                <a:latin typeface="Arial" pitchFamily="-107" charset="0"/>
                <a:ea typeface="+mn-ea"/>
                <a:cs typeface="+mn-cs"/>
              </a:rPr>
              <a:t>of the data and programs contained within it.</a:t>
            </a:r>
          </a:p>
          <a:p>
            <a:r>
              <a:rPr lang="en-US" sz="1200" kern="1200" baseline="0" dirty="0" smtClean="0">
                <a:solidFill>
                  <a:schemeClr val="tx1"/>
                </a:solidFill>
                <a:latin typeface="Arial" pitchFamily="-107" charset="0"/>
                <a:ea typeface="+mn-ea"/>
                <a:cs typeface="+mn-cs"/>
              </a:rPr>
              <a:t>Thus the use of virtualization adds additional layers of concern, as we have</a:t>
            </a:r>
          </a:p>
          <a:p>
            <a:r>
              <a:rPr lang="en-US" sz="1200" kern="1200" baseline="0" dirty="0" smtClean="0">
                <a:solidFill>
                  <a:schemeClr val="tx1"/>
                </a:solidFill>
                <a:latin typeface="Arial" pitchFamily="-107" charset="0"/>
                <a:ea typeface="+mn-ea"/>
                <a:cs typeface="+mn-cs"/>
              </a:rPr>
              <a:t>previously noted. Securing virtualized systems means extending the security process</a:t>
            </a:r>
          </a:p>
          <a:p>
            <a:r>
              <a:rPr lang="en-US" sz="1200" kern="1200" baseline="0" dirty="0" smtClean="0">
                <a:solidFill>
                  <a:schemeClr val="tx1"/>
                </a:solidFill>
                <a:latin typeface="Arial" pitchFamily="-107" charset="0"/>
                <a:ea typeface="+mn-ea"/>
                <a:cs typeface="+mn-cs"/>
              </a:rPr>
              <a:t>to secure and harden these additional layers. In addition to securing each guest</a:t>
            </a:r>
          </a:p>
          <a:p>
            <a:r>
              <a:rPr lang="en-US" sz="1200" kern="1200" baseline="0" dirty="0" smtClean="0">
                <a:solidFill>
                  <a:schemeClr val="tx1"/>
                </a:solidFill>
                <a:latin typeface="Arial" pitchFamily="-107" charset="0"/>
                <a:ea typeface="+mn-ea"/>
                <a:cs typeface="+mn-cs"/>
              </a:rPr>
              <a:t>operating system and applications, the virtualized environment and the hypervisor</a:t>
            </a:r>
          </a:p>
          <a:p>
            <a:r>
              <a:rPr lang="en-US" sz="1200" kern="1200" baseline="0" dirty="0" smtClean="0">
                <a:solidFill>
                  <a:schemeClr val="tx1"/>
                </a:solidFill>
                <a:latin typeface="Arial" pitchFamily="-107" charset="0"/>
                <a:ea typeface="+mn-ea"/>
                <a:cs typeface="+mn-cs"/>
              </a:rPr>
              <a:t>must also be secured.</a:t>
            </a:r>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80</a:t>
            </a:fld>
            <a:endParaRPr lang="en-AU" dirty="0"/>
          </a:p>
        </p:txBody>
      </p:sp>
    </p:spTree>
    <p:extLst>
      <p:ext uri="{BB962C8B-B14F-4D97-AF65-F5344CB8AC3E}">
        <p14:creationId xmlns:p14="http://schemas.microsoft.com/office/powerpoint/2010/main" val="7806311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Arial" pitchFamily="-107" charset="0"/>
                <a:ea typeface="+mn-ea"/>
                <a:cs typeface="+mn-cs"/>
              </a:rPr>
              <a:t>The hypervisor should be secured using a process similar</a:t>
            </a:r>
          </a:p>
          <a:p>
            <a:r>
              <a:rPr lang="en-US" sz="1200" kern="1200" baseline="0" dirty="0" smtClean="0">
                <a:solidFill>
                  <a:schemeClr val="tx1"/>
                </a:solidFill>
                <a:latin typeface="Arial" pitchFamily="-107" charset="0"/>
                <a:ea typeface="+mn-ea"/>
                <a:cs typeface="+mn-cs"/>
              </a:rPr>
              <a:t>to that with securing an operating system. That is, it should be installed in an isolated</a:t>
            </a:r>
          </a:p>
          <a:p>
            <a:r>
              <a:rPr lang="en-US" sz="1200" kern="1200" baseline="0" dirty="0" smtClean="0">
                <a:solidFill>
                  <a:schemeClr val="tx1"/>
                </a:solidFill>
                <a:latin typeface="Arial" pitchFamily="-107" charset="0"/>
                <a:ea typeface="+mn-ea"/>
                <a:cs typeface="+mn-cs"/>
              </a:rPr>
              <a:t>environment, from known clean media, and updated to the latest patch level in</a:t>
            </a:r>
          </a:p>
          <a:p>
            <a:r>
              <a:rPr lang="en-US" sz="1200" kern="1200" baseline="0" dirty="0" smtClean="0">
                <a:solidFill>
                  <a:schemeClr val="tx1"/>
                </a:solidFill>
                <a:latin typeface="Arial" pitchFamily="-107" charset="0"/>
                <a:ea typeface="+mn-ea"/>
                <a:cs typeface="+mn-cs"/>
              </a:rPr>
              <a:t>order to minimize the number of vulnerabilities that may be present. It should</a:t>
            </a:r>
          </a:p>
          <a:p>
            <a:r>
              <a:rPr lang="en-US" sz="1200" kern="1200" baseline="0" dirty="0" smtClean="0">
                <a:solidFill>
                  <a:schemeClr val="tx1"/>
                </a:solidFill>
                <a:latin typeface="Arial" pitchFamily="-107" charset="0"/>
                <a:ea typeface="+mn-ea"/>
                <a:cs typeface="+mn-cs"/>
              </a:rPr>
              <a:t>then be configured so that it is updated automatically, any unused services are</a:t>
            </a:r>
          </a:p>
          <a:p>
            <a:r>
              <a:rPr lang="en-US" sz="1200" kern="1200" baseline="0" dirty="0" smtClean="0">
                <a:solidFill>
                  <a:schemeClr val="tx1"/>
                </a:solidFill>
                <a:latin typeface="Arial" pitchFamily="-107" charset="0"/>
                <a:ea typeface="+mn-ea"/>
                <a:cs typeface="+mn-cs"/>
              </a:rPr>
              <a:t>disabled or removed, unused hardware is disconnected, appropriate introspection</a:t>
            </a:r>
          </a:p>
          <a:p>
            <a:r>
              <a:rPr lang="en-US" sz="1200" kern="1200" baseline="0" dirty="0" smtClean="0">
                <a:solidFill>
                  <a:schemeClr val="tx1"/>
                </a:solidFill>
                <a:latin typeface="Arial" pitchFamily="-107" charset="0"/>
                <a:ea typeface="+mn-ea"/>
                <a:cs typeface="+mn-cs"/>
              </a:rPr>
              <a:t>capabilities are used with the guest OSs, and the hypervisor is monitored for any</a:t>
            </a:r>
          </a:p>
          <a:p>
            <a:r>
              <a:rPr lang="en-US" sz="1200" kern="1200" baseline="0" dirty="0" smtClean="0">
                <a:solidFill>
                  <a:schemeClr val="tx1"/>
                </a:solidFill>
                <a:latin typeface="Arial" pitchFamily="-107" charset="0"/>
                <a:ea typeface="+mn-ea"/>
                <a:cs typeface="+mn-cs"/>
              </a:rPr>
              <a:t>signs of compromise.</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Access to the hypervisor should be limited to authorized administrators</a:t>
            </a:r>
          </a:p>
          <a:p>
            <a:r>
              <a:rPr lang="en-US" sz="1200" kern="1200" baseline="0" dirty="0" smtClean="0">
                <a:solidFill>
                  <a:schemeClr val="tx1"/>
                </a:solidFill>
                <a:latin typeface="Arial" pitchFamily="-107" charset="0"/>
                <a:ea typeface="+mn-ea"/>
                <a:cs typeface="+mn-cs"/>
              </a:rPr>
              <a:t>only, since these users would be capable of accessing and monitoring activity in</a:t>
            </a:r>
          </a:p>
          <a:p>
            <a:r>
              <a:rPr lang="en-US" sz="1200" kern="1200" baseline="0" dirty="0" smtClean="0">
                <a:solidFill>
                  <a:schemeClr val="tx1"/>
                </a:solidFill>
                <a:latin typeface="Arial" pitchFamily="-107" charset="0"/>
                <a:ea typeface="+mn-ea"/>
                <a:cs typeface="+mn-cs"/>
              </a:rPr>
              <a:t>any of the guest OSs. The hypervisor may support both local and remote administration.</a:t>
            </a:r>
          </a:p>
          <a:p>
            <a:r>
              <a:rPr lang="en-US" sz="1200" kern="1200" baseline="0" dirty="0" smtClean="0">
                <a:solidFill>
                  <a:schemeClr val="tx1"/>
                </a:solidFill>
                <a:latin typeface="Arial" pitchFamily="-107" charset="0"/>
                <a:ea typeface="+mn-ea"/>
                <a:cs typeface="+mn-cs"/>
              </a:rPr>
              <a:t>This must be configured appropriately, with suitable authentication and</a:t>
            </a:r>
          </a:p>
          <a:p>
            <a:r>
              <a:rPr lang="en-US" sz="1200" kern="1200" baseline="0" dirty="0" smtClean="0">
                <a:solidFill>
                  <a:schemeClr val="tx1"/>
                </a:solidFill>
                <a:latin typeface="Arial" pitchFamily="-107" charset="0"/>
                <a:ea typeface="+mn-ea"/>
                <a:cs typeface="+mn-cs"/>
              </a:rPr>
              <a:t>encryption mechanisms used, particularly when using remote administration.</a:t>
            </a:r>
          </a:p>
          <a:p>
            <a:r>
              <a:rPr lang="en-US" sz="1200" kern="1200" baseline="0" dirty="0" smtClean="0">
                <a:solidFill>
                  <a:schemeClr val="tx1"/>
                </a:solidFill>
                <a:latin typeface="Arial" pitchFamily="-107" charset="0"/>
                <a:ea typeface="+mn-ea"/>
                <a:cs typeface="+mn-cs"/>
              </a:rPr>
              <a:t>Remote administration access should also be considered and secured in the design</a:t>
            </a:r>
          </a:p>
          <a:p>
            <a:r>
              <a:rPr lang="en-US" sz="1200" kern="1200" baseline="0" dirty="0" smtClean="0">
                <a:solidFill>
                  <a:schemeClr val="tx1"/>
                </a:solidFill>
                <a:latin typeface="Arial" pitchFamily="-107" charset="0"/>
                <a:ea typeface="+mn-ea"/>
                <a:cs typeface="+mn-cs"/>
              </a:rPr>
              <a:t>of any network firewall and IDS capability in use. Ideally such administration traffic</a:t>
            </a:r>
          </a:p>
          <a:p>
            <a:r>
              <a:rPr lang="en-US" sz="1200" kern="1200" baseline="0" dirty="0" smtClean="0">
                <a:solidFill>
                  <a:schemeClr val="tx1"/>
                </a:solidFill>
                <a:latin typeface="Arial" pitchFamily="-107" charset="0"/>
                <a:ea typeface="+mn-ea"/>
                <a:cs typeface="+mn-cs"/>
              </a:rPr>
              <a:t>should use a separate network, with very limited, if any, access provided from</a:t>
            </a:r>
          </a:p>
          <a:p>
            <a:r>
              <a:rPr lang="en-US" sz="1200" kern="1200" baseline="0" dirty="0" smtClean="0">
                <a:solidFill>
                  <a:schemeClr val="tx1"/>
                </a:solidFill>
                <a:latin typeface="Arial" pitchFamily="-107" charset="0"/>
                <a:ea typeface="+mn-ea"/>
                <a:cs typeface="+mn-cs"/>
              </a:rPr>
              <a:t>outside the organization.</a:t>
            </a:r>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81</a:t>
            </a:fld>
            <a:endParaRPr lang="en-AU" dirty="0"/>
          </a:p>
        </p:txBody>
      </p:sp>
    </p:spTree>
    <p:extLst>
      <p:ext uri="{BB962C8B-B14F-4D97-AF65-F5344CB8AC3E}">
        <p14:creationId xmlns:p14="http://schemas.microsoft.com/office/powerpoint/2010/main" val="3344591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Technology</a:t>
            </a:r>
          </a:p>
          <a:p>
            <a:r>
              <a:rPr lang="en-US" sz="1200" b="0" i="0" u="none" strike="noStrike" kern="1200" baseline="0" dirty="0">
                <a:solidFill>
                  <a:schemeClr val="tx1"/>
                </a:solidFill>
                <a:latin typeface="+mn-lt"/>
                <a:ea typeface="+mn-ea"/>
                <a:cs typeface="+mn-cs"/>
              </a:rPr>
              <a:t>l </a:t>
            </a:r>
            <a:r>
              <a:rPr lang="en-US" sz="1200" b="1" i="0" u="none" strike="noStrike" kern="1200" baseline="0" dirty="0">
                <a:solidFill>
                  <a:schemeClr val="tx1"/>
                </a:solidFill>
                <a:latin typeface="+mn-lt"/>
                <a:ea typeface="+mn-ea"/>
                <a:cs typeface="+mn-cs"/>
              </a:rPr>
              <a:t>Access control</a:t>
            </a:r>
          </a:p>
          <a:p>
            <a:r>
              <a:rPr lang="en-US" sz="1200" b="0" i="0" u="none" strike="noStrike" kern="1200" baseline="0" dirty="0">
                <a:solidFill>
                  <a:schemeClr val="tx1"/>
                </a:solidFill>
                <a:latin typeface="+mn-lt"/>
                <a:ea typeface="+mn-ea"/>
                <a:cs typeface="+mn-cs"/>
              </a:rPr>
              <a:t>Technology and software (including its configuration) that ensures</a:t>
            </a:r>
          </a:p>
          <a:p>
            <a:r>
              <a:rPr lang="en-US" sz="1200" b="0" i="0" u="none" strike="noStrike" kern="1200" baseline="0" dirty="0">
                <a:solidFill>
                  <a:schemeClr val="tx1"/>
                </a:solidFill>
                <a:latin typeface="+mn-lt"/>
                <a:ea typeface="+mn-ea"/>
                <a:cs typeface="+mn-cs"/>
              </a:rPr>
              <a:t>the right person has access to the right data (and only the right</a:t>
            </a:r>
          </a:p>
          <a:p>
            <a:r>
              <a:rPr lang="en-US" sz="1200" b="0" i="0" u="none" strike="noStrike" kern="1200" baseline="0" dirty="0">
                <a:solidFill>
                  <a:schemeClr val="tx1"/>
                </a:solidFill>
                <a:latin typeface="+mn-lt"/>
                <a:ea typeface="+mn-ea"/>
                <a:cs typeface="+mn-cs"/>
              </a:rPr>
              <a:t>data) for them.</a:t>
            </a:r>
          </a:p>
          <a:p>
            <a:r>
              <a:rPr lang="en-US" sz="1200" b="0" i="0" u="none" strike="noStrike" kern="1200" baseline="0" dirty="0">
                <a:solidFill>
                  <a:schemeClr val="tx1"/>
                </a:solidFill>
                <a:latin typeface="+mn-lt"/>
                <a:ea typeface="+mn-ea"/>
                <a:cs typeface="+mn-cs"/>
              </a:rPr>
              <a:t>l </a:t>
            </a:r>
            <a:r>
              <a:rPr lang="en-US" sz="1200" b="1" i="0" u="none" strike="noStrike" kern="1200" baseline="0" dirty="0">
                <a:solidFill>
                  <a:schemeClr val="tx1"/>
                </a:solidFill>
                <a:latin typeface="+mn-lt"/>
                <a:ea typeface="+mn-ea"/>
                <a:cs typeface="+mn-cs"/>
              </a:rPr>
              <a:t>System protection</a:t>
            </a:r>
          </a:p>
          <a:p>
            <a:r>
              <a:rPr lang="en-US" sz="1200" b="0" i="0" u="none" strike="noStrike" kern="1200" baseline="0" dirty="0">
                <a:solidFill>
                  <a:schemeClr val="tx1"/>
                </a:solidFill>
                <a:latin typeface="+mn-lt"/>
                <a:ea typeface="+mn-ea"/>
                <a:cs typeface="+mn-cs"/>
              </a:rPr>
              <a:t>Technology to protect individual cloud systems from security risks</a:t>
            </a:r>
          </a:p>
          <a:p>
            <a:r>
              <a:rPr lang="en-US" sz="1200" b="0" i="0" u="none" strike="noStrike" kern="1200" baseline="0" dirty="0">
                <a:solidFill>
                  <a:schemeClr val="tx1"/>
                </a:solidFill>
                <a:latin typeface="+mn-lt"/>
                <a:ea typeface="+mn-ea"/>
                <a:cs typeface="+mn-cs"/>
              </a:rPr>
              <a:t>such as distributed denial-of-service (DDoS) attacks.</a:t>
            </a:r>
          </a:p>
          <a:p>
            <a:r>
              <a:rPr lang="en-US" sz="1200" b="0" i="0" u="none" strike="noStrike" kern="1200" baseline="0" dirty="0">
                <a:solidFill>
                  <a:schemeClr val="tx1"/>
                </a:solidFill>
                <a:latin typeface="+mn-lt"/>
                <a:ea typeface="+mn-ea"/>
                <a:cs typeface="+mn-cs"/>
              </a:rPr>
              <a:t>l </a:t>
            </a:r>
            <a:r>
              <a:rPr lang="en-US" sz="1200" b="1" i="0" u="none" strike="noStrike" kern="1200" baseline="0" dirty="0">
                <a:solidFill>
                  <a:schemeClr val="tx1"/>
                </a:solidFill>
                <a:latin typeface="+mn-lt"/>
                <a:ea typeface="+mn-ea"/>
                <a:cs typeface="+mn-cs"/>
              </a:rPr>
              <a:t>Identification</a:t>
            </a:r>
          </a:p>
          <a:p>
            <a:r>
              <a:rPr lang="en-US" sz="1200" b="0" i="0" u="none" strike="noStrike" kern="1200" baseline="0" dirty="0">
                <a:solidFill>
                  <a:schemeClr val="tx1"/>
                </a:solidFill>
                <a:latin typeface="+mn-lt"/>
                <a:ea typeface="+mn-ea"/>
                <a:cs typeface="+mn-cs"/>
              </a:rPr>
              <a:t>Technology to identify employees and other </a:t>
            </a:r>
            <a:r>
              <a:rPr lang="en-US" sz="1200" b="0" i="0" u="none" strike="noStrike" kern="1200" baseline="0" dirty="0" err="1">
                <a:solidFill>
                  <a:schemeClr val="tx1"/>
                </a:solidFill>
                <a:latin typeface="+mn-lt"/>
                <a:ea typeface="+mn-ea"/>
                <a:cs typeface="+mn-cs"/>
              </a:rPr>
              <a:t>authorised</a:t>
            </a:r>
            <a:r>
              <a:rPr lang="en-US" sz="1200" b="0" i="0" u="none" strike="noStrike" kern="1200" baseline="0" dirty="0">
                <a:solidFill>
                  <a:schemeClr val="tx1"/>
                </a:solidFill>
                <a:latin typeface="+mn-lt"/>
                <a:ea typeface="+mn-ea"/>
                <a:cs typeface="+mn-cs"/>
              </a:rPr>
              <a:t> personnel</a:t>
            </a:r>
          </a:p>
          <a:p>
            <a:r>
              <a:rPr lang="en-US" sz="1200" b="0" i="0" u="none" strike="noStrike" kern="1200" baseline="0" dirty="0">
                <a:solidFill>
                  <a:schemeClr val="tx1"/>
                </a:solidFill>
                <a:latin typeface="+mn-lt"/>
                <a:ea typeface="+mn-ea"/>
                <a:cs typeface="+mn-cs"/>
              </a:rPr>
              <a:t>accessing a cloud service.</a:t>
            </a:r>
          </a:p>
          <a:p>
            <a:r>
              <a:rPr lang="en-US" sz="1200" b="0" i="0" u="none" strike="noStrike" kern="1200" baseline="0" dirty="0">
                <a:solidFill>
                  <a:schemeClr val="tx1"/>
                </a:solidFill>
                <a:latin typeface="+mn-lt"/>
                <a:ea typeface="+mn-ea"/>
                <a:cs typeface="+mn-cs"/>
              </a:rPr>
              <a:t>l </a:t>
            </a:r>
            <a:r>
              <a:rPr lang="en-US" sz="1200" b="1" i="0" u="none" strike="noStrike" kern="1200" baseline="0" dirty="0">
                <a:solidFill>
                  <a:schemeClr val="tx1"/>
                </a:solidFill>
                <a:latin typeface="+mn-lt"/>
                <a:ea typeface="+mn-ea"/>
                <a:cs typeface="+mn-cs"/>
              </a:rPr>
              <a:t>Authentication</a:t>
            </a:r>
          </a:p>
          <a:p>
            <a:r>
              <a:rPr lang="en-US" sz="1200" b="0" i="0" u="none" strike="noStrike" kern="1200" baseline="0" dirty="0">
                <a:solidFill>
                  <a:schemeClr val="tx1"/>
                </a:solidFill>
                <a:latin typeface="+mn-lt"/>
                <a:ea typeface="+mn-ea"/>
                <a:cs typeface="+mn-cs"/>
              </a:rPr>
              <a:t>Technology to verify that an individual accessing a cloud system is</a:t>
            </a:r>
          </a:p>
          <a:p>
            <a:r>
              <a:rPr lang="en-US" sz="1200" b="0" i="0" u="none" strike="noStrike" kern="1200" baseline="0" dirty="0">
                <a:solidFill>
                  <a:schemeClr val="tx1"/>
                </a:solidFill>
                <a:latin typeface="+mn-lt"/>
                <a:ea typeface="+mn-ea"/>
                <a:cs typeface="+mn-cs"/>
              </a:rPr>
              <a:t>who they claim to be.</a:t>
            </a:r>
          </a:p>
          <a:p>
            <a:r>
              <a:rPr lang="en-US" sz="1200" b="0" i="0" u="none" strike="noStrike" kern="1200" baseline="0" dirty="0">
                <a:solidFill>
                  <a:schemeClr val="tx1"/>
                </a:solidFill>
                <a:latin typeface="+mn-lt"/>
                <a:ea typeface="+mn-ea"/>
                <a:cs typeface="+mn-cs"/>
              </a:rPr>
              <a:t>l </a:t>
            </a:r>
            <a:r>
              <a:rPr lang="en-US" sz="1200" b="1" i="0" u="none" strike="noStrike" kern="1200" baseline="0" dirty="0">
                <a:solidFill>
                  <a:schemeClr val="tx1"/>
                </a:solidFill>
                <a:latin typeface="+mn-lt"/>
                <a:ea typeface="+mn-ea"/>
                <a:cs typeface="+mn-cs"/>
              </a:rPr>
              <a:t>Cloud security audits</a:t>
            </a:r>
          </a:p>
          <a:p>
            <a:r>
              <a:rPr lang="en-US" sz="1200" b="0" i="0" u="none" strike="noStrike" kern="1200" baseline="0" dirty="0">
                <a:solidFill>
                  <a:schemeClr val="tx1"/>
                </a:solidFill>
                <a:latin typeface="+mn-lt"/>
                <a:ea typeface="+mn-ea"/>
                <a:cs typeface="+mn-cs"/>
              </a:rPr>
              <a:t>The tools and processes by which </a:t>
            </a:r>
            <a:r>
              <a:rPr lang="en-US" sz="1200" b="0" i="0" u="none" strike="noStrike" kern="1200" baseline="0" dirty="0" err="1">
                <a:solidFill>
                  <a:schemeClr val="tx1"/>
                </a:solidFill>
                <a:latin typeface="+mn-lt"/>
                <a:ea typeface="+mn-ea"/>
                <a:cs typeface="+mn-cs"/>
              </a:rPr>
              <a:t>organisations</a:t>
            </a:r>
            <a:r>
              <a:rPr lang="en-US" sz="1200" b="0" i="0" u="none" strike="noStrike" kern="1200" baseline="0" dirty="0">
                <a:solidFill>
                  <a:schemeClr val="tx1"/>
                </a:solidFill>
                <a:latin typeface="+mn-lt"/>
                <a:ea typeface="+mn-ea"/>
                <a:cs typeface="+mn-cs"/>
              </a:rPr>
              <a:t> ensure security</a:t>
            </a:r>
          </a:p>
          <a:p>
            <a:r>
              <a:rPr lang="en-US" sz="1200" b="0" i="0" u="none" strike="noStrike" kern="1200" baseline="0" dirty="0">
                <a:solidFill>
                  <a:schemeClr val="tx1"/>
                </a:solidFill>
                <a:latin typeface="+mn-lt"/>
                <a:ea typeface="+mn-ea"/>
                <a:cs typeface="+mn-cs"/>
              </a:rPr>
              <a:t>(and associated systems and processes) are adequately</a:t>
            </a:r>
          </a:p>
          <a:p>
            <a:r>
              <a:rPr lang="en-US" sz="1200" b="0" i="0" u="none" strike="noStrike" kern="1200" baseline="0" dirty="0">
                <a:solidFill>
                  <a:schemeClr val="tx1"/>
                </a:solidFill>
                <a:latin typeface="+mn-lt"/>
                <a:ea typeface="+mn-ea"/>
                <a:cs typeface="+mn-cs"/>
              </a:rPr>
              <a:t>maintained.</a:t>
            </a:r>
          </a:p>
          <a:p>
            <a:r>
              <a:rPr lang="en-US" sz="1200" b="0" i="0" u="none" strike="noStrike" kern="1200" baseline="0" dirty="0">
                <a:solidFill>
                  <a:schemeClr val="tx1"/>
                </a:solidFill>
                <a:latin typeface="+mn-lt"/>
                <a:ea typeface="+mn-ea"/>
                <a:cs typeface="+mn-cs"/>
              </a:rPr>
              <a:t>l </a:t>
            </a:r>
            <a:r>
              <a:rPr lang="en-US" sz="1200" b="1" i="0" u="none" strike="noStrike" kern="1200" baseline="0" dirty="0">
                <a:solidFill>
                  <a:schemeClr val="tx1"/>
                </a:solidFill>
                <a:latin typeface="+mn-lt"/>
                <a:ea typeface="+mn-ea"/>
                <a:cs typeface="+mn-cs"/>
              </a:rPr>
              <a:t>Identity &amp; key management</a:t>
            </a:r>
          </a:p>
          <a:p>
            <a:r>
              <a:rPr lang="en-US" sz="1200" b="0" i="0" u="none" strike="noStrike" kern="1200" baseline="0" dirty="0">
                <a:solidFill>
                  <a:schemeClr val="tx1"/>
                </a:solidFill>
                <a:latin typeface="+mn-lt"/>
                <a:ea typeface="+mn-ea"/>
                <a:cs typeface="+mn-cs"/>
              </a:rPr>
              <a:t>The management of security keys (e.g. encryption keys, SSL keys)</a:t>
            </a:r>
          </a:p>
          <a:p>
            <a:r>
              <a:rPr lang="en-US" sz="1200" b="0" i="0" u="none" strike="noStrike" kern="1200" baseline="0" dirty="0">
                <a:solidFill>
                  <a:schemeClr val="tx1"/>
                </a:solidFill>
                <a:latin typeface="+mn-lt"/>
                <a:ea typeface="+mn-ea"/>
                <a:cs typeface="+mn-cs"/>
              </a:rPr>
              <a:t>and identities of the </a:t>
            </a:r>
            <a:r>
              <a:rPr lang="en-US" sz="1200" b="0" i="0" u="none" strike="noStrike" kern="1200" baseline="0" dirty="0" err="1">
                <a:solidFill>
                  <a:schemeClr val="tx1"/>
                </a:solidFill>
                <a:latin typeface="+mn-lt"/>
                <a:ea typeface="+mn-ea"/>
                <a:cs typeface="+mn-cs"/>
              </a:rPr>
              <a:t>organisation’s</a:t>
            </a:r>
            <a:r>
              <a:rPr lang="en-US" sz="1200" b="0" i="0" u="none" strike="noStrike" kern="1200" baseline="0" dirty="0">
                <a:solidFill>
                  <a:schemeClr val="tx1"/>
                </a:solidFill>
                <a:latin typeface="+mn-lt"/>
                <a:ea typeface="+mn-ea"/>
                <a:cs typeface="+mn-cs"/>
              </a:rPr>
              <a:t> personnel.</a:t>
            </a:r>
          </a:p>
          <a:p>
            <a:r>
              <a:rPr lang="en-US" sz="1200" b="0" i="0" u="none" strike="noStrike" kern="1200" baseline="0" dirty="0">
                <a:solidFill>
                  <a:schemeClr val="tx1"/>
                </a:solidFill>
                <a:latin typeface="+mn-lt"/>
                <a:ea typeface="+mn-ea"/>
                <a:cs typeface="+mn-cs"/>
              </a:rPr>
              <a:t>l </a:t>
            </a:r>
            <a:r>
              <a:rPr lang="en-US" sz="1200" b="1" i="0" u="none" strike="noStrike" kern="1200" baseline="0" dirty="0">
                <a:solidFill>
                  <a:schemeClr val="tx1"/>
                </a:solidFill>
                <a:latin typeface="+mn-lt"/>
                <a:ea typeface="+mn-ea"/>
                <a:cs typeface="+mn-cs"/>
              </a:rPr>
              <a:t>Physical security protection</a:t>
            </a:r>
          </a:p>
          <a:p>
            <a:r>
              <a:rPr lang="en-US" sz="1200" b="0" i="0" u="none" strike="noStrike" kern="1200" baseline="0" dirty="0">
                <a:solidFill>
                  <a:schemeClr val="tx1"/>
                </a:solidFill>
                <a:latin typeface="+mn-lt"/>
                <a:ea typeface="+mn-ea"/>
                <a:cs typeface="+mn-cs"/>
              </a:rPr>
              <a:t>Ensuring a provider has appropriate security controls for access to</a:t>
            </a:r>
          </a:p>
          <a:p>
            <a:r>
              <a:rPr lang="en-US" sz="1200" b="0" i="0" u="none" strike="noStrike" kern="1200" baseline="0" dirty="0">
                <a:solidFill>
                  <a:schemeClr val="tx1"/>
                </a:solidFill>
                <a:latin typeface="+mn-lt"/>
                <a:ea typeface="+mn-ea"/>
                <a:cs typeface="+mn-cs"/>
              </a:rPr>
              <a:t>its buildings.</a:t>
            </a:r>
          </a:p>
          <a:p>
            <a:r>
              <a:rPr lang="en-US" sz="1200" b="0" i="0" u="none" strike="noStrike" kern="1200" baseline="0" dirty="0">
                <a:solidFill>
                  <a:schemeClr val="tx1"/>
                </a:solidFill>
                <a:latin typeface="+mn-lt"/>
                <a:ea typeface="+mn-ea"/>
                <a:cs typeface="+mn-cs"/>
              </a:rPr>
              <a:t>l </a:t>
            </a:r>
            <a:r>
              <a:rPr lang="en-US" sz="1200" b="1" i="0" u="none" strike="noStrike" kern="1200" baseline="0" dirty="0">
                <a:solidFill>
                  <a:schemeClr val="tx1"/>
                </a:solidFill>
                <a:latin typeface="+mn-lt"/>
                <a:ea typeface="+mn-ea"/>
                <a:cs typeface="+mn-cs"/>
              </a:rPr>
              <a:t>Backup, recovery &amp; archive</a:t>
            </a:r>
          </a:p>
          <a:p>
            <a:r>
              <a:rPr lang="en-US" sz="1200" b="0" i="0" u="none" strike="noStrike" kern="1200" baseline="0" dirty="0">
                <a:solidFill>
                  <a:schemeClr val="tx1"/>
                </a:solidFill>
                <a:latin typeface="+mn-lt"/>
                <a:ea typeface="+mn-ea"/>
                <a:cs typeface="+mn-cs"/>
              </a:rPr>
              <a:t>The tools and procedures for ensuring that data stored in a cloud</a:t>
            </a:r>
          </a:p>
          <a:p>
            <a:r>
              <a:rPr lang="en-US" sz="1200" b="0" i="0" u="none" strike="noStrike" kern="1200" baseline="0" dirty="0">
                <a:solidFill>
                  <a:schemeClr val="tx1"/>
                </a:solidFill>
                <a:latin typeface="+mn-lt"/>
                <a:ea typeface="+mn-ea"/>
                <a:cs typeface="+mn-cs"/>
              </a:rPr>
              <a:t>system is available in the event of a catastrophic failure on the part</a:t>
            </a:r>
          </a:p>
          <a:p>
            <a:r>
              <a:rPr lang="en-US" sz="1200" b="0" i="0" u="none" strike="noStrike" kern="1200" baseline="0" dirty="0">
                <a:solidFill>
                  <a:schemeClr val="tx1"/>
                </a:solidFill>
                <a:latin typeface="+mn-lt"/>
                <a:ea typeface="+mn-ea"/>
                <a:cs typeface="+mn-cs"/>
              </a:rPr>
              <a:t>of the provider.</a:t>
            </a:r>
          </a:p>
          <a:p>
            <a:r>
              <a:rPr lang="en-US" sz="1200" b="0" i="0" u="none" strike="noStrike" kern="1200" baseline="0" dirty="0">
                <a:solidFill>
                  <a:schemeClr val="tx1"/>
                </a:solidFill>
                <a:latin typeface="+mn-lt"/>
                <a:ea typeface="+mn-ea"/>
                <a:cs typeface="+mn-cs"/>
              </a:rPr>
              <a:t>l </a:t>
            </a:r>
            <a:r>
              <a:rPr lang="en-US" sz="1200" b="1" i="0" u="none" strike="noStrike" kern="1200" baseline="0" dirty="0">
                <a:solidFill>
                  <a:schemeClr val="tx1"/>
                </a:solidFill>
                <a:latin typeface="+mn-lt"/>
                <a:ea typeface="+mn-ea"/>
                <a:cs typeface="+mn-cs"/>
              </a:rPr>
              <a:t>Core infrastructure protection</a:t>
            </a:r>
          </a:p>
          <a:p>
            <a:r>
              <a:rPr lang="en-US" sz="1200" b="0" i="0" u="none" strike="noStrike" kern="1200" baseline="0" dirty="0">
                <a:solidFill>
                  <a:schemeClr val="tx1"/>
                </a:solidFill>
                <a:latin typeface="+mn-lt"/>
                <a:ea typeface="+mn-ea"/>
                <a:cs typeface="+mn-cs"/>
              </a:rPr>
              <a:t>Protection of servers and other core infrastructure.</a:t>
            </a:r>
          </a:p>
          <a:p>
            <a:r>
              <a:rPr lang="en-US" sz="1200" b="0" i="0" u="none" strike="noStrike" kern="1200" baseline="0" dirty="0">
                <a:solidFill>
                  <a:schemeClr val="tx1"/>
                </a:solidFill>
                <a:latin typeface="+mn-lt"/>
                <a:ea typeface="+mn-ea"/>
                <a:cs typeface="+mn-cs"/>
              </a:rPr>
              <a:t>l </a:t>
            </a:r>
            <a:r>
              <a:rPr lang="en-US" sz="1200" b="1" i="0" u="none" strike="noStrike" kern="1200" baseline="0" dirty="0">
                <a:solidFill>
                  <a:schemeClr val="tx1"/>
                </a:solidFill>
                <a:latin typeface="+mn-lt"/>
                <a:ea typeface="+mn-ea"/>
                <a:cs typeface="+mn-cs"/>
              </a:rPr>
              <a:t>Network protection</a:t>
            </a:r>
          </a:p>
          <a:p>
            <a:r>
              <a:rPr lang="en-US" sz="1200" b="0" i="0" u="none" strike="noStrike" kern="1200" baseline="0" dirty="0">
                <a:solidFill>
                  <a:schemeClr val="tx1"/>
                </a:solidFill>
                <a:latin typeface="+mn-lt"/>
                <a:ea typeface="+mn-ea"/>
                <a:cs typeface="+mn-cs"/>
              </a:rPr>
              <a:t>Protection of the internal network and the boundary of the</a:t>
            </a:r>
          </a:p>
          <a:p>
            <a:r>
              <a:rPr lang="en-US" sz="1200" b="0" i="0" u="none" strike="noStrike" kern="1200" baseline="0" dirty="0">
                <a:solidFill>
                  <a:schemeClr val="tx1"/>
                </a:solidFill>
                <a:latin typeface="+mn-lt"/>
                <a:ea typeface="+mn-ea"/>
                <a:cs typeface="+mn-cs"/>
              </a:rPr>
              <a:t>network (where it connects to a cloud environment).</a:t>
            </a:r>
            <a:endParaRPr lang="en-US" dirty="0"/>
          </a:p>
        </p:txBody>
      </p:sp>
      <p:sp>
        <p:nvSpPr>
          <p:cNvPr id="4" name="Slide Number Placeholder 3"/>
          <p:cNvSpPr>
            <a:spLocks noGrp="1"/>
          </p:cNvSpPr>
          <p:nvPr>
            <p:ph type="sldNum" sz="quarter" idx="5"/>
          </p:nvPr>
        </p:nvSpPr>
        <p:spPr/>
        <p:txBody>
          <a:bodyPr/>
          <a:lstStyle/>
          <a:p>
            <a:fld id="{74D1495A-DD81-44F4-9F54-1F39867BF2D9}" type="slidenum">
              <a:rPr lang="en-US" smtClean="0"/>
              <a:pPr/>
              <a:t>34</a:t>
            </a:fld>
            <a:endParaRPr lang="en-US"/>
          </a:p>
        </p:txBody>
      </p:sp>
    </p:spTree>
    <p:extLst>
      <p:ext uri="{BB962C8B-B14F-4D97-AF65-F5344CB8AC3E}">
        <p14:creationId xmlns:p14="http://schemas.microsoft.com/office/powerpoint/2010/main" val="2465555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34E433-BC61-AE48-A59F-1186134F32BC}" type="slidenum">
              <a:rPr lang="en-AU"/>
              <a:pPr/>
              <a:t>37</a:t>
            </a:fld>
            <a:endParaRPr lang="en-AU" dirty="0"/>
          </a:p>
        </p:txBody>
      </p:sp>
      <p:sp>
        <p:nvSpPr>
          <p:cNvPr id="211970" name="Rectangle 2"/>
          <p:cNvSpPr>
            <a:spLocks noGrp="1" noRot="1" noChangeAspect="1" noChangeArrowheads="1" noTextEdit="1"/>
          </p:cNvSpPr>
          <p:nvPr>
            <p:ph type="sldImg"/>
          </p:nvPr>
        </p:nvSpPr>
        <p:spPr>
          <a:ln/>
        </p:spPr>
      </p:sp>
      <p:sp>
        <p:nvSpPr>
          <p:cNvPr id="211971" name="Rectangle 3"/>
          <p:cNvSpPr>
            <a:spLocks noGrp="1" noChangeArrowheads="1"/>
          </p:cNvSpPr>
          <p:nvPr>
            <p:ph type="body" idx="1"/>
          </p:nvPr>
        </p:nvSpPr>
        <p:spPr/>
        <p:txBody>
          <a:bodyPr/>
          <a:lstStyle/>
          <a:p>
            <a:r>
              <a:rPr lang="en-US" sz="1200" kern="1200" baseline="0" dirty="0" smtClean="0">
                <a:solidFill>
                  <a:schemeClr val="tx1"/>
                </a:solidFill>
                <a:latin typeface="Arial" pitchFamily="-107" charset="0"/>
                <a:ea typeface="+mn-ea"/>
                <a:cs typeface="+mn-cs"/>
              </a:rPr>
              <a:t>As we noted above, computer client and server systems are central components</a:t>
            </a:r>
          </a:p>
          <a:p>
            <a:r>
              <a:rPr lang="en-US" sz="1200" kern="1200" baseline="0" dirty="0" smtClean="0">
                <a:solidFill>
                  <a:schemeClr val="tx1"/>
                </a:solidFill>
                <a:latin typeface="Arial" pitchFamily="-107" charset="0"/>
                <a:ea typeface="+mn-ea"/>
                <a:cs typeface="+mn-cs"/>
              </a:rPr>
              <a:t>of the IT infrastructure for most organizations, may hold critical data and</a:t>
            </a:r>
          </a:p>
          <a:p>
            <a:r>
              <a:rPr lang="en-US" sz="1200" kern="1200" baseline="0" dirty="0" smtClean="0">
                <a:solidFill>
                  <a:schemeClr val="tx1"/>
                </a:solidFill>
                <a:latin typeface="Arial" pitchFamily="-107" charset="0"/>
                <a:ea typeface="+mn-ea"/>
                <a:cs typeface="+mn-cs"/>
              </a:rPr>
              <a:t>applications, and are a necessary tool for the function of an organization.</a:t>
            </a:r>
          </a:p>
          <a:p>
            <a:r>
              <a:rPr lang="en-US" sz="1200" kern="1200" baseline="0" dirty="0" smtClean="0">
                <a:solidFill>
                  <a:schemeClr val="tx1"/>
                </a:solidFill>
                <a:latin typeface="Arial" pitchFamily="-107" charset="0"/>
                <a:ea typeface="+mn-ea"/>
                <a:cs typeface="+mn-cs"/>
              </a:rPr>
              <a:t>Accordingly, we need to be aware of the expected presence of vulnerabilities</a:t>
            </a:r>
          </a:p>
          <a:p>
            <a:r>
              <a:rPr lang="en-US" sz="1200" kern="1200" baseline="0" dirty="0" smtClean="0">
                <a:solidFill>
                  <a:schemeClr val="tx1"/>
                </a:solidFill>
                <a:latin typeface="Arial" pitchFamily="-107" charset="0"/>
                <a:ea typeface="+mn-ea"/>
                <a:cs typeface="+mn-cs"/>
              </a:rPr>
              <a:t>in operating systems and applications as distributed, and the existence of</a:t>
            </a:r>
          </a:p>
          <a:p>
            <a:r>
              <a:rPr lang="en-US" sz="1200" kern="1200" baseline="0" dirty="0" smtClean="0">
                <a:solidFill>
                  <a:schemeClr val="tx1"/>
                </a:solidFill>
                <a:latin typeface="Arial" pitchFamily="-107" charset="0"/>
                <a:ea typeface="+mn-ea"/>
                <a:cs typeface="+mn-cs"/>
              </a:rPr>
              <a:t>worms scanning for such vulnerabilities at high rates, such as we discussed in</a:t>
            </a:r>
          </a:p>
          <a:p>
            <a:r>
              <a:rPr lang="en-US" sz="1200" kern="1200" baseline="0" dirty="0" smtClean="0">
                <a:solidFill>
                  <a:schemeClr val="tx1"/>
                </a:solidFill>
                <a:latin typeface="Arial" pitchFamily="-107" charset="0"/>
                <a:ea typeface="+mn-ea"/>
                <a:cs typeface="+mn-cs"/>
              </a:rPr>
              <a:t>Section 6.3 . Thus, it is quite possible for a system to be compromised during</a:t>
            </a:r>
          </a:p>
          <a:p>
            <a:r>
              <a:rPr lang="en-US" sz="1200" kern="1200" baseline="0" dirty="0" smtClean="0">
                <a:solidFill>
                  <a:schemeClr val="tx1"/>
                </a:solidFill>
                <a:latin typeface="Arial" pitchFamily="-107" charset="0"/>
                <a:ea typeface="+mn-ea"/>
                <a:cs typeface="+mn-cs"/>
              </a:rPr>
              <a:t>the installation process before it can install the latest patches or implement</a:t>
            </a:r>
          </a:p>
          <a:p>
            <a:r>
              <a:rPr lang="en-US" sz="1200" kern="1200" baseline="0" dirty="0" smtClean="0">
                <a:solidFill>
                  <a:schemeClr val="tx1"/>
                </a:solidFill>
                <a:latin typeface="Arial" pitchFamily="-107" charset="0"/>
                <a:ea typeface="+mn-ea"/>
                <a:cs typeface="+mn-cs"/>
              </a:rPr>
              <a:t>other hardening measures. Hence building and deploying a system should be</a:t>
            </a:r>
          </a:p>
          <a:p>
            <a:r>
              <a:rPr lang="en-US" sz="1200" kern="1200" baseline="0" dirty="0" smtClean="0">
                <a:solidFill>
                  <a:schemeClr val="tx1"/>
                </a:solidFill>
                <a:latin typeface="Arial" pitchFamily="-107" charset="0"/>
                <a:ea typeface="+mn-ea"/>
                <a:cs typeface="+mn-cs"/>
              </a:rPr>
              <a:t>a planned process designed to counter such a threat, and to maintain security</a:t>
            </a:r>
          </a:p>
          <a:p>
            <a:r>
              <a:rPr lang="en-US" sz="1200" kern="1200" baseline="0" dirty="0" smtClean="0">
                <a:solidFill>
                  <a:schemeClr val="tx1"/>
                </a:solidFill>
                <a:latin typeface="Arial" pitchFamily="-107" charset="0"/>
                <a:ea typeface="+mn-ea"/>
                <a:cs typeface="+mn-cs"/>
              </a:rPr>
              <a:t>during its operational lifetime.</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[NIST08] states that this process must:</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assess risks and plan the system deployment</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secure the underlying operating system and then the key applications</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ensure any critical content is secured</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ensure appropriate network protection mechanisms are used</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ensure appropriate processes are used to maintain security</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While we address the selection of network protection mechanisms in Chapter 9 , we</a:t>
            </a:r>
          </a:p>
          <a:p>
            <a:r>
              <a:rPr lang="en-US" sz="1200" kern="1200" baseline="0" dirty="0" smtClean="0">
                <a:solidFill>
                  <a:schemeClr val="tx1"/>
                </a:solidFill>
                <a:latin typeface="Arial" pitchFamily="-107" charset="0"/>
                <a:ea typeface="+mn-ea"/>
                <a:cs typeface="+mn-cs"/>
              </a:rPr>
              <a:t>examine the other items in the rest of this chapter.</a:t>
            </a:r>
            <a:endParaRPr lang="en-US" dirty="0">
              <a:latin typeface="Times New Roman" pitchFamily="-107" charset="0"/>
            </a:endParaRPr>
          </a:p>
        </p:txBody>
      </p:sp>
    </p:spTree>
    <p:extLst>
      <p:ext uri="{BB962C8B-B14F-4D97-AF65-F5344CB8AC3E}">
        <p14:creationId xmlns:p14="http://schemas.microsoft.com/office/powerpoint/2010/main" val="3119213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9BC7B0-2B08-E347-A0EA-F7E788F3AE61}" type="slidenum">
              <a:rPr lang="en-AU"/>
              <a:pPr/>
              <a:t>39</a:t>
            </a:fld>
            <a:endParaRPr lang="en-AU" dirty="0"/>
          </a:p>
        </p:txBody>
      </p:sp>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r>
              <a:rPr lang="en-US" sz="1200" kern="1200" baseline="0" dirty="0" smtClean="0">
                <a:solidFill>
                  <a:schemeClr val="tx1"/>
                </a:solidFill>
                <a:latin typeface="Arial" pitchFamily="-107" charset="0"/>
                <a:ea typeface="+mn-ea"/>
                <a:cs typeface="+mn-cs"/>
              </a:rPr>
              <a:t>[NIST08] provides a list of items that should be considered during the system</a:t>
            </a:r>
          </a:p>
          <a:p>
            <a:r>
              <a:rPr lang="en-US" sz="1200" kern="1200" baseline="0" dirty="0" smtClean="0">
                <a:solidFill>
                  <a:schemeClr val="tx1"/>
                </a:solidFill>
                <a:latin typeface="Arial" pitchFamily="-107" charset="0"/>
                <a:ea typeface="+mn-ea"/>
                <a:cs typeface="+mn-cs"/>
              </a:rPr>
              <a:t>security planning process. While its focus is on secure server deployment, much of</a:t>
            </a:r>
          </a:p>
          <a:p>
            <a:r>
              <a:rPr lang="en-US" sz="1200" kern="1200" baseline="0" dirty="0" smtClean="0">
                <a:solidFill>
                  <a:schemeClr val="tx1"/>
                </a:solidFill>
                <a:latin typeface="Arial" pitchFamily="-107" charset="0"/>
                <a:ea typeface="+mn-ea"/>
                <a:cs typeface="+mn-cs"/>
              </a:rPr>
              <a:t>the list applies equally well to client system design. This list includes consideration of:</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the purpose of the system, the type of information stored, the applications and</a:t>
            </a:r>
          </a:p>
          <a:p>
            <a:r>
              <a:rPr lang="en-US" sz="1200" kern="1200" baseline="0" dirty="0" smtClean="0">
                <a:solidFill>
                  <a:schemeClr val="tx1"/>
                </a:solidFill>
                <a:latin typeface="Arial" pitchFamily="-107" charset="0"/>
                <a:ea typeface="+mn-ea"/>
                <a:cs typeface="+mn-cs"/>
              </a:rPr>
              <a:t>services provided, and their security requirements</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the categories of users of the system, the privileges they have, and the types of</a:t>
            </a:r>
          </a:p>
          <a:p>
            <a:r>
              <a:rPr lang="en-US" sz="1200" kern="1200" baseline="0" dirty="0" smtClean="0">
                <a:solidFill>
                  <a:schemeClr val="tx1"/>
                </a:solidFill>
                <a:latin typeface="Arial" pitchFamily="-107" charset="0"/>
                <a:ea typeface="+mn-ea"/>
                <a:cs typeface="+mn-cs"/>
              </a:rPr>
              <a:t>information they can access</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how the users are authenticated</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how access to the information stored on the system is managed</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what access the system has to information stored on other hosts, such as file or</a:t>
            </a:r>
          </a:p>
          <a:p>
            <a:r>
              <a:rPr lang="en-US" sz="1200" kern="1200" baseline="0" dirty="0" smtClean="0">
                <a:solidFill>
                  <a:schemeClr val="tx1"/>
                </a:solidFill>
                <a:latin typeface="Arial" pitchFamily="-107" charset="0"/>
                <a:ea typeface="+mn-ea"/>
                <a:cs typeface="+mn-cs"/>
              </a:rPr>
              <a:t>database servers, and how this is managed</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who will administer the system, and how they will manage the system (via</a:t>
            </a:r>
          </a:p>
          <a:p>
            <a:r>
              <a:rPr lang="en-US" sz="1200" kern="1200" baseline="0" dirty="0" smtClean="0">
                <a:solidFill>
                  <a:schemeClr val="tx1"/>
                </a:solidFill>
                <a:latin typeface="Arial" pitchFamily="-107" charset="0"/>
                <a:ea typeface="+mn-ea"/>
                <a:cs typeface="+mn-cs"/>
              </a:rPr>
              <a:t>local or remote access)</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any additional security measures required on the system, including the use of</a:t>
            </a:r>
          </a:p>
          <a:p>
            <a:r>
              <a:rPr lang="en-US" sz="1200" kern="1200" baseline="0" dirty="0" smtClean="0">
                <a:solidFill>
                  <a:schemeClr val="tx1"/>
                </a:solidFill>
                <a:latin typeface="Arial" pitchFamily="-107" charset="0"/>
                <a:ea typeface="+mn-ea"/>
                <a:cs typeface="+mn-cs"/>
              </a:rPr>
              <a:t>host firewalls, anti-virus or other malware protection mechanisms, and logging</a:t>
            </a:r>
            <a:endParaRPr lang="en-US" i="0" dirty="0">
              <a:latin typeface="Times New Roman" pitchFamily="-107" charset="0"/>
            </a:endParaRPr>
          </a:p>
        </p:txBody>
      </p:sp>
    </p:spTree>
    <p:extLst>
      <p:ext uri="{BB962C8B-B14F-4D97-AF65-F5344CB8AC3E}">
        <p14:creationId xmlns:p14="http://schemas.microsoft.com/office/powerpoint/2010/main" val="3674908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85B399-E414-264B-AC2B-BBCB3C6C6795}" type="slidenum">
              <a:rPr lang="en-AU"/>
              <a:pPr/>
              <a:t>40</a:t>
            </a:fld>
            <a:endParaRPr lang="en-AU" dirty="0"/>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r>
              <a:rPr lang="en-US" sz="1200" kern="1200" baseline="0" dirty="0" smtClean="0">
                <a:solidFill>
                  <a:schemeClr val="tx1"/>
                </a:solidFill>
                <a:latin typeface="Arial" pitchFamily="-107" charset="0"/>
                <a:ea typeface="+mn-ea"/>
                <a:cs typeface="+mn-cs"/>
              </a:rPr>
              <a:t>The first critical step in securing a system is to secure the base operating system upon</a:t>
            </a:r>
          </a:p>
          <a:p>
            <a:r>
              <a:rPr lang="en-US" sz="1200" kern="1200" baseline="0" dirty="0" smtClean="0">
                <a:solidFill>
                  <a:schemeClr val="tx1"/>
                </a:solidFill>
                <a:latin typeface="Arial" pitchFamily="-107" charset="0"/>
                <a:ea typeface="+mn-ea"/>
                <a:cs typeface="+mn-cs"/>
              </a:rPr>
              <a:t>which all other applications and services rely. A good security foundation needs a</a:t>
            </a:r>
          </a:p>
          <a:p>
            <a:r>
              <a:rPr lang="en-US" sz="1200" kern="1200" baseline="0" dirty="0" smtClean="0">
                <a:solidFill>
                  <a:schemeClr val="tx1"/>
                </a:solidFill>
                <a:latin typeface="Arial" pitchFamily="-107" charset="0"/>
                <a:ea typeface="+mn-ea"/>
                <a:cs typeface="+mn-cs"/>
              </a:rPr>
              <a:t>properly installed, patched, and configured operating system. Unfortunately, the</a:t>
            </a:r>
          </a:p>
          <a:p>
            <a:r>
              <a:rPr lang="en-US" sz="1200" kern="1200" baseline="0" dirty="0" smtClean="0">
                <a:solidFill>
                  <a:schemeClr val="tx1"/>
                </a:solidFill>
                <a:latin typeface="Arial" pitchFamily="-107" charset="0"/>
                <a:ea typeface="+mn-ea"/>
                <a:cs typeface="+mn-cs"/>
              </a:rPr>
              <a:t>default configuration for many operating systems often maximizes ease of use and</a:t>
            </a:r>
          </a:p>
          <a:p>
            <a:r>
              <a:rPr lang="en-US" sz="1200" kern="1200" baseline="0" dirty="0" smtClean="0">
                <a:solidFill>
                  <a:schemeClr val="tx1"/>
                </a:solidFill>
                <a:latin typeface="Arial" pitchFamily="-107" charset="0"/>
                <a:ea typeface="+mn-ea"/>
                <a:cs typeface="+mn-cs"/>
              </a:rPr>
              <a:t>functionality, rather than security. Further, since every organization has its own</a:t>
            </a:r>
          </a:p>
          <a:p>
            <a:r>
              <a:rPr lang="en-US" sz="1200" kern="1200" baseline="0" dirty="0" smtClean="0">
                <a:solidFill>
                  <a:schemeClr val="tx1"/>
                </a:solidFill>
                <a:latin typeface="Arial" pitchFamily="-107" charset="0"/>
                <a:ea typeface="+mn-ea"/>
                <a:cs typeface="+mn-cs"/>
              </a:rPr>
              <a:t>security needs, the appropriate security profile, and hence configuration, will also</a:t>
            </a:r>
          </a:p>
          <a:p>
            <a:r>
              <a:rPr lang="en-US" sz="1200" kern="1200" baseline="0" dirty="0" smtClean="0">
                <a:solidFill>
                  <a:schemeClr val="tx1"/>
                </a:solidFill>
                <a:latin typeface="Arial" pitchFamily="-107" charset="0"/>
                <a:ea typeface="+mn-ea"/>
                <a:cs typeface="+mn-cs"/>
              </a:rPr>
              <a:t>differ. What is required for a particular system should be identified during the</a:t>
            </a:r>
          </a:p>
          <a:p>
            <a:r>
              <a:rPr lang="en-US" sz="1200" kern="1200" baseline="0" dirty="0" smtClean="0">
                <a:solidFill>
                  <a:schemeClr val="tx1"/>
                </a:solidFill>
                <a:latin typeface="Arial" pitchFamily="-107" charset="0"/>
                <a:ea typeface="+mn-ea"/>
                <a:cs typeface="+mn-cs"/>
              </a:rPr>
              <a:t>planning phase, as we have just discussed.</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While the details of how to secure each specific operating system differ, the</a:t>
            </a:r>
          </a:p>
          <a:p>
            <a:r>
              <a:rPr lang="en-US" sz="1200" kern="1200" baseline="0" dirty="0" smtClean="0">
                <a:solidFill>
                  <a:schemeClr val="tx1"/>
                </a:solidFill>
                <a:latin typeface="Arial" pitchFamily="-107" charset="0"/>
                <a:ea typeface="+mn-ea"/>
                <a:cs typeface="+mn-cs"/>
              </a:rPr>
              <a:t>broad approach is similar. Appropriate security configuration guides and checklists</a:t>
            </a:r>
          </a:p>
          <a:p>
            <a:r>
              <a:rPr lang="en-US" sz="1200" kern="1200" baseline="0" dirty="0" smtClean="0">
                <a:solidFill>
                  <a:schemeClr val="tx1"/>
                </a:solidFill>
                <a:latin typeface="Arial" pitchFamily="-107" charset="0"/>
                <a:ea typeface="+mn-ea"/>
                <a:cs typeface="+mn-cs"/>
              </a:rPr>
              <a:t>exist for most common operating systems, and these should be consulted, though</a:t>
            </a:r>
          </a:p>
          <a:p>
            <a:r>
              <a:rPr lang="en-US" sz="1200" kern="1200" baseline="0" dirty="0" smtClean="0">
                <a:solidFill>
                  <a:schemeClr val="tx1"/>
                </a:solidFill>
                <a:latin typeface="Arial" pitchFamily="-107" charset="0"/>
                <a:ea typeface="+mn-ea"/>
                <a:cs typeface="+mn-cs"/>
              </a:rPr>
              <a:t>always informed by the specific needs of each organization and their systems. In</a:t>
            </a:r>
          </a:p>
          <a:p>
            <a:r>
              <a:rPr lang="en-US" sz="1200" kern="1200" baseline="0" dirty="0" smtClean="0">
                <a:solidFill>
                  <a:schemeClr val="tx1"/>
                </a:solidFill>
                <a:latin typeface="Arial" pitchFamily="-107" charset="0"/>
                <a:ea typeface="+mn-ea"/>
                <a:cs typeface="+mn-cs"/>
              </a:rPr>
              <a:t>some cases, automated tools may be available to further assist in securing the system</a:t>
            </a:r>
          </a:p>
          <a:p>
            <a:r>
              <a:rPr lang="en-US" sz="1200" kern="1200" baseline="0" dirty="0" smtClean="0">
                <a:solidFill>
                  <a:schemeClr val="tx1"/>
                </a:solidFill>
                <a:latin typeface="Arial" pitchFamily="-107" charset="0"/>
                <a:ea typeface="+mn-ea"/>
                <a:cs typeface="+mn-cs"/>
              </a:rPr>
              <a:t>configuration.</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[NIST08] suggests the following basic steps should be used to secure an operating</a:t>
            </a:r>
          </a:p>
          <a:p>
            <a:r>
              <a:rPr lang="en-US" sz="1200" kern="1200" baseline="0" dirty="0" smtClean="0">
                <a:solidFill>
                  <a:schemeClr val="tx1"/>
                </a:solidFill>
                <a:latin typeface="Arial" pitchFamily="-107" charset="0"/>
                <a:ea typeface="+mn-ea"/>
                <a:cs typeface="+mn-cs"/>
              </a:rPr>
              <a:t>system:</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install and patch the operating system</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harden and configure the operating system to adequately address the identified</a:t>
            </a:r>
          </a:p>
          <a:p>
            <a:r>
              <a:rPr lang="en-US" sz="1200" kern="1200" baseline="0" dirty="0" smtClean="0">
                <a:solidFill>
                  <a:schemeClr val="tx1"/>
                </a:solidFill>
                <a:latin typeface="Arial" pitchFamily="-107" charset="0"/>
                <a:ea typeface="+mn-ea"/>
                <a:cs typeface="+mn-cs"/>
              </a:rPr>
              <a:t>security needs of the system by:</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removing unnecessary services, applications, and protocols</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configuring users, groups, and permissions</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configuring resource controls</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install and configure additional security controls, such as anti-virus, host-based</a:t>
            </a:r>
          </a:p>
          <a:p>
            <a:r>
              <a:rPr lang="en-US" sz="1200" kern="1200" baseline="0" dirty="0" smtClean="0">
                <a:solidFill>
                  <a:schemeClr val="tx1"/>
                </a:solidFill>
                <a:latin typeface="Arial" pitchFamily="-107" charset="0"/>
                <a:ea typeface="+mn-ea"/>
                <a:cs typeface="+mn-cs"/>
              </a:rPr>
              <a:t>firewalls, and intrusion detection systems (IDS), if needed</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test the security of the basic operating system to ensure that the steps taken</a:t>
            </a:r>
          </a:p>
          <a:p>
            <a:r>
              <a:rPr lang="en-US" sz="1200" kern="1200" baseline="0" dirty="0" smtClean="0">
                <a:solidFill>
                  <a:schemeClr val="tx1"/>
                </a:solidFill>
                <a:latin typeface="Arial" pitchFamily="-107" charset="0"/>
                <a:ea typeface="+mn-ea"/>
                <a:cs typeface="+mn-cs"/>
              </a:rPr>
              <a:t>adequately address its security needs</a:t>
            </a:r>
            <a:endParaRPr lang="en-US" dirty="0">
              <a:latin typeface="Times New Roman" pitchFamily="-107" charset="0"/>
            </a:endParaRPr>
          </a:p>
        </p:txBody>
      </p:sp>
    </p:spTree>
    <p:extLst>
      <p:ext uri="{BB962C8B-B14F-4D97-AF65-F5344CB8AC3E}">
        <p14:creationId xmlns:p14="http://schemas.microsoft.com/office/powerpoint/2010/main" val="45096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8A6553-8707-CA4A-B543-5C3E9B417634}" type="slidenum">
              <a:rPr lang="en-AU"/>
              <a:pPr/>
              <a:t>41</a:t>
            </a:fld>
            <a:endParaRPr lang="en-AU" dirty="0"/>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r>
              <a:rPr lang="en-US" sz="1200" kern="1200" baseline="0" dirty="0" smtClean="0">
                <a:solidFill>
                  <a:schemeClr val="tx1"/>
                </a:solidFill>
                <a:latin typeface="Arial" pitchFamily="-107" charset="0"/>
                <a:ea typeface="+mn-ea"/>
                <a:cs typeface="+mn-cs"/>
              </a:rPr>
              <a:t>System security begins with the installation of the operating system. As we have</a:t>
            </a:r>
          </a:p>
          <a:p>
            <a:r>
              <a:rPr lang="en-US" sz="1200" kern="1200" baseline="0" dirty="0" smtClean="0">
                <a:solidFill>
                  <a:schemeClr val="tx1"/>
                </a:solidFill>
                <a:latin typeface="Arial" pitchFamily="-107" charset="0"/>
                <a:ea typeface="+mn-ea"/>
                <a:cs typeface="+mn-cs"/>
              </a:rPr>
              <a:t>already noted, a network connected, unpatched system, is vulnerable to exploit during</a:t>
            </a:r>
          </a:p>
          <a:p>
            <a:r>
              <a:rPr lang="en-US" sz="1200" kern="1200" baseline="0" dirty="0" smtClean="0">
                <a:solidFill>
                  <a:schemeClr val="tx1"/>
                </a:solidFill>
                <a:latin typeface="Arial" pitchFamily="-107" charset="0"/>
                <a:ea typeface="+mn-ea"/>
                <a:cs typeface="+mn-cs"/>
              </a:rPr>
              <a:t>its installation or continued use. Hence it is important that the system not be</a:t>
            </a:r>
          </a:p>
          <a:p>
            <a:r>
              <a:rPr lang="en-US" sz="1200" kern="1200" baseline="0" dirty="0" smtClean="0">
                <a:solidFill>
                  <a:schemeClr val="tx1"/>
                </a:solidFill>
                <a:latin typeface="Arial" pitchFamily="-107" charset="0"/>
                <a:ea typeface="+mn-ea"/>
                <a:cs typeface="+mn-cs"/>
              </a:rPr>
              <a:t>exposed while in this vulnerable state. Ideally new systems should be constructed on</a:t>
            </a:r>
          </a:p>
          <a:p>
            <a:r>
              <a:rPr lang="en-US" sz="1200" kern="1200" baseline="0" dirty="0" smtClean="0">
                <a:solidFill>
                  <a:schemeClr val="tx1"/>
                </a:solidFill>
                <a:latin typeface="Arial" pitchFamily="-107" charset="0"/>
                <a:ea typeface="+mn-ea"/>
                <a:cs typeface="+mn-cs"/>
              </a:rPr>
              <a:t>a protected network. This may be a completely isolated network, with the operating</a:t>
            </a:r>
          </a:p>
          <a:p>
            <a:r>
              <a:rPr lang="en-US" sz="1200" kern="1200" baseline="0" dirty="0" smtClean="0">
                <a:solidFill>
                  <a:schemeClr val="tx1"/>
                </a:solidFill>
                <a:latin typeface="Arial" pitchFamily="-107" charset="0"/>
                <a:ea typeface="+mn-ea"/>
                <a:cs typeface="+mn-cs"/>
              </a:rPr>
              <a:t>system image and all available patches transferred to it using removable media such</a:t>
            </a:r>
          </a:p>
          <a:p>
            <a:r>
              <a:rPr lang="en-US" sz="1200" kern="1200" baseline="0" dirty="0" smtClean="0">
                <a:solidFill>
                  <a:schemeClr val="tx1"/>
                </a:solidFill>
                <a:latin typeface="Arial" pitchFamily="-107" charset="0"/>
                <a:ea typeface="+mn-ea"/>
                <a:cs typeface="+mn-cs"/>
              </a:rPr>
              <a:t>as DVDs or USB drives. Given the existence of malware that can propagate using</a:t>
            </a:r>
          </a:p>
          <a:p>
            <a:r>
              <a:rPr lang="en-US" sz="1200" kern="1200" baseline="0" dirty="0" smtClean="0">
                <a:solidFill>
                  <a:schemeClr val="tx1"/>
                </a:solidFill>
                <a:latin typeface="Arial" pitchFamily="-107" charset="0"/>
                <a:ea typeface="+mn-ea"/>
                <a:cs typeface="+mn-cs"/>
              </a:rPr>
              <a:t>removable media, as we discuss in Chapter 6 , care is needed to ensure the media</a:t>
            </a:r>
          </a:p>
          <a:p>
            <a:r>
              <a:rPr lang="en-US" sz="1200" kern="1200" baseline="0" dirty="0" smtClean="0">
                <a:solidFill>
                  <a:schemeClr val="tx1"/>
                </a:solidFill>
                <a:latin typeface="Arial" pitchFamily="-107" charset="0"/>
                <a:ea typeface="+mn-ea"/>
                <a:cs typeface="+mn-cs"/>
              </a:rPr>
              <a:t>used here is not so infected. Alternatively, a network with severely restricted access</a:t>
            </a:r>
          </a:p>
          <a:p>
            <a:r>
              <a:rPr lang="en-US" sz="1200" kern="1200" baseline="0" dirty="0" smtClean="0">
                <a:solidFill>
                  <a:schemeClr val="tx1"/>
                </a:solidFill>
                <a:latin typeface="Arial" pitchFamily="-107" charset="0"/>
                <a:ea typeface="+mn-ea"/>
                <a:cs typeface="+mn-cs"/>
              </a:rPr>
              <a:t>to the wider Internet may be used. Ideally it should have no inbound access, and</a:t>
            </a:r>
          </a:p>
          <a:p>
            <a:r>
              <a:rPr lang="en-US" sz="1200" kern="1200" baseline="0" dirty="0" smtClean="0">
                <a:solidFill>
                  <a:schemeClr val="tx1"/>
                </a:solidFill>
                <a:latin typeface="Arial" pitchFamily="-107" charset="0"/>
                <a:ea typeface="+mn-ea"/>
                <a:cs typeface="+mn-cs"/>
              </a:rPr>
              <a:t>have outbound access only to the key sites needed for the system installation and</a:t>
            </a:r>
          </a:p>
          <a:p>
            <a:r>
              <a:rPr lang="en-US" sz="1200" kern="1200" baseline="0" dirty="0" smtClean="0">
                <a:solidFill>
                  <a:schemeClr val="tx1"/>
                </a:solidFill>
                <a:latin typeface="Arial" pitchFamily="-107" charset="0"/>
                <a:ea typeface="+mn-ea"/>
                <a:cs typeface="+mn-cs"/>
              </a:rPr>
              <a:t>patching process. In either case, the full installation and hardening process should</a:t>
            </a:r>
          </a:p>
          <a:p>
            <a:r>
              <a:rPr lang="en-US" sz="1200" kern="1200" baseline="0" dirty="0" smtClean="0">
                <a:solidFill>
                  <a:schemeClr val="tx1"/>
                </a:solidFill>
                <a:latin typeface="Arial" pitchFamily="-107" charset="0"/>
                <a:ea typeface="+mn-ea"/>
                <a:cs typeface="+mn-cs"/>
              </a:rPr>
              <a:t>occur before the system is deployed to its intended, more accessible, and hence vulnerable,</a:t>
            </a:r>
          </a:p>
          <a:p>
            <a:r>
              <a:rPr lang="en-US" sz="1200" kern="1200" baseline="0" dirty="0" smtClean="0">
                <a:solidFill>
                  <a:schemeClr val="tx1"/>
                </a:solidFill>
                <a:latin typeface="Arial" pitchFamily="-107" charset="0"/>
                <a:ea typeface="+mn-ea"/>
                <a:cs typeface="+mn-cs"/>
              </a:rPr>
              <a:t>location.</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The initial installation should install the minimum necessary for the desired</a:t>
            </a:r>
          </a:p>
          <a:p>
            <a:r>
              <a:rPr lang="en-US" sz="1200" kern="1200" baseline="0" dirty="0" smtClean="0">
                <a:solidFill>
                  <a:schemeClr val="tx1"/>
                </a:solidFill>
                <a:latin typeface="Arial" pitchFamily="-107" charset="0"/>
                <a:ea typeface="+mn-ea"/>
                <a:cs typeface="+mn-cs"/>
              </a:rPr>
              <a:t>system, with additional software packages included only if they are required for</a:t>
            </a:r>
          </a:p>
          <a:p>
            <a:r>
              <a:rPr lang="en-US" sz="1200" kern="1200" baseline="0" dirty="0" smtClean="0">
                <a:solidFill>
                  <a:schemeClr val="tx1"/>
                </a:solidFill>
                <a:latin typeface="Arial" pitchFamily="-107" charset="0"/>
                <a:ea typeface="+mn-ea"/>
                <a:cs typeface="+mn-cs"/>
              </a:rPr>
              <a:t>the function of the system. We explore the rationale for minimizing the number of</a:t>
            </a:r>
          </a:p>
          <a:p>
            <a:r>
              <a:rPr lang="en-US" sz="1200" kern="1200" baseline="0" dirty="0" smtClean="0">
                <a:solidFill>
                  <a:schemeClr val="tx1"/>
                </a:solidFill>
                <a:latin typeface="Arial" pitchFamily="-107" charset="0"/>
                <a:ea typeface="+mn-ea"/>
                <a:cs typeface="+mn-cs"/>
              </a:rPr>
              <a:t>packages on the system shortly.</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The overall boot process must also be secured. This may require adjusting</a:t>
            </a:r>
          </a:p>
          <a:p>
            <a:r>
              <a:rPr lang="en-US" sz="1200" kern="1200" baseline="0" dirty="0" smtClean="0">
                <a:solidFill>
                  <a:schemeClr val="tx1"/>
                </a:solidFill>
                <a:latin typeface="Arial" pitchFamily="-107" charset="0"/>
                <a:ea typeface="+mn-ea"/>
                <a:cs typeface="+mn-cs"/>
              </a:rPr>
              <a:t>options on, or specifying a password required for changes to, the BIOS code used</a:t>
            </a:r>
          </a:p>
          <a:p>
            <a:r>
              <a:rPr lang="en-US" sz="1200" kern="1200" baseline="0" dirty="0" smtClean="0">
                <a:solidFill>
                  <a:schemeClr val="tx1"/>
                </a:solidFill>
                <a:latin typeface="Arial" pitchFamily="-107" charset="0"/>
                <a:ea typeface="+mn-ea"/>
                <a:cs typeface="+mn-cs"/>
              </a:rPr>
              <a:t>when the system initially boots. It may also require limiting which media the system</a:t>
            </a:r>
          </a:p>
          <a:p>
            <a:r>
              <a:rPr lang="en-US" sz="1200" kern="1200" baseline="0" dirty="0" smtClean="0">
                <a:solidFill>
                  <a:schemeClr val="tx1"/>
                </a:solidFill>
                <a:latin typeface="Arial" pitchFamily="-107" charset="0"/>
                <a:ea typeface="+mn-ea"/>
                <a:cs typeface="+mn-cs"/>
              </a:rPr>
              <a:t>is normally permitted to boot from. This is necessary to prevent an attacker</a:t>
            </a:r>
          </a:p>
          <a:p>
            <a:r>
              <a:rPr lang="en-US" sz="1200" kern="1200" baseline="0" dirty="0" smtClean="0">
                <a:solidFill>
                  <a:schemeClr val="tx1"/>
                </a:solidFill>
                <a:latin typeface="Arial" pitchFamily="-107" charset="0"/>
                <a:ea typeface="+mn-ea"/>
                <a:cs typeface="+mn-cs"/>
              </a:rPr>
              <a:t>from changing the boot process to install a covert hypervisor, such as we discussed</a:t>
            </a:r>
          </a:p>
          <a:p>
            <a:r>
              <a:rPr lang="en-US" sz="1200" kern="1200" baseline="0" dirty="0" smtClean="0">
                <a:solidFill>
                  <a:schemeClr val="tx1"/>
                </a:solidFill>
                <a:latin typeface="Arial" pitchFamily="-107" charset="0"/>
                <a:ea typeface="+mn-ea"/>
                <a:cs typeface="+mn-cs"/>
              </a:rPr>
              <a:t>in Section 6.8 , or to just boot a system of their choice from external media</a:t>
            </a:r>
          </a:p>
          <a:p>
            <a:r>
              <a:rPr lang="en-US" sz="1200" kern="1200" baseline="0" dirty="0" smtClean="0">
                <a:solidFill>
                  <a:schemeClr val="tx1"/>
                </a:solidFill>
                <a:latin typeface="Arial" pitchFamily="-107" charset="0"/>
                <a:ea typeface="+mn-ea"/>
                <a:cs typeface="+mn-cs"/>
              </a:rPr>
              <a:t>in order to bypass the normal system access controls on locally stored data. The</a:t>
            </a:r>
          </a:p>
          <a:p>
            <a:r>
              <a:rPr lang="en-US" sz="1200" kern="1200" baseline="0" dirty="0" smtClean="0">
                <a:solidFill>
                  <a:schemeClr val="tx1"/>
                </a:solidFill>
                <a:latin typeface="Arial" pitchFamily="-107" charset="0"/>
                <a:ea typeface="+mn-ea"/>
                <a:cs typeface="+mn-cs"/>
              </a:rPr>
              <a:t>use of a cryptographic file system may also be used to address this threat, as we</a:t>
            </a:r>
          </a:p>
          <a:p>
            <a:r>
              <a:rPr lang="en-US" sz="1200" kern="1200" baseline="0" dirty="0" smtClean="0">
                <a:solidFill>
                  <a:schemeClr val="tx1"/>
                </a:solidFill>
                <a:latin typeface="Arial" pitchFamily="-107" charset="0"/>
                <a:ea typeface="+mn-ea"/>
                <a:cs typeface="+mn-cs"/>
              </a:rPr>
              <a:t>note later.</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Care is also required with the selection and installation of any additional</a:t>
            </a:r>
          </a:p>
          <a:p>
            <a:r>
              <a:rPr lang="en-US" sz="1200" kern="1200" baseline="0" dirty="0" smtClean="0">
                <a:solidFill>
                  <a:schemeClr val="tx1"/>
                </a:solidFill>
                <a:latin typeface="Arial" pitchFamily="-107" charset="0"/>
                <a:ea typeface="+mn-ea"/>
                <a:cs typeface="+mn-cs"/>
              </a:rPr>
              <a:t>device driver code, since this executes with full kernel level privileges, but is often</a:t>
            </a:r>
          </a:p>
          <a:p>
            <a:r>
              <a:rPr lang="en-US" sz="1200" kern="1200" baseline="0" dirty="0" smtClean="0">
                <a:solidFill>
                  <a:schemeClr val="tx1"/>
                </a:solidFill>
                <a:latin typeface="Arial" pitchFamily="-107" charset="0"/>
                <a:ea typeface="+mn-ea"/>
                <a:cs typeface="+mn-cs"/>
              </a:rPr>
              <a:t>supplied by a third party. The integrity and source of such driver code must be carefully</a:t>
            </a:r>
          </a:p>
          <a:p>
            <a:r>
              <a:rPr lang="en-US" sz="1200" kern="1200" baseline="0" dirty="0" smtClean="0">
                <a:solidFill>
                  <a:schemeClr val="tx1"/>
                </a:solidFill>
                <a:latin typeface="Arial" pitchFamily="-107" charset="0"/>
                <a:ea typeface="+mn-ea"/>
                <a:cs typeface="+mn-cs"/>
              </a:rPr>
              <a:t>validated given the high level of trust it has. A malicious driver can potentially</a:t>
            </a:r>
          </a:p>
          <a:p>
            <a:r>
              <a:rPr lang="en-US" sz="1200" kern="1200" baseline="0" dirty="0" smtClean="0">
                <a:solidFill>
                  <a:schemeClr val="tx1"/>
                </a:solidFill>
                <a:latin typeface="Arial" pitchFamily="-107" charset="0"/>
                <a:ea typeface="+mn-ea"/>
                <a:cs typeface="+mn-cs"/>
              </a:rPr>
              <a:t>bypass many security controls to install malware. This was done in both the</a:t>
            </a:r>
          </a:p>
          <a:p>
            <a:r>
              <a:rPr lang="en-US" sz="1200" kern="1200" baseline="0" dirty="0" smtClean="0">
                <a:solidFill>
                  <a:schemeClr val="tx1"/>
                </a:solidFill>
                <a:latin typeface="Arial" pitchFamily="-107" charset="0"/>
                <a:ea typeface="+mn-ea"/>
                <a:cs typeface="+mn-cs"/>
              </a:rPr>
              <a:t>Blue Pill demonstration rootkit, which we discussed in Section 6.8 , and the Stuxnet</a:t>
            </a:r>
          </a:p>
          <a:p>
            <a:r>
              <a:rPr lang="en-US" sz="1200" kern="1200" baseline="0" dirty="0" smtClean="0">
                <a:solidFill>
                  <a:schemeClr val="tx1"/>
                </a:solidFill>
                <a:latin typeface="Arial" pitchFamily="-107" charset="0"/>
                <a:ea typeface="+mn-ea"/>
                <a:cs typeface="+mn-cs"/>
              </a:rPr>
              <a:t>worm, which we described in Section 6.3 .</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Given the continuing discovery of software and other vulnerabilities for commonly</a:t>
            </a:r>
          </a:p>
          <a:p>
            <a:r>
              <a:rPr lang="en-US" sz="1200" kern="1200" baseline="0" dirty="0" smtClean="0">
                <a:solidFill>
                  <a:schemeClr val="tx1"/>
                </a:solidFill>
                <a:latin typeface="Arial" pitchFamily="-107" charset="0"/>
                <a:ea typeface="+mn-ea"/>
                <a:cs typeface="+mn-cs"/>
              </a:rPr>
              <a:t>used operating systems and applications, it is critical that the system be kept</a:t>
            </a:r>
          </a:p>
          <a:p>
            <a:r>
              <a:rPr lang="en-US" sz="1200" kern="1200" baseline="0" dirty="0" smtClean="0">
                <a:solidFill>
                  <a:schemeClr val="tx1"/>
                </a:solidFill>
                <a:latin typeface="Arial" pitchFamily="-107" charset="0"/>
                <a:ea typeface="+mn-ea"/>
                <a:cs typeface="+mn-cs"/>
              </a:rPr>
              <a:t>as up to date as possible, with all critical security related patches installed. Indeed,</a:t>
            </a:r>
          </a:p>
          <a:p>
            <a:r>
              <a:rPr lang="en-US" sz="1200" kern="1200" baseline="0" dirty="0" smtClean="0">
                <a:solidFill>
                  <a:schemeClr val="tx1"/>
                </a:solidFill>
                <a:latin typeface="Arial" pitchFamily="-107" charset="0"/>
                <a:ea typeface="+mn-ea"/>
                <a:cs typeface="+mn-cs"/>
              </a:rPr>
              <a:t>doing this addresses the top two of the four key DSD mitigation strategies we listed</a:t>
            </a:r>
          </a:p>
          <a:p>
            <a:r>
              <a:rPr lang="en-US" sz="1200" kern="1200" baseline="0" dirty="0" smtClean="0">
                <a:solidFill>
                  <a:schemeClr val="tx1"/>
                </a:solidFill>
                <a:latin typeface="Arial" pitchFamily="-107" charset="0"/>
                <a:ea typeface="+mn-ea"/>
                <a:cs typeface="+mn-cs"/>
              </a:rPr>
              <a:t>previously. Nearly all commonly used systems now provide utilities that can automatically</a:t>
            </a:r>
          </a:p>
          <a:p>
            <a:r>
              <a:rPr lang="en-US" sz="1200" kern="1200" baseline="0" dirty="0" smtClean="0">
                <a:solidFill>
                  <a:schemeClr val="tx1"/>
                </a:solidFill>
                <a:latin typeface="Arial" pitchFamily="-107" charset="0"/>
                <a:ea typeface="+mn-ea"/>
                <a:cs typeface="+mn-cs"/>
              </a:rPr>
              <a:t>download and install security updates. These tools should be configured</a:t>
            </a:r>
          </a:p>
          <a:p>
            <a:r>
              <a:rPr lang="en-US" sz="1200" kern="1200" baseline="0" dirty="0" smtClean="0">
                <a:solidFill>
                  <a:schemeClr val="tx1"/>
                </a:solidFill>
                <a:latin typeface="Arial" pitchFamily="-107" charset="0"/>
                <a:ea typeface="+mn-ea"/>
                <a:cs typeface="+mn-cs"/>
              </a:rPr>
              <a:t>and used to minimize the time any system is vulnerable to weaknesses for which</a:t>
            </a:r>
          </a:p>
          <a:p>
            <a:r>
              <a:rPr lang="en-US" sz="1200" kern="1200" baseline="0" dirty="0" smtClean="0">
                <a:solidFill>
                  <a:schemeClr val="tx1"/>
                </a:solidFill>
                <a:latin typeface="Arial" pitchFamily="-107" charset="0"/>
                <a:ea typeface="+mn-ea"/>
                <a:cs typeface="+mn-cs"/>
              </a:rPr>
              <a:t>patches are available.</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Note that on change-controlled systems, you should not run automatic</a:t>
            </a:r>
          </a:p>
          <a:p>
            <a:r>
              <a:rPr lang="en-US" sz="1200" kern="1200" baseline="0" dirty="0" smtClean="0">
                <a:solidFill>
                  <a:schemeClr val="tx1"/>
                </a:solidFill>
                <a:latin typeface="Arial" pitchFamily="-107" charset="0"/>
                <a:ea typeface="+mn-ea"/>
                <a:cs typeface="+mn-cs"/>
              </a:rPr>
              <a:t>updates, because security patches can, on rare but significant occasions, introduce</a:t>
            </a:r>
          </a:p>
          <a:p>
            <a:r>
              <a:rPr lang="en-US" sz="1200" kern="1200" baseline="0" dirty="0" smtClean="0">
                <a:solidFill>
                  <a:schemeClr val="tx1"/>
                </a:solidFill>
                <a:latin typeface="Arial" pitchFamily="-107" charset="0"/>
                <a:ea typeface="+mn-ea"/>
                <a:cs typeface="+mn-cs"/>
              </a:rPr>
              <a:t>instability. For systems on which availability and uptime are of paramount importance,</a:t>
            </a:r>
          </a:p>
          <a:p>
            <a:r>
              <a:rPr lang="en-US" sz="1200" kern="1200" baseline="0" dirty="0" smtClean="0">
                <a:solidFill>
                  <a:schemeClr val="tx1"/>
                </a:solidFill>
                <a:latin typeface="Arial" pitchFamily="-107" charset="0"/>
                <a:ea typeface="+mn-ea"/>
                <a:cs typeface="+mn-cs"/>
              </a:rPr>
              <a:t>therefore, you should stage and validate all patches on test systems before</a:t>
            </a:r>
          </a:p>
          <a:p>
            <a:r>
              <a:rPr lang="en-US" sz="1200" kern="1200" baseline="0" dirty="0" smtClean="0">
                <a:solidFill>
                  <a:schemeClr val="tx1"/>
                </a:solidFill>
                <a:latin typeface="Arial" pitchFamily="-107" charset="0"/>
                <a:ea typeface="+mn-ea"/>
                <a:cs typeface="+mn-cs"/>
              </a:rPr>
              <a:t>deploying them in production.</a:t>
            </a:r>
            <a:endParaRPr lang="en-US" dirty="0">
              <a:latin typeface="Times New Roman" pitchFamily="-107" charset="0"/>
            </a:endParaRPr>
          </a:p>
        </p:txBody>
      </p:sp>
    </p:spTree>
    <p:extLst>
      <p:ext uri="{BB962C8B-B14F-4D97-AF65-F5344CB8AC3E}">
        <p14:creationId xmlns:p14="http://schemas.microsoft.com/office/powerpoint/2010/main" val="146012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smtClean="0">
                <a:solidFill>
                  <a:schemeClr val="tx1"/>
                </a:solidFill>
                <a:latin typeface="Arial" pitchFamily="-107" charset="0"/>
                <a:ea typeface="+mn-ea"/>
                <a:cs typeface="+mn-cs"/>
              </a:rPr>
              <a:t>Because any of the software packages running on a system may contain software</a:t>
            </a:r>
          </a:p>
          <a:p>
            <a:r>
              <a:rPr lang="en-US" sz="1200" kern="1200" baseline="0" dirty="0" smtClean="0">
                <a:solidFill>
                  <a:schemeClr val="tx1"/>
                </a:solidFill>
                <a:latin typeface="Arial" pitchFamily="-107" charset="0"/>
                <a:ea typeface="+mn-ea"/>
                <a:cs typeface="+mn-cs"/>
              </a:rPr>
              <a:t>vulnerabilities, clearly if fewer software packages are available to run, then the risk</a:t>
            </a:r>
          </a:p>
          <a:p>
            <a:r>
              <a:rPr lang="en-US" sz="1200" kern="1200" baseline="0" dirty="0" smtClean="0">
                <a:solidFill>
                  <a:schemeClr val="tx1"/>
                </a:solidFill>
                <a:latin typeface="Arial" pitchFamily="-107" charset="0"/>
                <a:ea typeface="+mn-ea"/>
                <a:cs typeface="+mn-cs"/>
              </a:rPr>
              <a:t>is reduced. There is clearly a balance between usability, providing all software that</a:t>
            </a:r>
          </a:p>
          <a:p>
            <a:r>
              <a:rPr lang="en-US" sz="1200" kern="1200" baseline="0" dirty="0" smtClean="0">
                <a:solidFill>
                  <a:schemeClr val="tx1"/>
                </a:solidFill>
                <a:latin typeface="Arial" pitchFamily="-107" charset="0"/>
                <a:ea typeface="+mn-ea"/>
                <a:cs typeface="+mn-cs"/>
              </a:rPr>
              <a:t>may be required at some time, with security and a desire to limit the amount of</a:t>
            </a:r>
          </a:p>
          <a:p>
            <a:r>
              <a:rPr lang="en-US" sz="1200" kern="1200" baseline="0" dirty="0" smtClean="0">
                <a:solidFill>
                  <a:schemeClr val="tx1"/>
                </a:solidFill>
                <a:latin typeface="Arial" pitchFamily="-107" charset="0"/>
                <a:ea typeface="+mn-ea"/>
                <a:cs typeface="+mn-cs"/>
              </a:rPr>
              <a:t>software installed. The range of services, applications, and protocols required will</a:t>
            </a:r>
          </a:p>
          <a:p>
            <a:r>
              <a:rPr lang="en-US" sz="1200" kern="1200" baseline="0" dirty="0" smtClean="0">
                <a:solidFill>
                  <a:schemeClr val="tx1"/>
                </a:solidFill>
                <a:latin typeface="Arial" pitchFamily="-107" charset="0"/>
                <a:ea typeface="+mn-ea"/>
                <a:cs typeface="+mn-cs"/>
              </a:rPr>
              <a:t>vary widely between organizations, and indeed between systems within an organization.</a:t>
            </a:r>
          </a:p>
          <a:p>
            <a:r>
              <a:rPr lang="en-US" sz="1200" kern="1200" baseline="0" dirty="0" smtClean="0">
                <a:solidFill>
                  <a:schemeClr val="tx1"/>
                </a:solidFill>
                <a:latin typeface="Arial" pitchFamily="-107" charset="0"/>
                <a:ea typeface="+mn-ea"/>
                <a:cs typeface="+mn-cs"/>
              </a:rPr>
              <a:t>The system planning process should identify what is actually required for a</a:t>
            </a:r>
          </a:p>
          <a:p>
            <a:r>
              <a:rPr lang="en-US" sz="1200" kern="1200" baseline="0" dirty="0" smtClean="0">
                <a:solidFill>
                  <a:schemeClr val="tx1"/>
                </a:solidFill>
                <a:latin typeface="Arial" pitchFamily="-107" charset="0"/>
                <a:ea typeface="+mn-ea"/>
                <a:cs typeface="+mn-cs"/>
              </a:rPr>
              <a:t>given system, so that a suitable level of functionality is provided, while eliminating</a:t>
            </a:r>
          </a:p>
          <a:p>
            <a:r>
              <a:rPr lang="en-US" sz="1200" kern="1200" baseline="0" dirty="0" smtClean="0">
                <a:solidFill>
                  <a:schemeClr val="tx1"/>
                </a:solidFill>
                <a:latin typeface="Arial" pitchFamily="-107" charset="0"/>
                <a:ea typeface="+mn-ea"/>
                <a:cs typeface="+mn-cs"/>
              </a:rPr>
              <a:t>software that is not required to improve security.</a:t>
            </a:r>
          </a:p>
          <a:p>
            <a:r>
              <a:rPr lang="en-US" sz="1200" kern="1200" baseline="0" dirty="0" smtClean="0">
                <a:solidFill>
                  <a:schemeClr val="tx1"/>
                </a:solidFill>
                <a:latin typeface="Arial" pitchFamily="-107" charset="0"/>
                <a:ea typeface="+mn-ea"/>
                <a:cs typeface="+mn-cs"/>
              </a:rPr>
              <a:t>The default configuration for most distributed systems is set to maximize ease</a:t>
            </a:r>
          </a:p>
          <a:p>
            <a:r>
              <a:rPr lang="en-US" sz="1200" kern="1200" baseline="0" dirty="0" smtClean="0">
                <a:solidFill>
                  <a:schemeClr val="tx1"/>
                </a:solidFill>
                <a:latin typeface="Arial" pitchFamily="-107" charset="0"/>
                <a:ea typeface="+mn-ea"/>
                <a:cs typeface="+mn-cs"/>
              </a:rPr>
              <a:t>of use and functionality, rather than security. When performing the initial installation,</a:t>
            </a:r>
          </a:p>
          <a:p>
            <a:r>
              <a:rPr lang="en-US" sz="1200" kern="1200" baseline="0" dirty="0" smtClean="0">
                <a:solidFill>
                  <a:schemeClr val="tx1"/>
                </a:solidFill>
                <a:latin typeface="Arial" pitchFamily="-107" charset="0"/>
                <a:ea typeface="+mn-ea"/>
                <a:cs typeface="+mn-cs"/>
              </a:rPr>
              <a:t>the supplied defaults should not be used, but rather the installation should be</a:t>
            </a:r>
          </a:p>
          <a:p>
            <a:r>
              <a:rPr lang="en-US" sz="1200" kern="1200" baseline="0" dirty="0" smtClean="0">
                <a:solidFill>
                  <a:schemeClr val="tx1"/>
                </a:solidFill>
                <a:latin typeface="Arial" pitchFamily="-107" charset="0"/>
                <a:ea typeface="+mn-ea"/>
                <a:cs typeface="+mn-cs"/>
              </a:rPr>
              <a:t>customized so that only the required packages are installed. If additional packages</a:t>
            </a:r>
          </a:p>
          <a:p>
            <a:r>
              <a:rPr lang="en-US" sz="1200" kern="1200" baseline="0" dirty="0" smtClean="0">
                <a:solidFill>
                  <a:schemeClr val="tx1"/>
                </a:solidFill>
                <a:latin typeface="Arial" pitchFamily="-107" charset="0"/>
                <a:ea typeface="+mn-ea"/>
                <a:cs typeface="+mn-cs"/>
              </a:rPr>
              <a:t>are needed later, they can be installed when they required. [NIST08] and many of</a:t>
            </a:r>
          </a:p>
          <a:p>
            <a:r>
              <a:rPr lang="en-US" sz="1200" kern="1200" baseline="0" dirty="0" smtClean="0">
                <a:solidFill>
                  <a:schemeClr val="tx1"/>
                </a:solidFill>
                <a:latin typeface="Arial" pitchFamily="-107" charset="0"/>
                <a:ea typeface="+mn-ea"/>
                <a:cs typeface="+mn-cs"/>
              </a:rPr>
              <a:t>the security hardening guides provide lists of services, applications, and protocols</a:t>
            </a:r>
          </a:p>
          <a:p>
            <a:r>
              <a:rPr lang="en-US" sz="1200" kern="1200" baseline="0" dirty="0" smtClean="0">
                <a:solidFill>
                  <a:schemeClr val="tx1"/>
                </a:solidFill>
                <a:latin typeface="Arial" pitchFamily="-107" charset="0"/>
                <a:ea typeface="+mn-ea"/>
                <a:cs typeface="+mn-cs"/>
              </a:rPr>
              <a:t>that should not be installed if not required.</a:t>
            </a:r>
          </a:p>
          <a:p>
            <a:r>
              <a:rPr lang="en-US" sz="1200" kern="1200" baseline="0" dirty="0" smtClean="0">
                <a:solidFill>
                  <a:schemeClr val="tx1"/>
                </a:solidFill>
                <a:latin typeface="Arial" pitchFamily="-107" charset="0"/>
                <a:ea typeface="+mn-ea"/>
                <a:cs typeface="+mn-cs"/>
              </a:rPr>
              <a:t>[NIST08] also states a strong preference for not installing unwanted software,</a:t>
            </a:r>
          </a:p>
          <a:p>
            <a:r>
              <a:rPr lang="en-US" sz="1200" kern="1200" baseline="0" dirty="0" smtClean="0">
                <a:solidFill>
                  <a:schemeClr val="tx1"/>
                </a:solidFill>
                <a:latin typeface="Arial" pitchFamily="-107" charset="0"/>
                <a:ea typeface="+mn-ea"/>
                <a:cs typeface="+mn-cs"/>
              </a:rPr>
              <a:t>rather than installing and then later removing or disabling it. It argues this preference</a:t>
            </a:r>
          </a:p>
          <a:p>
            <a:r>
              <a:rPr lang="en-US" sz="1200" kern="1200" baseline="0" dirty="0" smtClean="0">
                <a:solidFill>
                  <a:schemeClr val="tx1"/>
                </a:solidFill>
                <a:latin typeface="Arial" pitchFamily="-107" charset="0"/>
                <a:ea typeface="+mn-ea"/>
                <a:cs typeface="+mn-cs"/>
              </a:rPr>
              <a:t>because they note that many uninstall scripts fail to completely remove all</a:t>
            </a:r>
          </a:p>
          <a:p>
            <a:r>
              <a:rPr lang="en-US" sz="1200" kern="1200" baseline="0" dirty="0" smtClean="0">
                <a:solidFill>
                  <a:schemeClr val="tx1"/>
                </a:solidFill>
                <a:latin typeface="Arial" pitchFamily="-107" charset="0"/>
                <a:ea typeface="+mn-ea"/>
                <a:cs typeface="+mn-cs"/>
              </a:rPr>
              <a:t>components of a package. They also note that disabling a service means that while</a:t>
            </a:r>
          </a:p>
          <a:p>
            <a:r>
              <a:rPr lang="en-US" sz="1200" kern="1200" baseline="0" dirty="0" smtClean="0">
                <a:solidFill>
                  <a:schemeClr val="tx1"/>
                </a:solidFill>
                <a:latin typeface="Arial" pitchFamily="-107" charset="0"/>
                <a:ea typeface="+mn-ea"/>
                <a:cs typeface="+mn-cs"/>
              </a:rPr>
              <a:t>it is not available as an initial point of attack, should an attacker succeed in gaining</a:t>
            </a:r>
          </a:p>
          <a:p>
            <a:r>
              <a:rPr lang="en-US" sz="1200" kern="1200" baseline="0" dirty="0" smtClean="0">
                <a:solidFill>
                  <a:schemeClr val="tx1"/>
                </a:solidFill>
                <a:latin typeface="Arial" pitchFamily="-107" charset="0"/>
                <a:ea typeface="+mn-ea"/>
                <a:cs typeface="+mn-cs"/>
              </a:rPr>
              <a:t>some access to a system, then disabled software could be re-enabled and used to</a:t>
            </a:r>
          </a:p>
          <a:p>
            <a:r>
              <a:rPr lang="en-US" sz="1200" kern="1200" baseline="0" dirty="0" smtClean="0">
                <a:solidFill>
                  <a:schemeClr val="tx1"/>
                </a:solidFill>
                <a:latin typeface="Arial" pitchFamily="-107" charset="0"/>
                <a:ea typeface="+mn-ea"/>
                <a:cs typeface="+mn-cs"/>
              </a:rPr>
              <a:t>further compromise a system. It is better for security if unwanted software is not</a:t>
            </a:r>
          </a:p>
          <a:p>
            <a:r>
              <a:rPr lang="en-US" sz="1200" kern="1200" baseline="0" dirty="0" smtClean="0">
                <a:solidFill>
                  <a:schemeClr val="tx1"/>
                </a:solidFill>
                <a:latin typeface="Arial" pitchFamily="-107" charset="0"/>
                <a:ea typeface="+mn-ea"/>
                <a:cs typeface="+mn-cs"/>
              </a:rPr>
              <a:t>installed, and thus not available for use at all.</a:t>
            </a:r>
            <a:endParaRPr lang="en-US" dirty="0" smtClean="0">
              <a:latin typeface="Times New Roman" pitchFamily="-107" charset="0"/>
            </a:endParaRPr>
          </a:p>
          <a:p>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42</a:t>
            </a:fld>
            <a:endParaRPr lang="en-AU" dirty="0"/>
          </a:p>
        </p:txBody>
      </p:sp>
    </p:spTree>
    <p:extLst>
      <p:ext uri="{BB962C8B-B14F-4D97-AF65-F5344CB8AC3E}">
        <p14:creationId xmlns:p14="http://schemas.microsoft.com/office/powerpoint/2010/main" val="3233303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kern="1200" baseline="0" dirty="0" smtClean="0">
                <a:solidFill>
                  <a:schemeClr val="tx1"/>
                </a:solidFill>
                <a:latin typeface="Arial" pitchFamily="-107" charset="0"/>
                <a:ea typeface="+mn-ea"/>
                <a:cs typeface="+mn-cs"/>
              </a:rPr>
              <a:t>Not all users with access to a system will have the same access to all data and</a:t>
            </a:r>
          </a:p>
          <a:p>
            <a:r>
              <a:rPr lang="en-US" sz="1200" kern="1200" baseline="0" dirty="0" smtClean="0">
                <a:solidFill>
                  <a:schemeClr val="tx1"/>
                </a:solidFill>
                <a:latin typeface="Arial" pitchFamily="-107" charset="0"/>
                <a:ea typeface="+mn-ea"/>
                <a:cs typeface="+mn-cs"/>
              </a:rPr>
              <a:t>resources on that system. All modern operating systems implement access controls</a:t>
            </a:r>
          </a:p>
          <a:p>
            <a:r>
              <a:rPr lang="en-US" sz="1200" kern="1200" baseline="0" dirty="0" smtClean="0">
                <a:solidFill>
                  <a:schemeClr val="tx1"/>
                </a:solidFill>
                <a:latin typeface="Arial" pitchFamily="-107" charset="0"/>
                <a:ea typeface="+mn-ea"/>
                <a:cs typeface="+mn-cs"/>
              </a:rPr>
              <a:t>to data and resources, as we discuss in Chapter 4 . Nearly all provide some form of</a:t>
            </a:r>
          </a:p>
          <a:p>
            <a:r>
              <a:rPr lang="en-US" sz="1200" kern="1200" baseline="0" dirty="0" smtClean="0">
                <a:solidFill>
                  <a:schemeClr val="tx1"/>
                </a:solidFill>
                <a:latin typeface="Arial" pitchFamily="-107" charset="0"/>
                <a:ea typeface="+mn-ea"/>
                <a:cs typeface="+mn-cs"/>
              </a:rPr>
              <a:t>discretionary access controls. Some systems may provide role-based or mandatory</a:t>
            </a:r>
          </a:p>
          <a:p>
            <a:r>
              <a:rPr lang="en-US" sz="1200" kern="1200" baseline="0" dirty="0" smtClean="0">
                <a:solidFill>
                  <a:schemeClr val="tx1"/>
                </a:solidFill>
                <a:latin typeface="Arial" pitchFamily="-107" charset="0"/>
                <a:ea typeface="+mn-ea"/>
                <a:cs typeface="+mn-cs"/>
              </a:rPr>
              <a:t>access control mechanisms as well.</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The system planning process should consider the categories of users on</a:t>
            </a:r>
          </a:p>
          <a:p>
            <a:r>
              <a:rPr lang="en-US" sz="1200" kern="1200" baseline="0" dirty="0" smtClean="0">
                <a:solidFill>
                  <a:schemeClr val="tx1"/>
                </a:solidFill>
                <a:latin typeface="Arial" pitchFamily="-107" charset="0"/>
                <a:ea typeface="+mn-ea"/>
                <a:cs typeface="+mn-cs"/>
              </a:rPr>
              <a:t>the system, the privileges they have, the types of information they can access,</a:t>
            </a:r>
          </a:p>
          <a:p>
            <a:r>
              <a:rPr lang="en-US" sz="1200" kern="1200" baseline="0" dirty="0" smtClean="0">
                <a:solidFill>
                  <a:schemeClr val="tx1"/>
                </a:solidFill>
                <a:latin typeface="Arial" pitchFamily="-107" charset="0"/>
                <a:ea typeface="+mn-ea"/>
                <a:cs typeface="+mn-cs"/>
              </a:rPr>
              <a:t>and how and where they are defined and authenticated. Some users will have</a:t>
            </a:r>
          </a:p>
          <a:p>
            <a:r>
              <a:rPr lang="en-US" sz="1200" kern="1200" baseline="0" dirty="0" smtClean="0">
                <a:solidFill>
                  <a:schemeClr val="tx1"/>
                </a:solidFill>
                <a:latin typeface="Arial" pitchFamily="-107" charset="0"/>
                <a:ea typeface="+mn-ea"/>
                <a:cs typeface="+mn-cs"/>
              </a:rPr>
              <a:t>elevated privileges to administer the system; others will be normal users, sharing</a:t>
            </a:r>
          </a:p>
          <a:p>
            <a:r>
              <a:rPr lang="en-US" sz="1200" kern="1200" baseline="0" dirty="0" smtClean="0">
                <a:solidFill>
                  <a:schemeClr val="tx1"/>
                </a:solidFill>
                <a:latin typeface="Arial" pitchFamily="-107" charset="0"/>
                <a:ea typeface="+mn-ea"/>
                <a:cs typeface="+mn-cs"/>
              </a:rPr>
              <a:t>appropriate access to files and other data as required; and there may even be</a:t>
            </a:r>
          </a:p>
          <a:p>
            <a:r>
              <a:rPr lang="en-US" sz="1200" kern="1200" baseline="0" dirty="0" smtClean="0">
                <a:solidFill>
                  <a:schemeClr val="tx1"/>
                </a:solidFill>
                <a:latin typeface="Arial" pitchFamily="-107" charset="0"/>
                <a:ea typeface="+mn-ea"/>
                <a:cs typeface="+mn-cs"/>
              </a:rPr>
              <a:t>guest accounts with very limited access. The third of the four key DSD mitigation</a:t>
            </a:r>
          </a:p>
          <a:p>
            <a:r>
              <a:rPr lang="en-US" sz="1200" kern="1200" baseline="0" dirty="0" smtClean="0">
                <a:solidFill>
                  <a:schemeClr val="tx1"/>
                </a:solidFill>
                <a:latin typeface="Arial" pitchFamily="-107" charset="0"/>
                <a:ea typeface="+mn-ea"/>
                <a:cs typeface="+mn-cs"/>
              </a:rPr>
              <a:t>strategies is to restrict elevated privileges to only those users that require them.</a:t>
            </a:r>
          </a:p>
          <a:p>
            <a:r>
              <a:rPr lang="en-US" sz="1200" kern="1200" baseline="0" dirty="0" smtClean="0">
                <a:solidFill>
                  <a:schemeClr val="tx1"/>
                </a:solidFill>
                <a:latin typeface="Arial" pitchFamily="-107" charset="0"/>
                <a:ea typeface="+mn-ea"/>
                <a:cs typeface="+mn-cs"/>
              </a:rPr>
              <a:t>Further, it is highly desirable that such users only access elevated privileges when</a:t>
            </a:r>
          </a:p>
          <a:p>
            <a:r>
              <a:rPr lang="en-US" sz="1200" kern="1200" baseline="0" dirty="0" smtClean="0">
                <a:solidFill>
                  <a:schemeClr val="tx1"/>
                </a:solidFill>
                <a:latin typeface="Arial" pitchFamily="-107" charset="0"/>
                <a:ea typeface="+mn-ea"/>
                <a:cs typeface="+mn-cs"/>
              </a:rPr>
              <a:t>needed to perform some task that requires them, and to otherwise access the</a:t>
            </a:r>
          </a:p>
          <a:p>
            <a:r>
              <a:rPr lang="en-US" sz="1200" kern="1200" baseline="0" dirty="0" smtClean="0">
                <a:solidFill>
                  <a:schemeClr val="tx1"/>
                </a:solidFill>
                <a:latin typeface="Arial" pitchFamily="-107" charset="0"/>
                <a:ea typeface="+mn-ea"/>
                <a:cs typeface="+mn-cs"/>
              </a:rPr>
              <a:t>system as a normal user. This improves security by providing a smaller window</a:t>
            </a:r>
          </a:p>
          <a:p>
            <a:r>
              <a:rPr lang="en-US" sz="1200" kern="1200" baseline="0" dirty="0" smtClean="0">
                <a:solidFill>
                  <a:schemeClr val="tx1"/>
                </a:solidFill>
                <a:latin typeface="Arial" pitchFamily="-107" charset="0"/>
                <a:ea typeface="+mn-ea"/>
                <a:cs typeface="+mn-cs"/>
              </a:rPr>
              <a:t>of opportunity for an attacker to exploit the actions of such privileged users.</a:t>
            </a:r>
          </a:p>
          <a:p>
            <a:r>
              <a:rPr lang="en-US" sz="1200" kern="1200" baseline="0" dirty="0" smtClean="0">
                <a:solidFill>
                  <a:schemeClr val="tx1"/>
                </a:solidFill>
                <a:latin typeface="Arial" pitchFamily="-107" charset="0"/>
                <a:ea typeface="+mn-ea"/>
                <a:cs typeface="+mn-cs"/>
              </a:rPr>
              <a:t>Some operating systems provide special tools or access mechanisms to assist</a:t>
            </a:r>
          </a:p>
          <a:p>
            <a:r>
              <a:rPr lang="en-US" sz="1200" kern="1200" baseline="0" dirty="0" smtClean="0">
                <a:solidFill>
                  <a:schemeClr val="tx1"/>
                </a:solidFill>
                <a:latin typeface="Arial" pitchFamily="-107" charset="0"/>
                <a:ea typeface="+mn-ea"/>
                <a:cs typeface="+mn-cs"/>
              </a:rPr>
              <a:t>administrative users to elevate their privileges only when necessary, and to</a:t>
            </a:r>
          </a:p>
          <a:p>
            <a:r>
              <a:rPr lang="en-US" sz="1200" kern="1200" baseline="0" dirty="0" smtClean="0">
                <a:solidFill>
                  <a:schemeClr val="tx1"/>
                </a:solidFill>
                <a:latin typeface="Arial" pitchFamily="-107" charset="0"/>
                <a:ea typeface="+mn-ea"/>
                <a:cs typeface="+mn-cs"/>
              </a:rPr>
              <a:t>appropriately log these actions.</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One key decision is whether the users, the groups they belong to, and their</a:t>
            </a:r>
          </a:p>
          <a:p>
            <a:r>
              <a:rPr lang="en-US" sz="1200" kern="1200" baseline="0" dirty="0" smtClean="0">
                <a:solidFill>
                  <a:schemeClr val="tx1"/>
                </a:solidFill>
                <a:latin typeface="Arial" pitchFamily="-107" charset="0"/>
                <a:ea typeface="+mn-ea"/>
                <a:cs typeface="+mn-cs"/>
              </a:rPr>
              <a:t>authentication methods are specified locally on the system or will use a centralized</a:t>
            </a:r>
          </a:p>
          <a:p>
            <a:r>
              <a:rPr lang="en-US" sz="1200" kern="1200" baseline="0" dirty="0" smtClean="0">
                <a:solidFill>
                  <a:schemeClr val="tx1"/>
                </a:solidFill>
                <a:latin typeface="Arial" pitchFamily="-107" charset="0"/>
                <a:ea typeface="+mn-ea"/>
                <a:cs typeface="+mn-cs"/>
              </a:rPr>
              <a:t>authentication server. Whichever is chosen, the appropriate details are now</a:t>
            </a:r>
          </a:p>
          <a:p>
            <a:r>
              <a:rPr lang="en-US" sz="1200" kern="1200" baseline="0" dirty="0" smtClean="0">
                <a:solidFill>
                  <a:schemeClr val="tx1"/>
                </a:solidFill>
                <a:latin typeface="Arial" pitchFamily="-107" charset="0"/>
                <a:ea typeface="+mn-ea"/>
                <a:cs typeface="+mn-cs"/>
              </a:rPr>
              <a:t>configured on the system.</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Also at this stage, any default accounts included as part of the system installation</a:t>
            </a:r>
          </a:p>
          <a:p>
            <a:r>
              <a:rPr lang="en-US" sz="1200" kern="1200" baseline="0" dirty="0" smtClean="0">
                <a:solidFill>
                  <a:schemeClr val="tx1"/>
                </a:solidFill>
                <a:latin typeface="Arial" pitchFamily="-107" charset="0"/>
                <a:ea typeface="+mn-ea"/>
                <a:cs typeface="+mn-cs"/>
              </a:rPr>
              <a:t>should be secured. Those which are not required should be either removed</a:t>
            </a:r>
          </a:p>
          <a:p>
            <a:r>
              <a:rPr lang="en-US" sz="1200" kern="1200" baseline="0" dirty="0" smtClean="0">
                <a:solidFill>
                  <a:schemeClr val="tx1"/>
                </a:solidFill>
                <a:latin typeface="Arial" pitchFamily="-107" charset="0"/>
                <a:ea typeface="+mn-ea"/>
                <a:cs typeface="+mn-cs"/>
              </a:rPr>
              <a:t>or at least disabled. System accounts that manage services on the system should</a:t>
            </a:r>
          </a:p>
          <a:p>
            <a:r>
              <a:rPr lang="en-US" sz="1200" kern="1200" baseline="0" dirty="0" smtClean="0">
                <a:solidFill>
                  <a:schemeClr val="tx1"/>
                </a:solidFill>
                <a:latin typeface="Arial" pitchFamily="-107" charset="0"/>
                <a:ea typeface="+mn-ea"/>
                <a:cs typeface="+mn-cs"/>
              </a:rPr>
              <a:t>be set so they cannot be used for interactive logins. And any passwords installed</a:t>
            </a:r>
          </a:p>
          <a:p>
            <a:r>
              <a:rPr lang="en-US" sz="1200" kern="1200" baseline="0" dirty="0" smtClean="0">
                <a:solidFill>
                  <a:schemeClr val="tx1"/>
                </a:solidFill>
                <a:latin typeface="Arial" pitchFamily="-107" charset="0"/>
                <a:ea typeface="+mn-ea"/>
                <a:cs typeface="+mn-cs"/>
              </a:rPr>
              <a:t>by default should be changed to new values with appropriate security.</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Any policy that applies to authentication credentials, and especially to</a:t>
            </a:r>
          </a:p>
          <a:p>
            <a:r>
              <a:rPr lang="en-US" sz="1200" kern="1200" baseline="0" dirty="0" smtClean="0">
                <a:solidFill>
                  <a:schemeClr val="tx1"/>
                </a:solidFill>
                <a:latin typeface="Arial" pitchFamily="-107" charset="0"/>
                <a:ea typeface="+mn-ea"/>
                <a:cs typeface="+mn-cs"/>
              </a:rPr>
              <a:t>password security, is also configured. This includes details of which authentication</a:t>
            </a:r>
          </a:p>
          <a:p>
            <a:r>
              <a:rPr lang="en-US" sz="1200" kern="1200" baseline="0" dirty="0" smtClean="0">
                <a:solidFill>
                  <a:schemeClr val="tx1"/>
                </a:solidFill>
                <a:latin typeface="Arial" pitchFamily="-107" charset="0"/>
                <a:ea typeface="+mn-ea"/>
                <a:cs typeface="+mn-cs"/>
              </a:rPr>
              <a:t>methods are accepted for different methods of account access. And it includes</a:t>
            </a:r>
          </a:p>
          <a:p>
            <a:r>
              <a:rPr lang="en-US" sz="1200" kern="1200" baseline="0" dirty="0" smtClean="0">
                <a:solidFill>
                  <a:schemeClr val="tx1"/>
                </a:solidFill>
                <a:latin typeface="Arial" pitchFamily="-107" charset="0"/>
                <a:ea typeface="+mn-ea"/>
                <a:cs typeface="+mn-cs"/>
              </a:rPr>
              <a:t>details of the required length, complexity, and age allowed for passwords. We</a:t>
            </a:r>
          </a:p>
          <a:p>
            <a:r>
              <a:rPr lang="en-US" sz="1200" kern="1200" baseline="0" dirty="0" smtClean="0">
                <a:solidFill>
                  <a:schemeClr val="tx1"/>
                </a:solidFill>
                <a:latin typeface="Arial" pitchFamily="-107" charset="0"/>
                <a:ea typeface="+mn-ea"/>
                <a:cs typeface="+mn-cs"/>
              </a:rPr>
              <a:t>discuss some of these issues in Chapter 3 .</a:t>
            </a:r>
          </a:p>
          <a:p>
            <a:endParaRPr lang="en-US" dirty="0" smtClean="0">
              <a:latin typeface="Times New Roman" pitchFamily="-107" charset="0"/>
            </a:endParaRPr>
          </a:p>
          <a:p>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43</a:t>
            </a:fld>
            <a:endParaRPr lang="en-AU" dirty="0"/>
          </a:p>
        </p:txBody>
      </p:sp>
    </p:spTree>
    <p:extLst>
      <p:ext uri="{BB962C8B-B14F-4D97-AF65-F5344CB8AC3E}">
        <p14:creationId xmlns:p14="http://schemas.microsoft.com/office/powerpoint/2010/main" val="42202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741050" y="930994"/>
            <a:ext cx="7979408" cy="738664"/>
          </a:xfrm>
          <a:prstGeom prst="rect">
            <a:avLst/>
          </a:prstGeom>
        </p:spPr>
        <p:txBody>
          <a:bodyPr wrap="square" lIns="0" tIns="0" rIns="0" bIns="0">
            <a:spAutoFit/>
          </a:bodyPr>
          <a:lstStyle>
            <a:lvl1pPr>
              <a:defRPr sz="4800" b="0" i="0">
                <a:solidFill>
                  <a:schemeClr val="bg1"/>
                </a:solidFill>
                <a:latin typeface="Verdana"/>
                <a:cs typeface="Verdana"/>
              </a:defRPr>
            </a:lvl1pPr>
          </a:lstStyle>
          <a:p>
            <a:endParaRPr/>
          </a:p>
        </p:txBody>
      </p:sp>
      <p:sp>
        <p:nvSpPr>
          <p:cNvPr id="3" name="Holder 3"/>
          <p:cNvSpPr>
            <a:spLocks noGrp="1"/>
          </p:cNvSpPr>
          <p:nvPr>
            <p:ph type="subTitle" idx="4"/>
          </p:nvPr>
        </p:nvSpPr>
        <p:spPr>
          <a:xfrm>
            <a:off x="2743200" y="5760721"/>
            <a:ext cx="12801600" cy="553998"/>
          </a:xfrm>
          <a:prstGeom prst="rect">
            <a:avLst/>
          </a:prstGeom>
        </p:spPr>
        <p:txBody>
          <a:bodyPr wrap="square" lIns="0" tIns="0" rIns="0" bIns="0">
            <a:spAutoFit/>
          </a:bodyPr>
          <a:lstStyle>
            <a:lvl1pPr>
              <a:defRPr sz="3600" b="0" i="0">
                <a:solidFill>
                  <a:schemeClr val="bg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2/2/2026</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57658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hyperlink" Target="https://demo.wd.microsoft.com/" TargetMode="Externa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thegeeksalive.com/linux-special-permissions/"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18.wmf"/></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hyperlink" Target="https://docs.microsoft.com/en-us/previous-versions/windows/it-pro/windows-powershell-1.0/ee176855(v%3Dtechnet.10)"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4470028" y="597312"/>
            <a:ext cx="3252020" cy="1045286"/>
            <a:chOff x="0" y="0"/>
            <a:chExt cx="856499" cy="275302"/>
          </a:xfrm>
        </p:grpSpPr>
        <p:sp>
          <p:nvSpPr>
            <p:cNvPr id="4" name="Freeform 4"/>
            <p:cNvSpPr/>
            <p:nvPr/>
          </p:nvSpPr>
          <p:spPr>
            <a:xfrm>
              <a:off x="0" y="0"/>
              <a:ext cx="856499" cy="275302"/>
            </a:xfrm>
            <a:custGeom>
              <a:avLst/>
              <a:gdLst/>
              <a:ahLst/>
              <a:cxnLst/>
              <a:rect l="l" t="t" r="r" b="b"/>
              <a:pathLst>
                <a:path w="856499" h="275302">
                  <a:moveTo>
                    <a:pt x="0" y="0"/>
                  </a:moveTo>
                  <a:lnTo>
                    <a:pt x="856499" y="0"/>
                  </a:lnTo>
                  <a:lnTo>
                    <a:pt x="856499" y="275302"/>
                  </a:lnTo>
                  <a:lnTo>
                    <a:pt x="0" y="275302"/>
                  </a:lnTo>
                  <a:close/>
                </a:path>
              </a:pathLst>
            </a:custGeom>
            <a:solidFill>
              <a:srgbClr val="FFFFFF"/>
            </a:solidFill>
          </p:spPr>
        </p:sp>
        <p:sp>
          <p:nvSpPr>
            <p:cNvPr id="5" name="TextBox 5"/>
            <p:cNvSpPr txBox="1"/>
            <p:nvPr/>
          </p:nvSpPr>
          <p:spPr>
            <a:xfrm>
              <a:off x="0" y="-38100"/>
              <a:ext cx="856499" cy="313402"/>
            </a:xfrm>
            <a:prstGeom prst="rect">
              <a:avLst/>
            </a:prstGeom>
          </p:spPr>
          <p:txBody>
            <a:bodyPr lIns="50800" tIns="50800" rIns="50800" bIns="50800" rtlCol="0" anchor="ctr"/>
            <a:lstStyle/>
            <a:p>
              <a:pPr algn="ctr">
                <a:lnSpc>
                  <a:spcPts val="3065"/>
                </a:lnSpc>
              </a:pPr>
              <a:endParaRPr/>
            </a:p>
          </p:txBody>
        </p:sp>
      </p:grpSp>
      <p:sp>
        <p:nvSpPr>
          <p:cNvPr id="7" name="AutoShape 7"/>
          <p:cNvSpPr/>
          <p:nvPr/>
        </p:nvSpPr>
        <p:spPr>
          <a:xfrm>
            <a:off x="1663422" y="3292454"/>
            <a:ext cx="3047848" cy="0"/>
          </a:xfrm>
          <a:prstGeom prst="line">
            <a:avLst/>
          </a:prstGeom>
          <a:ln w="38100" cap="flat">
            <a:solidFill>
              <a:srgbClr val="000000"/>
            </a:solidFill>
            <a:prstDash val="solid"/>
            <a:headEnd type="none" w="sm" len="sm"/>
            <a:tailEnd type="none" w="sm" len="sm"/>
          </a:ln>
        </p:spPr>
      </p:sp>
      <p:sp>
        <p:nvSpPr>
          <p:cNvPr id="8" name="AutoShape 8"/>
          <p:cNvSpPr/>
          <p:nvPr/>
        </p:nvSpPr>
        <p:spPr>
          <a:xfrm flipH="1">
            <a:off x="1663422" y="3277327"/>
            <a:ext cx="0" cy="4450218"/>
          </a:xfrm>
          <a:prstGeom prst="line">
            <a:avLst/>
          </a:prstGeom>
          <a:ln w="38100" cap="flat">
            <a:solidFill>
              <a:srgbClr val="000000"/>
            </a:solidFill>
            <a:prstDash val="solid"/>
            <a:headEnd type="none" w="sm" len="sm"/>
            <a:tailEnd type="none" w="sm" len="sm"/>
          </a:ln>
        </p:spPr>
      </p:sp>
      <p:sp>
        <p:nvSpPr>
          <p:cNvPr id="9" name="AutoShape 9"/>
          <p:cNvSpPr/>
          <p:nvPr/>
        </p:nvSpPr>
        <p:spPr>
          <a:xfrm>
            <a:off x="16624578" y="3273404"/>
            <a:ext cx="0" cy="4449880"/>
          </a:xfrm>
          <a:prstGeom prst="line">
            <a:avLst/>
          </a:prstGeom>
          <a:ln w="38100" cap="flat">
            <a:solidFill>
              <a:srgbClr val="000000"/>
            </a:solidFill>
            <a:prstDash val="solid"/>
            <a:headEnd type="none" w="sm" len="sm"/>
            <a:tailEnd type="none" w="sm" len="sm"/>
          </a:ln>
        </p:spPr>
      </p:sp>
      <p:sp>
        <p:nvSpPr>
          <p:cNvPr id="10" name="AutoShape 10"/>
          <p:cNvSpPr/>
          <p:nvPr/>
        </p:nvSpPr>
        <p:spPr>
          <a:xfrm>
            <a:off x="13595779" y="3292454"/>
            <a:ext cx="3047848" cy="0"/>
          </a:xfrm>
          <a:prstGeom prst="line">
            <a:avLst/>
          </a:prstGeom>
          <a:ln w="38100" cap="flat">
            <a:solidFill>
              <a:srgbClr val="000000"/>
            </a:solidFill>
            <a:prstDash val="solid"/>
            <a:headEnd type="none" w="sm" len="sm"/>
            <a:tailEnd type="none" w="sm" len="sm"/>
          </a:ln>
        </p:spPr>
      </p:sp>
      <p:sp>
        <p:nvSpPr>
          <p:cNvPr id="11" name="AutoShape 11"/>
          <p:cNvSpPr/>
          <p:nvPr/>
        </p:nvSpPr>
        <p:spPr>
          <a:xfrm>
            <a:off x="1646251" y="7734395"/>
            <a:ext cx="14997377" cy="0"/>
          </a:xfrm>
          <a:prstGeom prst="line">
            <a:avLst/>
          </a:prstGeom>
          <a:ln w="38100" cap="flat">
            <a:solidFill>
              <a:srgbClr val="000000"/>
            </a:solidFill>
            <a:prstDash val="solid"/>
            <a:headEnd type="none" w="sm" len="sm"/>
            <a:tailEnd type="none" w="sm" len="sm"/>
          </a:ln>
        </p:spPr>
      </p:sp>
      <p:sp>
        <p:nvSpPr>
          <p:cNvPr id="12" name="TextBox 12"/>
          <p:cNvSpPr txBox="1"/>
          <p:nvPr/>
        </p:nvSpPr>
        <p:spPr>
          <a:xfrm>
            <a:off x="2133604" y="4457700"/>
            <a:ext cx="13944590" cy="1808187"/>
          </a:xfrm>
          <a:prstGeom prst="rect">
            <a:avLst/>
          </a:prstGeom>
        </p:spPr>
        <p:txBody>
          <a:bodyPr wrap="square" lIns="0" tIns="0" rIns="0" bIns="0" rtlCol="0" anchor="t">
            <a:spAutoFit/>
          </a:bodyPr>
          <a:lstStyle/>
          <a:p>
            <a:pPr algn="ctr">
              <a:lnSpc>
                <a:spcPts val="14127"/>
              </a:lnSpc>
            </a:pPr>
            <a:r>
              <a:rPr lang="en-GB" sz="12800" b="1" dirty="0" smtClean="0">
                <a:solidFill>
                  <a:srgbClr val="ED3236"/>
                </a:solidFill>
                <a:ea typeface="Calibri"/>
                <a:cs typeface="Calibri"/>
              </a:rPr>
              <a:t>Cloud Security</a:t>
            </a:r>
            <a:endParaRPr lang="en-GB" sz="12800" b="1" dirty="0">
              <a:solidFill>
                <a:srgbClr val="ED3236"/>
              </a:solidFill>
              <a:ea typeface="Calibri"/>
              <a:cs typeface="Calibri"/>
            </a:endParaRPr>
          </a:p>
        </p:txBody>
      </p:sp>
    </p:spTree>
    <p:extLst>
      <p:ext uri="{BB962C8B-B14F-4D97-AF65-F5344CB8AC3E}">
        <p14:creationId xmlns:p14="http://schemas.microsoft.com/office/powerpoint/2010/main" val="24555320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6938B-7DB7-A5F5-1CEF-136D29A834A5}"/>
              </a:ext>
            </a:extLst>
          </p:cNvPr>
          <p:cNvSpPr>
            <a:spLocks noGrp="1"/>
          </p:cNvSpPr>
          <p:nvPr>
            <p:ph type="title"/>
          </p:nvPr>
        </p:nvSpPr>
        <p:spPr>
          <a:xfrm>
            <a:off x="838200" y="1651000"/>
            <a:ext cx="8229600" cy="1282700"/>
          </a:xfrm>
        </p:spPr>
        <p:txBody>
          <a:bodyPr>
            <a:normAutofit/>
          </a:bodyPr>
          <a:lstStyle/>
          <a:p>
            <a:pPr algn="l"/>
            <a:r>
              <a:rPr lang="en-US" b="1" dirty="0">
                <a:solidFill>
                  <a:srgbClr val="FF0000"/>
                </a:solidFill>
              </a:rPr>
              <a:t>Networking &amp; Security Boundaries</a:t>
            </a:r>
            <a:endParaRPr lang="en-US" b="1" dirty="0">
              <a:solidFill>
                <a:srgbClr val="FF0000"/>
              </a:solidFill>
            </a:endParaRPr>
          </a:p>
        </p:txBody>
      </p:sp>
      <p:sp>
        <p:nvSpPr>
          <p:cNvPr id="6" name="TextBox 5">
            <a:extLst>
              <a:ext uri="{FF2B5EF4-FFF2-40B4-BE49-F238E27FC236}">
                <a16:creationId xmlns:a16="http://schemas.microsoft.com/office/drawing/2014/main" id="{A5273873-951C-BD37-570D-C6FECD2625A6}"/>
              </a:ext>
            </a:extLst>
          </p:cNvPr>
          <p:cNvSpPr txBox="1"/>
          <p:nvPr/>
        </p:nvSpPr>
        <p:spPr>
          <a:xfrm>
            <a:off x="1357887" y="2976373"/>
            <a:ext cx="14887953" cy="6555641"/>
          </a:xfrm>
          <a:prstGeom prst="rect">
            <a:avLst/>
          </a:prstGeom>
          <a:noFill/>
        </p:spPr>
        <p:txBody>
          <a:bodyPr wrap="square" rtlCol="0">
            <a:spAutoFit/>
          </a:bodyPr>
          <a:lstStyle/>
          <a:p>
            <a:r>
              <a:rPr lang="en-GB" sz="3000" dirty="0" smtClean="0">
                <a:solidFill>
                  <a:schemeClr val="accent1"/>
                </a:solidFill>
              </a:rPr>
              <a:t>How </a:t>
            </a:r>
            <a:r>
              <a:rPr lang="en-GB" sz="3000" dirty="0">
                <a:solidFill>
                  <a:schemeClr val="accent1"/>
                </a:solidFill>
              </a:rPr>
              <a:t>environments are isolated and connected</a:t>
            </a:r>
            <a:r>
              <a:rPr lang="en-GB" sz="3000" dirty="0" smtClean="0">
                <a:solidFill>
                  <a:schemeClr val="accent1"/>
                </a:solidFill>
              </a:rPr>
              <a:t>.</a:t>
            </a:r>
          </a:p>
          <a:p>
            <a:endParaRPr lang="en-GB" sz="3000" dirty="0"/>
          </a:p>
          <a:p>
            <a:pPr>
              <a:buFont typeface="Arial" panose="020B0604020202020204" pitchFamily="34" charset="0"/>
              <a:buChar char="•"/>
            </a:pPr>
            <a:r>
              <a:rPr lang="en-GB" sz="3000" b="1" dirty="0"/>
              <a:t>Private Networks:</a:t>
            </a:r>
            <a:endParaRPr lang="en-GB" sz="3000" dirty="0"/>
          </a:p>
          <a:p>
            <a:pPr marL="742950" lvl="1" indent="-285750">
              <a:buFont typeface="Arial" panose="020B0604020202020204" pitchFamily="34" charset="0"/>
              <a:buChar char="•"/>
            </a:pPr>
            <a:r>
              <a:rPr lang="en-GB" sz="3000" b="1" dirty="0"/>
              <a:t>AWS VPC:</a:t>
            </a:r>
            <a:r>
              <a:rPr lang="en-GB" sz="3000" dirty="0"/>
              <a:t> Region-specific. You must "peer" VPCs across regions.</a:t>
            </a:r>
          </a:p>
          <a:p>
            <a:pPr marL="742950" lvl="1" indent="-285750">
              <a:buFont typeface="Arial" panose="020B0604020202020204" pitchFamily="34" charset="0"/>
              <a:buChar char="•"/>
            </a:pPr>
            <a:r>
              <a:rPr lang="en-GB" sz="3000" b="1" dirty="0"/>
              <a:t>Azure </a:t>
            </a:r>
            <a:r>
              <a:rPr lang="en-GB" sz="3000" b="1" dirty="0" err="1"/>
              <a:t>VNet</a:t>
            </a:r>
            <a:r>
              <a:rPr lang="en-GB" sz="3000" b="1" dirty="0"/>
              <a:t>:</a:t>
            </a:r>
            <a:r>
              <a:rPr lang="en-GB" sz="3000" dirty="0"/>
              <a:t> Region-specific, similar to AWS.</a:t>
            </a:r>
          </a:p>
          <a:p>
            <a:pPr marL="742950" lvl="1" indent="-285750">
              <a:buFont typeface="Arial" panose="020B0604020202020204" pitchFamily="34" charset="0"/>
              <a:buChar char="•"/>
            </a:pPr>
            <a:r>
              <a:rPr lang="en-GB" sz="3000" b="1" dirty="0"/>
              <a:t>GCP VPC:</a:t>
            </a:r>
            <a:r>
              <a:rPr lang="en-GB" sz="3000" dirty="0"/>
              <a:t> </a:t>
            </a:r>
            <a:r>
              <a:rPr lang="en-GB" sz="3000" b="1" dirty="0"/>
              <a:t>Global by design.</a:t>
            </a:r>
            <a:r>
              <a:rPr lang="en-GB" sz="3000" dirty="0"/>
              <a:t> A single GCP VPC can span multiple continents, simplifying global architecture</a:t>
            </a:r>
            <a:r>
              <a:rPr lang="en-GB" sz="3000" dirty="0" smtClean="0"/>
              <a:t>.</a:t>
            </a:r>
          </a:p>
          <a:p>
            <a:pPr marL="742950" lvl="1" indent="-285750">
              <a:buFont typeface="Arial" panose="020B0604020202020204" pitchFamily="34" charset="0"/>
              <a:buChar char="•"/>
            </a:pPr>
            <a:endParaRPr lang="en-GB" sz="3000" dirty="0"/>
          </a:p>
          <a:p>
            <a:pPr>
              <a:buFont typeface="Arial" panose="020B0604020202020204" pitchFamily="34" charset="0"/>
              <a:buChar char="•"/>
            </a:pPr>
            <a:r>
              <a:rPr lang="en-GB" sz="3000" b="1" dirty="0"/>
              <a:t>Identity (IAM):</a:t>
            </a:r>
            <a:endParaRPr lang="en-GB" sz="3000" dirty="0"/>
          </a:p>
          <a:p>
            <a:pPr marL="742950" lvl="1" indent="-285750">
              <a:buFont typeface="Arial" panose="020B0604020202020204" pitchFamily="34" charset="0"/>
              <a:buChar char="•"/>
            </a:pPr>
            <a:r>
              <a:rPr lang="en-GB" sz="3000" b="1" dirty="0"/>
              <a:t>AWS IAM:</a:t>
            </a:r>
            <a:r>
              <a:rPr lang="en-GB" sz="3000" dirty="0"/>
              <a:t> Uses "Users," "Groups," and "Roles." Very granular.</a:t>
            </a:r>
          </a:p>
          <a:p>
            <a:pPr marL="742950" lvl="1" indent="-285750">
              <a:buFont typeface="Arial" panose="020B0604020202020204" pitchFamily="34" charset="0"/>
              <a:buChar char="•"/>
            </a:pPr>
            <a:r>
              <a:rPr lang="en-GB" sz="3000" b="1" dirty="0"/>
              <a:t>Azure </a:t>
            </a:r>
            <a:r>
              <a:rPr lang="en-GB" sz="3000" b="1" dirty="0" err="1"/>
              <a:t>Entra</a:t>
            </a:r>
            <a:r>
              <a:rPr lang="en-GB" sz="3000" b="1" dirty="0"/>
              <a:t> ID:</a:t>
            </a:r>
            <a:r>
              <a:rPr lang="en-GB" sz="3000" dirty="0"/>
              <a:t> (Formerly Active Directory). Centralized identity for the whole enterprise (Office 365, etc.).</a:t>
            </a:r>
          </a:p>
          <a:p>
            <a:pPr marL="742950" lvl="1" indent="-285750">
              <a:buFont typeface="Arial" panose="020B0604020202020204" pitchFamily="34" charset="0"/>
              <a:buChar char="•"/>
            </a:pPr>
            <a:r>
              <a:rPr lang="en-GB" sz="3000" b="1" dirty="0"/>
              <a:t>GCP IAM:</a:t>
            </a:r>
            <a:r>
              <a:rPr lang="en-GB" sz="3000" dirty="0"/>
              <a:t> Projects are the core unit. Policies are inherited from the "Organization" or "Folder" level.</a:t>
            </a:r>
          </a:p>
        </p:txBody>
      </p:sp>
    </p:spTree>
    <p:extLst>
      <p:ext uri="{BB962C8B-B14F-4D97-AF65-F5344CB8AC3E}">
        <p14:creationId xmlns:p14="http://schemas.microsoft.com/office/powerpoint/2010/main" val="37218742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1315473"/>
            <a:ext cx="16459200" cy="753604"/>
          </a:xfrm>
          <a:prstGeom prst="rect">
            <a:avLst/>
          </a:prstGeom>
        </p:spPr>
        <p:txBody>
          <a:bodyPr vert="horz" wrap="square" lIns="0" tIns="55880" rIns="0" bIns="0" rtlCol="0" anchor="ctr">
            <a:spAutoFit/>
          </a:bodyPr>
          <a:lstStyle/>
          <a:p>
            <a:pPr marL="25400" marR="10160" algn="l">
              <a:lnSpc>
                <a:spcPts val="5700"/>
              </a:lnSpc>
              <a:spcBef>
                <a:spcPts val="440"/>
              </a:spcBef>
            </a:pPr>
            <a:r>
              <a:rPr b="1" spc="170" dirty="0">
                <a:solidFill>
                  <a:srgbClr val="FF0000"/>
                </a:solidFill>
              </a:rPr>
              <a:t>Why</a:t>
            </a:r>
            <a:r>
              <a:rPr b="1" spc="-350" dirty="0">
                <a:solidFill>
                  <a:srgbClr val="FF0000"/>
                </a:solidFill>
              </a:rPr>
              <a:t> </a:t>
            </a:r>
            <a:r>
              <a:rPr b="1" spc="140" dirty="0">
                <a:solidFill>
                  <a:srgbClr val="FF0000"/>
                </a:solidFill>
              </a:rPr>
              <a:t>do</a:t>
            </a:r>
            <a:r>
              <a:rPr b="1" spc="-340" dirty="0">
                <a:solidFill>
                  <a:srgbClr val="FF0000"/>
                </a:solidFill>
              </a:rPr>
              <a:t> </a:t>
            </a:r>
            <a:r>
              <a:rPr b="1" spc="-590" dirty="0">
                <a:solidFill>
                  <a:srgbClr val="FF0000"/>
                </a:solidFill>
              </a:rPr>
              <a:t>I</a:t>
            </a:r>
            <a:r>
              <a:rPr b="1" spc="-340" dirty="0">
                <a:solidFill>
                  <a:srgbClr val="FF0000"/>
                </a:solidFill>
              </a:rPr>
              <a:t> </a:t>
            </a:r>
            <a:r>
              <a:rPr b="1" spc="110" dirty="0">
                <a:solidFill>
                  <a:srgbClr val="FF0000"/>
                </a:solidFill>
              </a:rPr>
              <a:t>need</a:t>
            </a:r>
            <a:r>
              <a:rPr b="1" spc="-350" dirty="0">
                <a:solidFill>
                  <a:srgbClr val="FF0000"/>
                </a:solidFill>
              </a:rPr>
              <a:t> </a:t>
            </a:r>
            <a:r>
              <a:rPr b="1" dirty="0">
                <a:solidFill>
                  <a:srgbClr val="FF0000"/>
                </a:solidFill>
              </a:rPr>
              <a:t>to</a:t>
            </a:r>
            <a:r>
              <a:rPr b="1" spc="-340" dirty="0">
                <a:solidFill>
                  <a:srgbClr val="FF0000"/>
                </a:solidFill>
              </a:rPr>
              <a:t> </a:t>
            </a:r>
            <a:r>
              <a:rPr b="1" spc="120" dirty="0">
                <a:solidFill>
                  <a:srgbClr val="FF0000"/>
                </a:solidFill>
              </a:rPr>
              <a:t>know</a:t>
            </a:r>
            <a:r>
              <a:rPr b="1" spc="-340" dirty="0">
                <a:solidFill>
                  <a:srgbClr val="FF0000"/>
                </a:solidFill>
              </a:rPr>
              <a:t> </a:t>
            </a:r>
            <a:r>
              <a:rPr b="1" dirty="0">
                <a:solidFill>
                  <a:srgbClr val="FF0000"/>
                </a:solidFill>
              </a:rPr>
              <a:t>about</a:t>
            </a:r>
            <a:r>
              <a:rPr b="1" spc="-340" dirty="0">
                <a:solidFill>
                  <a:srgbClr val="FF0000"/>
                </a:solidFill>
              </a:rPr>
              <a:t> </a:t>
            </a:r>
            <a:r>
              <a:rPr b="1" spc="-20" dirty="0">
                <a:solidFill>
                  <a:srgbClr val="FF0000"/>
                </a:solidFill>
              </a:rPr>
              <a:t>Active Directory?</a:t>
            </a:r>
          </a:p>
        </p:txBody>
      </p:sp>
      <p:sp>
        <p:nvSpPr>
          <p:cNvPr id="3" name="object 3"/>
          <p:cNvSpPr txBox="1"/>
          <p:nvPr/>
        </p:nvSpPr>
        <p:spPr>
          <a:xfrm>
            <a:off x="914400" y="3182853"/>
            <a:ext cx="15193401" cy="4258602"/>
          </a:xfrm>
          <a:prstGeom prst="rect">
            <a:avLst/>
          </a:prstGeom>
        </p:spPr>
        <p:txBody>
          <a:bodyPr vert="horz" wrap="square" lIns="0" tIns="25400" rIns="0" bIns="0" rtlCol="0">
            <a:spAutoFit/>
          </a:bodyPr>
          <a:lstStyle/>
          <a:p>
            <a:pPr marL="25400" marR="10160">
              <a:lnSpc>
                <a:spcPct val="114599"/>
              </a:lnSpc>
              <a:spcBef>
                <a:spcPts val="200"/>
              </a:spcBef>
            </a:pPr>
            <a:r>
              <a:rPr sz="3600" dirty="0">
                <a:latin typeface="Tahoma"/>
                <a:cs typeface="Tahoma"/>
              </a:rPr>
              <a:t>Almost</a:t>
            </a:r>
            <a:r>
              <a:rPr sz="3600" spc="-340" dirty="0">
                <a:latin typeface="Tahoma"/>
                <a:cs typeface="Tahoma"/>
              </a:rPr>
              <a:t> </a:t>
            </a:r>
            <a:r>
              <a:rPr sz="3600" dirty="0">
                <a:latin typeface="Tahoma"/>
                <a:cs typeface="Tahoma"/>
              </a:rPr>
              <a:t>every</a:t>
            </a:r>
            <a:r>
              <a:rPr sz="3600" spc="-340" dirty="0">
                <a:latin typeface="Tahoma"/>
                <a:cs typeface="Tahoma"/>
              </a:rPr>
              <a:t> </a:t>
            </a:r>
            <a:r>
              <a:rPr sz="3600" spc="-20" dirty="0">
                <a:latin typeface="Tahoma"/>
                <a:cs typeface="Tahoma"/>
              </a:rPr>
              <a:t>major</a:t>
            </a:r>
            <a:r>
              <a:rPr sz="3600" spc="-330" dirty="0">
                <a:latin typeface="Tahoma"/>
                <a:cs typeface="Tahoma"/>
              </a:rPr>
              <a:t> </a:t>
            </a:r>
            <a:r>
              <a:rPr sz="3600" spc="-40" dirty="0">
                <a:latin typeface="Tahoma"/>
                <a:cs typeface="Tahoma"/>
              </a:rPr>
              <a:t>company</a:t>
            </a:r>
            <a:r>
              <a:rPr sz="3600" spc="-340" dirty="0">
                <a:latin typeface="Tahoma"/>
                <a:cs typeface="Tahoma"/>
              </a:rPr>
              <a:t> </a:t>
            </a:r>
            <a:r>
              <a:rPr sz="3600" spc="-50" dirty="0">
                <a:latin typeface="Tahoma"/>
                <a:cs typeface="Tahoma"/>
              </a:rPr>
              <a:t>and</a:t>
            </a:r>
            <a:r>
              <a:rPr sz="3600" spc="-340" dirty="0">
                <a:latin typeface="Tahoma"/>
                <a:cs typeface="Tahoma"/>
              </a:rPr>
              <a:t> </a:t>
            </a:r>
            <a:r>
              <a:rPr sz="3600" dirty="0">
                <a:latin typeface="Tahoma"/>
                <a:cs typeface="Tahoma"/>
              </a:rPr>
              <a:t>government</a:t>
            </a:r>
            <a:r>
              <a:rPr sz="3600" spc="-330" dirty="0">
                <a:latin typeface="Tahoma"/>
                <a:cs typeface="Tahoma"/>
              </a:rPr>
              <a:t> </a:t>
            </a:r>
            <a:r>
              <a:rPr sz="3600" spc="-50" dirty="0">
                <a:latin typeface="Tahoma"/>
                <a:cs typeface="Tahoma"/>
              </a:rPr>
              <a:t>agency</a:t>
            </a:r>
            <a:r>
              <a:rPr sz="3600" spc="-340" dirty="0">
                <a:latin typeface="Tahoma"/>
                <a:cs typeface="Tahoma"/>
              </a:rPr>
              <a:t> </a:t>
            </a:r>
            <a:r>
              <a:rPr sz="3600" spc="-70" dirty="0">
                <a:latin typeface="Tahoma"/>
                <a:cs typeface="Tahoma"/>
              </a:rPr>
              <a:t>has</a:t>
            </a:r>
            <a:r>
              <a:rPr sz="3600" spc="-340" dirty="0">
                <a:latin typeface="Tahoma"/>
                <a:cs typeface="Tahoma"/>
              </a:rPr>
              <a:t> </a:t>
            </a:r>
            <a:r>
              <a:rPr sz="3600" dirty="0">
                <a:latin typeface="Tahoma"/>
                <a:cs typeface="Tahoma"/>
              </a:rPr>
              <a:t>at</a:t>
            </a:r>
            <a:r>
              <a:rPr sz="3600" spc="-330" dirty="0">
                <a:latin typeface="Tahoma"/>
                <a:cs typeface="Tahoma"/>
              </a:rPr>
              <a:t> </a:t>
            </a:r>
            <a:r>
              <a:rPr sz="3600" dirty="0">
                <a:latin typeface="Tahoma"/>
                <a:cs typeface="Tahoma"/>
              </a:rPr>
              <a:t>least</a:t>
            </a:r>
            <a:r>
              <a:rPr sz="3600" spc="-340" dirty="0">
                <a:latin typeface="Tahoma"/>
                <a:cs typeface="Tahoma"/>
              </a:rPr>
              <a:t> </a:t>
            </a:r>
            <a:r>
              <a:rPr sz="3600" spc="-100" dirty="0">
                <a:latin typeface="Tahoma"/>
                <a:cs typeface="Tahoma"/>
              </a:rPr>
              <a:t>1 </a:t>
            </a:r>
            <a:r>
              <a:rPr sz="3600" dirty="0">
                <a:latin typeface="Tahoma"/>
                <a:cs typeface="Tahoma"/>
              </a:rPr>
              <a:t>Windows</a:t>
            </a:r>
            <a:r>
              <a:rPr sz="3600" spc="-150" dirty="0">
                <a:latin typeface="Tahoma"/>
                <a:cs typeface="Tahoma"/>
              </a:rPr>
              <a:t> </a:t>
            </a:r>
            <a:r>
              <a:rPr sz="3600" dirty="0">
                <a:latin typeface="Tahoma"/>
                <a:cs typeface="Tahoma"/>
              </a:rPr>
              <a:t>domain</a:t>
            </a:r>
            <a:r>
              <a:rPr sz="3600" spc="-140" dirty="0">
                <a:latin typeface="Tahoma"/>
                <a:cs typeface="Tahoma"/>
              </a:rPr>
              <a:t> </a:t>
            </a:r>
            <a:r>
              <a:rPr sz="3600" dirty="0">
                <a:latin typeface="Tahoma"/>
                <a:cs typeface="Tahoma"/>
              </a:rPr>
              <a:t>that</a:t>
            </a:r>
            <a:r>
              <a:rPr sz="3600" spc="-140" dirty="0">
                <a:latin typeface="Tahoma"/>
                <a:cs typeface="Tahoma"/>
              </a:rPr>
              <a:t> </a:t>
            </a:r>
            <a:r>
              <a:rPr sz="3600" dirty="0">
                <a:latin typeface="Tahoma"/>
                <a:cs typeface="Tahoma"/>
              </a:rPr>
              <a:t>utilizes</a:t>
            </a:r>
            <a:r>
              <a:rPr sz="3600" spc="-140" dirty="0">
                <a:latin typeface="Tahoma"/>
                <a:cs typeface="Tahoma"/>
              </a:rPr>
              <a:t> </a:t>
            </a:r>
            <a:r>
              <a:rPr sz="3600" spc="220" dirty="0">
                <a:latin typeface="Tahoma"/>
                <a:cs typeface="Tahoma"/>
              </a:rPr>
              <a:t>AD</a:t>
            </a:r>
            <a:endParaRPr sz="3600" dirty="0">
              <a:latin typeface="Tahoma"/>
              <a:cs typeface="Tahoma"/>
            </a:endParaRPr>
          </a:p>
          <a:p>
            <a:pPr marL="939800" marR="1098550" indent="-734060">
              <a:lnSpc>
                <a:spcPct val="114599"/>
              </a:lnSpc>
              <a:spcBef>
                <a:spcPts val="3150"/>
              </a:spcBef>
              <a:buFont typeface="Arial MT"/>
              <a:buChar char="●"/>
              <a:tabLst>
                <a:tab pos="939800" algn="l"/>
              </a:tabLst>
            </a:pPr>
            <a:r>
              <a:rPr sz="3600" spc="110" dirty="0">
                <a:latin typeface="Tahoma"/>
                <a:cs typeface="Tahoma"/>
              </a:rPr>
              <a:t>For</a:t>
            </a:r>
            <a:r>
              <a:rPr sz="3600" spc="-310" dirty="0">
                <a:latin typeface="Tahoma"/>
                <a:cs typeface="Tahoma"/>
              </a:rPr>
              <a:t> </a:t>
            </a:r>
            <a:r>
              <a:rPr sz="3600" dirty="0">
                <a:latin typeface="Tahoma"/>
                <a:cs typeface="Tahoma"/>
              </a:rPr>
              <a:t>blue</a:t>
            </a:r>
            <a:r>
              <a:rPr sz="3600" spc="-310" dirty="0">
                <a:latin typeface="Tahoma"/>
                <a:cs typeface="Tahoma"/>
              </a:rPr>
              <a:t> </a:t>
            </a:r>
            <a:r>
              <a:rPr sz="3600" dirty="0">
                <a:latin typeface="Tahoma"/>
                <a:cs typeface="Tahoma"/>
              </a:rPr>
              <a:t>or</a:t>
            </a:r>
            <a:r>
              <a:rPr sz="3600" spc="-310" dirty="0">
                <a:latin typeface="Tahoma"/>
                <a:cs typeface="Tahoma"/>
              </a:rPr>
              <a:t> </a:t>
            </a:r>
            <a:r>
              <a:rPr sz="3600" dirty="0">
                <a:latin typeface="Tahoma"/>
                <a:cs typeface="Tahoma"/>
              </a:rPr>
              <a:t>red</a:t>
            </a:r>
            <a:r>
              <a:rPr sz="3600" spc="-300" dirty="0">
                <a:latin typeface="Tahoma"/>
                <a:cs typeface="Tahoma"/>
              </a:rPr>
              <a:t> </a:t>
            </a:r>
            <a:r>
              <a:rPr sz="3600" spc="-40" dirty="0">
                <a:latin typeface="Tahoma"/>
                <a:cs typeface="Tahoma"/>
              </a:rPr>
              <a:t>team</a:t>
            </a:r>
            <a:r>
              <a:rPr sz="3600" spc="-310" dirty="0">
                <a:latin typeface="Tahoma"/>
                <a:cs typeface="Tahoma"/>
              </a:rPr>
              <a:t> </a:t>
            </a:r>
            <a:r>
              <a:rPr sz="3600" spc="-40" dirty="0">
                <a:latin typeface="Tahoma"/>
                <a:cs typeface="Tahoma"/>
              </a:rPr>
              <a:t>roles,</a:t>
            </a:r>
            <a:r>
              <a:rPr sz="3600" spc="-310" dirty="0">
                <a:latin typeface="Tahoma"/>
                <a:cs typeface="Tahoma"/>
              </a:rPr>
              <a:t> </a:t>
            </a:r>
            <a:r>
              <a:rPr sz="3600" spc="-20" dirty="0">
                <a:latin typeface="Tahoma"/>
                <a:cs typeface="Tahoma"/>
              </a:rPr>
              <a:t>being</a:t>
            </a:r>
            <a:r>
              <a:rPr sz="3600" spc="-300" dirty="0">
                <a:latin typeface="Tahoma"/>
                <a:cs typeface="Tahoma"/>
              </a:rPr>
              <a:t> </a:t>
            </a:r>
            <a:r>
              <a:rPr sz="3600" dirty="0">
                <a:latin typeface="Tahoma"/>
                <a:cs typeface="Tahoma"/>
              </a:rPr>
              <a:t>comfortable</a:t>
            </a:r>
            <a:r>
              <a:rPr sz="3600" spc="-310" dirty="0">
                <a:latin typeface="Tahoma"/>
                <a:cs typeface="Tahoma"/>
              </a:rPr>
              <a:t> </a:t>
            </a:r>
            <a:r>
              <a:rPr sz="3600" dirty="0">
                <a:latin typeface="Tahoma"/>
                <a:cs typeface="Tahoma"/>
              </a:rPr>
              <a:t>with</a:t>
            </a:r>
            <a:r>
              <a:rPr sz="3600" spc="-310" dirty="0">
                <a:latin typeface="Tahoma"/>
                <a:cs typeface="Tahoma"/>
              </a:rPr>
              <a:t> </a:t>
            </a:r>
            <a:r>
              <a:rPr sz="3600" spc="-20" dirty="0">
                <a:latin typeface="Tahoma"/>
                <a:cs typeface="Tahoma"/>
              </a:rPr>
              <a:t>Active </a:t>
            </a:r>
            <a:r>
              <a:rPr sz="3600" dirty="0">
                <a:latin typeface="Tahoma"/>
                <a:cs typeface="Tahoma"/>
              </a:rPr>
              <a:t>Directory</a:t>
            </a:r>
            <a:r>
              <a:rPr sz="3600" spc="-180" dirty="0">
                <a:latin typeface="Tahoma"/>
                <a:cs typeface="Tahoma"/>
              </a:rPr>
              <a:t> </a:t>
            </a:r>
            <a:r>
              <a:rPr sz="3600" spc="-60" dirty="0">
                <a:latin typeface="Tahoma"/>
                <a:cs typeface="Tahoma"/>
              </a:rPr>
              <a:t>management</a:t>
            </a:r>
            <a:r>
              <a:rPr sz="3600" spc="-180" dirty="0">
                <a:latin typeface="Tahoma"/>
                <a:cs typeface="Tahoma"/>
              </a:rPr>
              <a:t> </a:t>
            </a:r>
            <a:r>
              <a:rPr sz="3600" spc="-20" dirty="0">
                <a:latin typeface="Tahoma"/>
                <a:cs typeface="Tahoma"/>
              </a:rPr>
              <a:t>can</a:t>
            </a:r>
            <a:r>
              <a:rPr sz="3600" spc="-180" dirty="0">
                <a:latin typeface="Tahoma"/>
                <a:cs typeface="Tahoma"/>
              </a:rPr>
              <a:t> </a:t>
            </a:r>
            <a:r>
              <a:rPr sz="3600" spc="-20" dirty="0">
                <a:latin typeface="Tahoma"/>
                <a:cs typeface="Tahoma"/>
              </a:rPr>
              <a:t>be</a:t>
            </a:r>
            <a:r>
              <a:rPr sz="3600" spc="-170" dirty="0">
                <a:latin typeface="Tahoma"/>
                <a:cs typeface="Tahoma"/>
              </a:rPr>
              <a:t> </a:t>
            </a:r>
            <a:r>
              <a:rPr sz="3600" spc="-20" dirty="0">
                <a:latin typeface="Tahoma"/>
                <a:cs typeface="Tahoma"/>
              </a:rPr>
              <a:t>invaluable</a:t>
            </a:r>
            <a:endParaRPr sz="3600" dirty="0">
              <a:latin typeface="Tahoma"/>
              <a:cs typeface="Tahoma"/>
            </a:endParaRPr>
          </a:p>
          <a:p>
            <a:pPr marL="939800" marR="83820" indent="-734060">
              <a:lnSpc>
                <a:spcPct val="114599"/>
              </a:lnSpc>
              <a:buFont typeface="Arial MT"/>
              <a:buChar char="●"/>
              <a:tabLst>
                <a:tab pos="939800" algn="l"/>
              </a:tabLst>
            </a:pPr>
            <a:r>
              <a:rPr sz="3600" dirty="0">
                <a:latin typeface="Tahoma"/>
                <a:cs typeface="Tahoma"/>
              </a:rPr>
              <a:t>Windows</a:t>
            </a:r>
            <a:r>
              <a:rPr sz="3600" spc="-190" dirty="0">
                <a:latin typeface="Tahoma"/>
                <a:cs typeface="Tahoma"/>
              </a:rPr>
              <a:t> </a:t>
            </a:r>
            <a:r>
              <a:rPr sz="3600" dirty="0">
                <a:latin typeface="Tahoma"/>
                <a:cs typeface="Tahoma"/>
              </a:rPr>
              <a:t>dominance</a:t>
            </a:r>
            <a:r>
              <a:rPr sz="3600" spc="-190" dirty="0">
                <a:latin typeface="Tahoma"/>
                <a:cs typeface="Tahoma"/>
              </a:rPr>
              <a:t> </a:t>
            </a:r>
            <a:r>
              <a:rPr sz="3600" dirty="0">
                <a:latin typeface="Tahoma"/>
                <a:cs typeface="Tahoma"/>
              </a:rPr>
              <a:t>within</a:t>
            </a:r>
            <a:r>
              <a:rPr sz="3600" spc="-190" dirty="0">
                <a:latin typeface="Tahoma"/>
                <a:cs typeface="Tahoma"/>
              </a:rPr>
              <a:t> </a:t>
            </a:r>
            <a:r>
              <a:rPr sz="3600" dirty="0">
                <a:latin typeface="Tahoma"/>
                <a:cs typeface="Tahoma"/>
              </a:rPr>
              <a:t>the</a:t>
            </a:r>
            <a:r>
              <a:rPr sz="3600" spc="-190" dirty="0">
                <a:latin typeface="Tahoma"/>
                <a:cs typeface="Tahoma"/>
              </a:rPr>
              <a:t> </a:t>
            </a:r>
            <a:r>
              <a:rPr sz="3600" dirty="0">
                <a:latin typeface="Tahoma"/>
                <a:cs typeface="Tahoma"/>
              </a:rPr>
              <a:t>corporate</a:t>
            </a:r>
            <a:r>
              <a:rPr sz="3600" spc="-190" dirty="0">
                <a:latin typeface="Tahoma"/>
                <a:cs typeface="Tahoma"/>
              </a:rPr>
              <a:t> </a:t>
            </a:r>
            <a:r>
              <a:rPr sz="3600" dirty="0">
                <a:latin typeface="Tahoma"/>
                <a:cs typeface="Tahoma"/>
              </a:rPr>
              <a:t>computing</a:t>
            </a:r>
            <a:r>
              <a:rPr sz="3600" spc="-190" dirty="0">
                <a:latin typeface="Tahoma"/>
                <a:cs typeface="Tahoma"/>
              </a:rPr>
              <a:t> </a:t>
            </a:r>
            <a:r>
              <a:rPr sz="3600" spc="-20" dirty="0">
                <a:latin typeface="Tahoma"/>
                <a:cs typeface="Tahoma"/>
              </a:rPr>
              <a:t>industry </a:t>
            </a:r>
            <a:r>
              <a:rPr sz="3600" dirty="0">
                <a:latin typeface="Tahoma"/>
                <a:cs typeface="Tahoma"/>
              </a:rPr>
              <a:t>will</a:t>
            </a:r>
            <a:r>
              <a:rPr sz="3600" spc="-330" dirty="0">
                <a:latin typeface="Tahoma"/>
                <a:cs typeface="Tahoma"/>
              </a:rPr>
              <a:t> </a:t>
            </a:r>
            <a:r>
              <a:rPr sz="3600" dirty="0">
                <a:latin typeface="Tahoma"/>
                <a:cs typeface="Tahoma"/>
              </a:rPr>
              <a:t>not</a:t>
            </a:r>
            <a:r>
              <a:rPr sz="3600" spc="-330" dirty="0">
                <a:latin typeface="Tahoma"/>
                <a:cs typeface="Tahoma"/>
              </a:rPr>
              <a:t> </a:t>
            </a:r>
            <a:r>
              <a:rPr sz="3600" spc="-20" dirty="0">
                <a:latin typeface="Tahoma"/>
                <a:cs typeface="Tahoma"/>
              </a:rPr>
              <a:t>be</a:t>
            </a:r>
            <a:r>
              <a:rPr sz="3600" spc="-330" dirty="0">
                <a:latin typeface="Tahoma"/>
                <a:cs typeface="Tahoma"/>
              </a:rPr>
              <a:t> </a:t>
            </a:r>
            <a:r>
              <a:rPr sz="3600" spc="-50" dirty="0">
                <a:latin typeface="Tahoma"/>
                <a:cs typeface="Tahoma"/>
              </a:rPr>
              <a:t>going</a:t>
            </a:r>
            <a:r>
              <a:rPr sz="3600" spc="-330" dirty="0">
                <a:latin typeface="Tahoma"/>
                <a:cs typeface="Tahoma"/>
              </a:rPr>
              <a:t> </a:t>
            </a:r>
            <a:r>
              <a:rPr sz="3600" spc="-40" dirty="0">
                <a:latin typeface="Tahoma"/>
                <a:cs typeface="Tahoma"/>
              </a:rPr>
              <a:t>away</a:t>
            </a:r>
            <a:r>
              <a:rPr sz="3600" spc="-330" dirty="0">
                <a:latin typeface="Tahoma"/>
                <a:cs typeface="Tahoma"/>
              </a:rPr>
              <a:t> </a:t>
            </a:r>
            <a:r>
              <a:rPr sz="3600" dirty="0">
                <a:latin typeface="Tahoma"/>
                <a:cs typeface="Tahoma"/>
              </a:rPr>
              <a:t>anytime</a:t>
            </a:r>
            <a:r>
              <a:rPr sz="3600" spc="-330" dirty="0">
                <a:latin typeface="Tahoma"/>
                <a:cs typeface="Tahoma"/>
              </a:rPr>
              <a:t> </a:t>
            </a:r>
            <a:r>
              <a:rPr sz="3600" spc="-40" dirty="0">
                <a:latin typeface="Tahoma"/>
                <a:cs typeface="Tahoma"/>
              </a:rPr>
              <a:t>soon</a:t>
            </a:r>
            <a:endParaRPr sz="3600" dirty="0">
              <a:latin typeface="Tahoma"/>
              <a:cs typeface="Tahoma"/>
            </a:endParaRPr>
          </a:p>
        </p:txBody>
      </p:sp>
    </p:spTree>
    <p:extLst>
      <p:ext uri="{BB962C8B-B14F-4D97-AF65-F5344CB8AC3E}">
        <p14:creationId xmlns:p14="http://schemas.microsoft.com/office/powerpoint/2010/main" val="21260834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1340898"/>
            <a:ext cx="16459200" cy="702756"/>
          </a:xfrm>
          <a:prstGeom prst="rect">
            <a:avLst/>
          </a:prstGeom>
        </p:spPr>
        <p:txBody>
          <a:bodyPr vert="horz" wrap="square" lIns="0" tIns="25400" rIns="0" bIns="0" rtlCol="0" anchor="ctr">
            <a:spAutoFit/>
          </a:bodyPr>
          <a:lstStyle/>
          <a:p>
            <a:pPr marL="25400" algn="l">
              <a:spcBef>
                <a:spcPts val="200"/>
              </a:spcBef>
            </a:pPr>
            <a:r>
              <a:rPr b="1" dirty="0">
                <a:solidFill>
                  <a:srgbClr val="FF0000"/>
                </a:solidFill>
              </a:rPr>
              <a:t>Active</a:t>
            </a:r>
            <a:r>
              <a:rPr b="1" spc="-360" dirty="0">
                <a:solidFill>
                  <a:srgbClr val="FF0000"/>
                </a:solidFill>
              </a:rPr>
              <a:t> </a:t>
            </a:r>
            <a:r>
              <a:rPr b="1" dirty="0">
                <a:solidFill>
                  <a:srgbClr val="FF0000"/>
                </a:solidFill>
              </a:rPr>
              <a:t>Directory</a:t>
            </a:r>
            <a:r>
              <a:rPr b="1" spc="-360" dirty="0">
                <a:solidFill>
                  <a:srgbClr val="FF0000"/>
                </a:solidFill>
              </a:rPr>
              <a:t> </a:t>
            </a:r>
            <a:r>
              <a:rPr b="1" spc="100" dirty="0">
                <a:solidFill>
                  <a:srgbClr val="FF0000"/>
                </a:solidFill>
              </a:rPr>
              <a:t>Components</a:t>
            </a:r>
          </a:p>
        </p:txBody>
      </p:sp>
      <p:sp>
        <p:nvSpPr>
          <p:cNvPr id="3" name="object 3"/>
          <p:cNvSpPr txBox="1"/>
          <p:nvPr/>
        </p:nvSpPr>
        <p:spPr>
          <a:xfrm>
            <a:off x="914400" y="3182853"/>
            <a:ext cx="15484230" cy="4643835"/>
          </a:xfrm>
          <a:prstGeom prst="rect">
            <a:avLst/>
          </a:prstGeom>
        </p:spPr>
        <p:txBody>
          <a:bodyPr vert="horz" wrap="square" lIns="0" tIns="25400" rIns="0" bIns="0" rtlCol="0">
            <a:spAutoFit/>
          </a:bodyPr>
          <a:lstStyle/>
          <a:p>
            <a:pPr marL="25400" marR="444500">
              <a:lnSpc>
                <a:spcPct val="114599"/>
              </a:lnSpc>
              <a:spcBef>
                <a:spcPts val="200"/>
              </a:spcBef>
            </a:pPr>
            <a:r>
              <a:rPr sz="3600" dirty="0">
                <a:latin typeface="Tahoma"/>
                <a:cs typeface="Tahoma"/>
              </a:rPr>
              <a:t>Domain</a:t>
            </a:r>
            <a:r>
              <a:rPr sz="3600" spc="-80" dirty="0">
                <a:latin typeface="Tahoma"/>
                <a:cs typeface="Tahoma"/>
              </a:rPr>
              <a:t> </a:t>
            </a:r>
            <a:r>
              <a:rPr sz="3600" dirty="0">
                <a:latin typeface="Tahoma"/>
                <a:cs typeface="Tahoma"/>
              </a:rPr>
              <a:t>Controller:</a:t>
            </a:r>
            <a:r>
              <a:rPr sz="3600" spc="-70" dirty="0">
                <a:latin typeface="Tahoma"/>
                <a:cs typeface="Tahoma"/>
              </a:rPr>
              <a:t> </a:t>
            </a:r>
            <a:r>
              <a:rPr sz="3600" spc="-60" dirty="0">
                <a:latin typeface="Tahoma"/>
                <a:cs typeface="Tahoma"/>
              </a:rPr>
              <a:t>server(s)</a:t>
            </a:r>
            <a:r>
              <a:rPr sz="3600" spc="-80" dirty="0">
                <a:latin typeface="Tahoma"/>
                <a:cs typeface="Tahoma"/>
              </a:rPr>
              <a:t> </a:t>
            </a:r>
            <a:r>
              <a:rPr sz="3600" dirty="0">
                <a:latin typeface="Tahoma"/>
                <a:cs typeface="Tahoma"/>
              </a:rPr>
              <a:t>running</a:t>
            </a:r>
            <a:r>
              <a:rPr sz="3600" spc="-70" dirty="0">
                <a:latin typeface="Tahoma"/>
                <a:cs typeface="Tahoma"/>
              </a:rPr>
              <a:t> </a:t>
            </a:r>
            <a:r>
              <a:rPr sz="3600" dirty="0">
                <a:latin typeface="Tahoma"/>
                <a:cs typeface="Tahoma"/>
              </a:rPr>
              <a:t>the</a:t>
            </a:r>
            <a:r>
              <a:rPr sz="3600" spc="-80" dirty="0">
                <a:latin typeface="Tahoma"/>
                <a:cs typeface="Tahoma"/>
              </a:rPr>
              <a:t> </a:t>
            </a:r>
            <a:r>
              <a:rPr sz="3600" dirty="0">
                <a:latin typeface="Tahoma"/>
                <a:cs typeface="Tahoma"/>
              </a:rPr>
              <a:t>Active</a:t>
            </a:r>
            <a:r>
              <a:rPr sz="3600" spc="-70" dirty="0">
                <a:latin typeface="Tahoma"/>
                <a:cs typeface="Tahoma"/>
              </a:rPr>
              <a:t> </a:t>
            </a:r>
            <a:r>
              <a:rPr sz="3600" dirty="0">
                <a:latin typeface="Tahoma"/>
                <a:cs typeface="Tahoma"/>
              </a:rPr>
              <a:t>Directory</a:t>
            </a:r>
            <a:r>
              <a:rPr sz="3600" spc="-70" dirty="0">
                <a:latin typeface="Tahoma"/>
                <a:cs typeface="Tahoma"/>
              </a:rPr>
              <a:t> </a:t>
            </a:r>
            <a:r>
              <a:rPr sz="3600" spc="-20" dirty="0">
                <a:latin typeface="Tahoma"/>
                <a:cs typeface="Tahoma"/>
              </a:rPr>
              <a:t>Domain </a:t>
            </a:r>
            <a:r>
              <a:rPr sz="3600" dirty="0">
                <a:latin typeface="Tahoma"/>
                <a:cs typeface="Tahoma"/>
              </a:rPr>
              <a:t>Services</a:t>
            </a:r>
            <a:r>
              <a:rPr sz="3600" spc="-260" dirty="0">
                <a:latin typeface="Tahoma"/>
                <a:cs typeface="Tahoma"/>
              </a:rPr>
              <a:t> </a:t>
            </a:r>
            <a:r>
              <a:rPr sz="3600" dirty="0">
                <a:latin typeface="Tahoma"/>
                <a:cs typeface="Tahoma"/>
              </a:rPr>
              <a:t>(AD</a:t>
            </a:r>
            <a:r>
              <a:rPr sz="3600" spc="-260" dirty="0">
                <a:latin typeface="Tahoma"/>
                <a:cs typeface="Tahoma"/>
              </a:rPr>
              <a:t> </a:t>
            </a:r>
            <a:r>
              <a:rPr sz="3600" spc="-50" dirty="0">
                <a:latin typeface="Tahoma"/>
                <a:cs typeface="Tahoma"/>
              </a:rPr>
              <a:t>DS)</a:t>
            </a:r>
            <a:endParaRPr sz="3600">
              <a:latin typeface="Tahoma"/>
              <a:cs typeface="Tahoma"/>
            </a:endParaRPr>
          </a:p>
          <a:p>
            <a:pPr marL="939800" marR="165100" indent="-734060">
              <a:lnSpc>
                <a:spcPct val="114599"/>
              </a:lnSpc>
              <a:spcBef>
                <a:spcPts val="3150"/>
              </a:spcBef>
              <a:buFont typeface="Arial MT"/>
              <a:buChar char="●"/>
              <a:tabLst>
                <a:tab pos="939800" algn="l"/>
              </a:tabLst>
            </a:pPr>
            <a:r>
              <a:rPr sz="3600" spc="270" dirty="0">
                <a:latin typeface="Tahoma"/>
                <a:cs typeface="Tahoma"/>
              </a:rPr>
              <a:t>AD</a:t>
            </a:r>
            <a:r>
              <a:rPr sz="3600" spc="-340" dirty="0">
                <a:latin typeface="Tahoma"/>
                <a:cs typeface="Tahoma"/>
              </a:rPr>
              <a:t> </a:t>
            </a:r>
            <a:r>
              <a:rPr sz="3600" dirty="0">
                <a:latin typeface="Tahoma"/>
                <a:cs typeface="Tahoma"/>
              </a:rPr>
              <a:t>DS</a:t>
            </a:r>
            <a:r>
              <a:rPr sz="3600" spc="-330" dirty="0">
                <a:latin typeface="Tahoma"/>
                <a:cs typeface="Tahoma"/>
              </a:rPr>
              <a:t> </a:t>
            </a:r>
            <a:r>
              <a:rPr sz="3600" dirty="0">
                <a:latin typeface="Tahoma"/>
                <a:cs typeface="Tahoma"/>
              </a:rPr>
              <a:t>keeps</a:t>
            </a:r>
            <a:r>
              <a:rPr sz="3600" spc="-340" dirty="0">
                <a:latin typeface="Tahoma"/>
                <a:cs typeface="Tahoma"/>
              </a:rPr>
              <a:t> </a:t>
            </a:r>
            <a:r>
              <a:rPr sz="3600" dirty="0">
                <a:latin typeface="Tahoma"/>
                <a:cs typeface="Tahoma"/>
              </a:rPr>
              <a:t>data</a:t>
            </a:r>
            <a:r>
              <a:rPr sz="3600" spc="-330" dirty="0">
                <a:latin typeface="Tahoma"/>
                <a:cs typeface="Tahoma"/>
              </a:rPr>
              <a:t> </a:t>
            </a:r>
            <a:r>
              <a:rPr sz="3600" dirty="0">
                <a:latin typeface="Tahoma"/>
                <a:cs typeface="Tahoma"/>
              </a:rPr>
              <a:t>in</a:t>
            </a:r>
            <a:r>
              <a:rPr sz="3600" spc="-330" dirty="0">
                <a:latin typeface="Tahoma"/>
                <a:cs typeface="Tahoma"/>
              </a:rPr>
              <a:t> </a:t>
            </a:r>
            <a:r>
              <a:rPr sz="3600" spc="-90" dirty="0">
                <a:latin typeface="Tahoma"/>
                <a:cs typeface="Tahoma"/>
              </a:rPr>
              <a:t>a</a:t>
            </a:r>
            <a:r>
              <a:rPr sz="3600" spc="-340" dirty="0">
                <a:latin typeface="Tahoma"/>
                <a:cs typeface="Tahoma"/>
              </a:rPr>
              <a:t> </a:t>
            </a:r>
            <a:r>
              <a:rPr sz="3600" dirty="0">
                <a:latin typeface="Tahoma"/>
                <a:cs typeface="Tahoma"/>
              </a:rPr>
              <a:t>tree</a:t>
            </a:r>
            <a:r>
              <a:rPr sz="3600" spc="-330" dirty="0">
                <a:latin typeface="Tahoma"/>
                <a:cs typeface="Tahoma"/>
              </a:rPr>
              <a:t> </a:t>
            </a:r>
            <a:r>
              <a:rPr sz="3600" dirty="0">
                <a:latin typeface="Tahoma"/>
                <a:cs typeface="Tahoma"/>
              </a:rPr>
              <a:t>structure</a:t>
            </a:r>
            <a:r>
              <a:rPr sz="3600" spc="-340" dirty="0">
                <a:latin typeface="Tahoma"/>
                <a:cs typeface="Tahoma"/>
              </a:rPr>
              <a:t> </a:t>
            </a:r>
            <a:r>
              <a:rPr sz="3600" dirty="0">
                <a:latin typeface="Tahoma"/>
                <a:cs typeface="Tahoma"/>
              </a:rPr>
              <a:t>that</a:t>
            </a:r>
            <a:r>
              <a:rPr sz="3600" spc="-330" dirty="0">
                <a:latin typeface="Tahoma"/>
                <a:cs typeface="Tahoma"/>
              </a:rPr>
              <a:t> </a:t>
            </a:r>
            <a:r>
              <a:rPr sz="3600" spc="-20" dirty="0">
                <a:latin typeface="Tahoma"/>
                <a:cs typeface="Tahoma"/>
              </a:rPr>
              <a:t>can</a:t>
            </a:r>
            <a:r>
              <a:rPr sz="3600" spc="-330" dirty="0">
                <a:latin typeface="Tahoma"/>
                <a:cs typeface="Tahoma"/>
              </a:rPr>
              <a:t> </a:t>
            </a:r>
            <a:r>
              <a:rPr sz="3600" spc="-20" dirty="0">
                <a:latin typeface="Tahoma"/>
                <a:cs typeface="Tahoma"/>
              </a:rPr>
              <a:t>be</a:t>
            </a:r>
            <a:r>
              <a:rPr sz="3600" spc="-340" dirty="0">
                <a:latin typeface="Tahoma"/>
                <a:cs typeface="Tahoma"/>
              </a:rPr>
              <a:t> </a:t>
            </a:r>
            <a:r>
              <a:rPr sz="3600" spc="-20" dirty="0">
                <a:latin typeface="Tahoma"/>
                <a:cs typeface="Tahoma"/>
              </a:rPr>
              <a:t>accessed</a:t>
            </a:r>
            <a:r>
              <a:rPr sz="3600" spc="-330" dirty="0">
                <a:latin typeface="Tahoma"/>
                <a:cs typeface="Tahoma"/>
              </a:rPr>
              <a:t> </a:t>
            </a:r>
            <a:r>
              <a:rPr sz="3600" spc="-20" dirty="0">
                <a:latin typeface="Tahoma"/>
                <a:cs typeface="Tahoma"/>
              </a:rPr>
              <a:t>using </a:t>
            </a:r>
            <a:r>
              <a:rPr sz="3600" spc="140" dirty="0">
                <a:latin typeface="Tahoma"/>
                <a:cs typeface="Tahoma"/>
              </a:rPr>
              <a:t>LDAP</a:t>
            </a:r>
            <a:endParaRPr sz="3600">
              <a:latin typeface="Tahoma"/>
              <a:cs typeface="Tahoma"/>
            </a:endParaRPr>
          </a:p>
          <a:p>
            <a:pPr marL="938530" indent="-732790">
              <a:spcBef>
                <a:spcPts val="630"/>
              </a:spcBef>
              <a:buFont typeface="Arial MT"/>
              <a:buChar char="●"/>
              <a:tabLst>
                <a:tab pos="938530" algn="l"/>
              </a:tabLst>
            </a:pPr>
            <a:r>
              <a:rPr sz="3600" dirty="0">
                <a:latin typeface="Tahoma"/>
                <a:cs typeface="Tahoma"/>
              </a:rPr>
              <a:t>Authentication</a:t>
            </a:r>
            <a:r>
              <a:rPr sz="3600" spc="-110" dirty="0">
                <a:latin typeface="Tahoma"/>
                <a:cs typeface="Tahoma"/>
              </a:rPr>
              <a:t> </a:t>
            </a:r>
            <a:r>
              <a:rPr sz="3600" dirty="0">
                <a:latin typeface="Tahoma"/>
                <a:cs typeface="Tahoma"/>
              </a:rPr>
              <a:t>handled</a:t>
            </a:r>
            <a:r>
              <a:rPr sz="3600" spc="-110" dirty="0">
                <a:latin typeface="Tahoma"/>
                <a:cs typeface="Tahoma"/>
              </a:rPr>
              <a:t> </a:t>
            </a:r>
            <a:r>
              <a:rPr sz="3600" spc="-50" dirty="0">
                <a:latin typeface="Tahoma"/>
                <a:cs typeface="Tahoma"/>
              </a:rPr>
              <a:t>using</a:t>
            </a:r>
            <a:r>
              <a:rPr sz="3600" spc="-110" dirty="0">
                <a:latin typeface="Tahoma"/>
                <a:cs typeface="Tahoma"/>
              </a:rPr>
              <a:t> </a:t>
            </a:r>
            <a:r>
              <a:rPr sz="3600" spc="-20" dirty="0">
                <a:latin typeface="Tahoma"/>
                <a:cs typeface="Tahoma"/>
              </a:rPr>
              <a:t>Kerberos</a:t>
            </a:r>
            <a:endParaRPr sz="3600">
              <a:latin typeface="Tahoma"/>
              <a:cs typeface="Tahoma"/>
            </a:endParaRPr>
          </a:p>
          <a:p>
            <a:pPr marL="938530" indent="-732790">
              <a:spcBef>
                <a:spcPts val="630"/>
              </a:spcBef>
              <a:buFont typeface="Arial MT"/>
              <a:buChar char="●"/>
              <a:tabLst>
                <a:tab pos="938530" algn="l"/>
              </a:tabLst>
            </a:pPr>
            <a:r>
              <a:rPr sz="3600" spc="-80" dirty="0">
                <a:latin typeface="Tahoma"/>
                <a:cs typeface="Tahoma"/>
              </a:rPr>
              <a:t>Samba</a:t>
            </a:r>
            <a:r>
              <a:rPr sz="3600" spc="-200" dirty="0">
                <a:latin typeface="Tahoma"/>
                <a:cs typeface="Tahoma"/>
              </a:rPr>
              <a:t> </a:t>
            </a:r>
            <a:r>
              <a:rPr sz="3600" dirty="0">
                <a:latin typeface="Tahoma"/>
                <a:cs typeface="Tahoma"/>
              </a:rPr>
              <a:t>for</a:t>
            </a:r>
            <a:r>
              <a:rPr sz="3600" spc="-200" dirty="0">
                <a:latin typeface="Tahoma"/>
                <a:cs typeface="Tahoma"/>
              </a:rPr>
              <a:t> </a:t>
            </a:r>
            <a:r>
              <a:rPr sz="3600" dirty="0">
                <a:latin typeface="Tahoma"/>
                <a:cs typeface="Tahoma"/>
              </a:rPr>
              <a:t>network</a:t>
            </a:r>
            <a:r>
              <a:rPr sz="3600" spc="-200" dirty="0">
                <a:latin typeface="Tahoma"/>
                <a:cs typeface="Tahoma"/>
              </a:rPr>
              <a:t> </a:t>
            </a:r>
            <a:r>
              <a:rPr sz="3600" spc="-20" dirty="0">
                <a:latin typeface="Tahoma"/>
                <a:cs typeface="Tahoma"/>
              </a:rPr>
              <a:t>shares</a:t>
            </a:r>
            <a:endParaRPr sz="3600">
              <a:latin typeface="Tahoma"/>
              <a:cs typeface="Tahoma"/>
            </a:endParaRPr>
          </a:p>
          <a:p>
            <a:pPr marL="25400" marR="10160">
              <a:lnSpc>
                <a:spcPct val="114599"/>
              </a:lnSpc>
              <a:spcBef>
                <a:spcPts val="3140"/>
              </a:spcBef>
            </a:pPr>
            <a:r>
              <a:rPr sz="3600" dirty="0">
                <a:latin typeface="Tahoma"/>
                <a:cs typeface="Tahoma"/>
              </a:rPr>
              <a:t>Usually</a:t>
            </a:r>
            <a:r>
              <a:rPr sz="3600" spc="-360" dirty="0">
                <a:latin typeface="Tahoma"/>
                <a:cs typeface="Tahoma"/>
              </a:rPr>
              <a:t> </a:t>
            </a:r>
            <a:r>
              <a:rPr sz="3600" dirty="0">
                <a:latin typeface="Tahoma"/>
                <a:cs typeface="Tahoma"/>
              </a:rPr>
              <a:t>includes</a:t>
            </a:r>
            <a:r>
              <a:rPr sz="3600" spc="-360" dirty="0">
                <a:latin typeface="Tahoma"/>
                <a:cs typeface="Tahoma"/>
              </a:rPr>
              <a:t> </a:t>
            </a:r>
            <a:r>
              <a:rPr sz="3600" spc="150" dirty="0">
                <a:latin typeface="Tahoma"/>
                <a:cs typeface="Tahoma"/>
              </a:rPr>
              <a:t>DNS</a:t>
            </a:r>
            <a:r>
              <a:rPr sz="3600" spc="-350" dirty="0">
                <a:latin typeface="Tahoma"/>
                <a:cs typeface="Tahoma"/>
              </a:rPr>
              <a:t> </a:t>
            </a:r>
            <a:r>
              <a:rPr sz="3600" spc="-20" dirty="0">
                <a:latin typeface="Tahoma"/>
                <a:cs typeface="Tahoma"/>
              </a:rPr>
              <a:t>server,</a:t>
            </a:r>
            <a:r>
              <a:rPr sz="3600" spc="-360" dirty="0">
                <a:latin typeface="Tahoma"/>
                <a:cs typeface="Tahoma"/>
              </a:rPr>
              <a:t> </a:t>
            </a:r>
            <a:r>
              <a:rPr sz="3600" dirty="0">
                <a:latin typeface="Tahoma"/>
                <a:cs typeface="Tahoma"/>
              </a:rPr>
              <a:t>WSUS,</a:t>
            </a:r>
            <a:r>
              <a:rPr sz="3600" spc="-350" dirty="0">
                <a:latin typeface="Tahoma"/>
                <a:cs typeface="Tahoma"/>
              </a:rPr>
              <a:t> </a:t>
            </a:r>
            <a:r>
              <a:rPr sz="3600" spc="-20" dirty="0">
                <a:latin typeface="Tahoma"/>
                <a:cs typeface="Tahoma"/>
              </a:rPr>
              <a:t>Exchange</a:t>
            </a:r>
            <a:r>
              <a:rPr sz="3600" spc="-360" dirty="0">
                <a:latin typeface="Tahoma"/>
                <a:cs typeface="Tahoma"/>
              </a:rPr>
              <a:t> </a:t>
            </a:r>
            <a:r>
              <a:rPr sz="3600" dirty="0">
                <a:latin typeface="Tahoma"/>
                <a:cs typeface="Tahoma"/>
              </a:rPr>
              <a:t>email</a:t>
            </a:r>
            <a:r>
              <a:rPr sz="3600" spc="-360" dirty="0">
                <a:latin typeface="Tahoma"/>
                <a:cs typeface="Tahoma"/>
              </a:rPr>
              <a:t> </a:t>
            </a:r>
            <a:r>
              <a:rPr sz="3600" spc="-20" dirty="0">
                <a:latin typeface="Tahoma"/>
                <a:cs typeface="Tahoma"/>
              </a:rPr>
              <a:t>server,</a:t>
            </a:r>
            <a:r>
              <a:rPr sz="3600" spc="-350" dirty="0">
                <a:latin typeface="Tahoma"/>
                <a:cs typeface="Tahoma"/>
              </a:rPr>
              <a:t> </a:t>
            </a:r>
            <a:r>
              <a:rPr sz="3600" spc="-20" dirty="0">
                <a:latin typeface="Tahoma"/>
                <a:cs typeface="Tahoma"/>
              </a:rPr>
              <a:t>network shares</a:t>
            </a:r>
            <a:endParaRPr sz="3600">
              <a:latin typeface="Tahoma"/>
              <a:cs typeface="Tahoma"/>
            </a:endParaRPr>
          </a:p>
        </p:txBody>
      </p:sp>
    </p:spTree>
    <p:extLst>
      <p:ext uri="{BB962C8B-B14F-4D97-AF65-F5344CB8AC3E}">
        <p14:creationId xmlns:p14="http://schemas.microsoft.com/office/powerpoint/2010/main" val="10699280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914400" y="1866900"/>
            <a:ext cx="15925800" cy="764312"/>
          </a:xfrm>
          <a:prstGeom prst="rect">
            <a:avLst/>
          </a:prstGeom>
        </p:spPr>
        <p:txBody>
          <a:bodyPr vert="horz" wrap="square" lIns="0" tIns="25400" rIns="0" bIns="0" rtlCol="0" anchor="ctr">
            <a:spAutoFit/>
          </a:bodyPr>
          <a:lstStyle/>
          <a:p>
            <a:pPr marL="25400">
              <a:spcBef>
                <a:spcPts val="200"/>
              </a:spcBef>
            </a:pPr>
            <a:r>
              <a:rPr b="1" dirty="0">
                <a:solidFill>
                  <a:srgbClr val="FF0000"/>
                </a:solidFill>
              </a:rPr>
              <a:t>Active</a:t>
            </a:r>
            <a:r>
              <a:rPr b="1" spc="-360" dirty="0">
                <a:solidFill>
                  <a:srgbClr val="FF0000"/>
                </a:solidFill>
              </a:rPr>
              <a:t> </a:t>
            </a:r>
            <a:r>
              <a:rPr b="1" dirty="0">
                <a:solidFill>
                  <a:srgbClr val="FF0000"/>
                </a:solidFill>
              </a:rPr>
              <a:t>Directory</a:t>
            </a:r>
            <a:r>
              <a:rPr b="1" spc="-360" dirty="0">
                <a:solidFill>
                  <a:srgbClr val="FF0000"/>
                </a:solidFill>
              </a:rPr>
              <a:t> </a:t>
            </a:r>
            <a:r>
              <a:rPr b="1" spc="-20" dirty="0">
                <a:solidFill>
                  <a:srgbClr val="FF0000"/>
                </a:solidFill>
              </a:rPr>
              <a:t>Structure</a:t>
            </a:r>
          </a:p>
        </p:txBody>
      </p:sp>
      <p:sp>
        <p:nvSpPr>
          <p:cNvPr id="3" name="object 3"/>
          <p:cNvSpPr txBox="1"/>
          <p:nvPr/>
        </p:nvSpPr>
        <p:spPr>
          <a:xfrm>
            <a:off x="2741051" y="3182852"/>
            <a:ext cx="13366750" cy="1235338"/>
          </a:xfrm>
          <a:prstGeom prst="rect">
            <a:avLst/>
          </a:prstGeom>
        </p:spPr>
        <p:txBody>
          <a:bodyPr vert="horz" wrap="square" lIns="0" tIns="25400" rIns="0" bIns="0" rtlCol="0">
            <a:spAutoFit/>
          </a:bodyPr>
          <a:lstStyle/>
          <a:p>
            <a:pPr marL="25400" marR="10160">
              <a:lnSpc>
                <a:spcPct val="114599"/>
              </a:lnSpc>
              <a:spcBef>
                <a:spcPts val="200"/>
              </a:spcBef>
            </a:pPr>
            <a:r>
              <a:rPr sz="3600" dirty="0">
                <a:latin typeface="Tahoma"/>
                <a:cs typeface="Tahoma"/>
              </a:rPr>
              <a:t>Active</a:t>
            </a:r>
            <a:r>
              <a:rPr sz="3600" spc="-190" dirty="0">
                <a:latin typeface="Tahoma"/>
                <a:cs typeface="Tahoma"/>
              </a:rPr>
              <a:t> </a:t>
            </a:r>
            <a:r>
              <a:rPr sz="3600" dirty="0">
                <a:latin typeface="Tahoma"/>
                <a:cs typeface="Tahoma"/>
              </a:rPr>
              <a:t>Directory</a:t>
            </a:r>
            <a:r>
              <a:rPr sz="3600" spc="-180" dirty="0">
                <a:latin typeface="Tahoma"/>
                <a:cs typeface="Tahoma"/>
              </a:rPr>
              <a:t> </a:t>
            </a:r>
            <a:r>
              <a:rPr sz="3600" spc="-50" dirty="0">
                <a:latin typeface="Tahoma"/>
                <a:cs typeface="Tahoma"/>
              </a:rPr>
              <a:t>uses</a:t>
            </a:r>
            <a:r>
              <a:rPr sz="3600" spc="-180" dirty="0">
                <a:latin typeface="Tahoma"/>
                <a:cs typeface="Tahoma"/>
              </a:rPr>
              <a:t> </a:t>
            </a:r>
            <a:r>
              <a:rPr sz="3600" dirty="0">
                <a:latin typeface="Tahoma"/>
                <a:cs typeface="Tahoma"/>
              </a:rPr>
              <a:t>tree</a:t>
            </a:r>
            <a:r>
              <a:rPr sz="3600" spc="-180" dirty="0">
                <a:latin typeface="Tahoma"/>
                <a:cs typeface="Tahoma"/>
              </a:rPr>
              <a:t> </a:t>
            </a:r>
            <a:r>
              <a:rPr sz="3600" dirty="0">
                <a:latin typeface="Tahoma"/>
                <a:cs typeface="Tahoma"/>
              </a:rPr>
              <a:t>structures</a:t>
            </a:r>
            <a:r>
              <a:rPr sz="3600" spc="-180" dirty="0">
                <a:latin typeface="Tahoma"/>
                <a:cs typeface="Tahoma"/>
              </a:rPr>
              <a:t> </a:t>
            </a:r>
            <a:r>
              <a:rPr sz="3600" dirty="0">
                <a:latin typeface="Tahoma"/>
                <a:cs typeface="Tahoma"/>
              </a:rPr>
              <a:t>to</a:t>
            </a:r>
            <a:r>
              <a:rPr sz="3600" spc="-180" dirty="0">
                <a:latin typeface="Tahoma"/>
                <a:cs typeface="Tahoma"/>
              </a:rPr>
              <a:t> </a:t>
            </a:r>
            <a:r>
              <a:rPr sz="3600" dirty="0">
                <a:latin typeface="Tahoma"/>
                <a:cs typeface="Tahoma"/>
              </a:rPr>
              <a:t>keep</a:t>
            </a:r>
            <a:r>
              <a:rPr sz="3600" spc="-180" dirty="0">
                <a:latin typeface="Tahoma"/>
                <a:cs typeface="Tahoma"/>
              </a:rPr>
              <a:t> </a:t>
            </a:r>
            <a:r>
              <a:rPr sz="3600" dirty="0">
                <a:latin typeface="Tahoma"/>
                <a:cs typeface="Tahoma"/>
              </a:rPr>
              <a:t>track</a:t>
            </a:r>
            <a:r>
              <a:rPr sz="3600" spc="-190" dirty="0">
                <a:latin typeface="Tahoma"/>
                <a:cs typeface="Tahoma"/>
              </a:rPr>
              <a:t> </a:t>
            </a:r>
            <a:r>
              <a:rPr sz="3600" dirty="0">
                <a:latin typeface="Tahoma"/>
                <a:cs typeface="Tahoma"/>
              </a:rPr>
              <a:t>of</a:t>
            </a:r>
            <a:r>
              <a:rPr sz="3600" spc="-180" dirty="0">
                <a:latin typeface="Tahoma"/>
                <a:cs typeface="Tahoma"/>
              </a:rPr>
              <a:t> </a:t>
            </a:r>
            <a:r>
              <a:rPr sz="3600" dirty="0">
                <a:latin typeface="Tahoma"/>
                <a:cs typeface="Tahoma"/>
              </a:rPr>
              <a:t>users</a:t>
            </a:r>
            <a:r>
              <a:rPr sz="3600" spc="-180" dirty="0">
                <a:latin typeface="Tahoma"/>
                <a:cs typeface="Tahoma"/>
              </a:rPr>
              <a:t> </a:t>
            </a:r>
            <a:r>
              <a:rPr sz="3600" spc="-50" dirty="0">
                <a:latin typeface="Tahoma"/>
                <a:cs typeface="Tahoma"/>
              </a:rPr>
              <a:t>and</a:t>
            </a:r>
            <a:r>
              <a:rPr sz="3600" spc="-180" dirty="0">
                <a:latin typeface="Tahoma"/>
                <a:cs typeface="Tahoma"/>
              </a:rPr>
              <a:t> </a:t>
            </a:r>
            <a:r>
              <a:rPr sz="3600" spc="-50" dirty="0">
                <a:latin typeface="Tahoma"/>
                <a:cs typeface="Tahoma"/>
              </a:rPr>
              <a:t>the </a:t>
            </a:r>
            <a:r>
              <a:rPr sz="3600" dirty="0">
                <a:latin typeface="Tahoma"/>
                <a:cs typeface="Tahoma"/>
              </a:rPr>
              <a:t>categories</a:t>
            </a:r>
            <a:r>
              <a:rPr sz="3600" spc="-250" dirty="0">
                <a:latin typeface="Tahoma"/>
                <a:cs typeface="Tahoma"/>
              </a:rPr>
              <a:t> </a:t>
            </a:r>
            <a:r>
              <a:rPr sz="3600" dirty="0">
                <a:latin typeface="Tahoma"/>
                <a:cs typeface="Tahoma"/>
              </a:rPr>
              <a:t>they</a:t>
            </a:r>
            <a:r>
              <a:rPr sz="3600" spc="-240" dirty="0">
                <a:latin typeface="Tahoma"/>
                <a:cs typeface="Tahoma"/>
              </a:rPr>
              <a:t> </a:t>
            </a:r>
            <a:r>
              <a:rPr sz="3600" dirty="0">
                <a:latin typeface="Tahoma"/>
                <a:cs typeface="Tahoma"/>
              </a:rPr>
              <a:t>fit</a:t>
            </a:r>
            <a:r>
              <a:rPr sz="3600" spc="-250" dirty="0">
                <a:latin typeface="Tahoma"/>
                <a:cs typeface="Tahoma"/>
              </a:rPr>
              <a:t> </a:t>
            </a:r>
            <a:r>
              <a:rPr sz="3600" spc="-50" dirty="0">
                <a:latin typeface="Tahoma"/>
                <a:cs typeface="Tahoma"/>
              </a:rPr>
              <a:t>in</a:t>
            </a:r>
            <a:endParaRPr sz="3600" dirty="0">
              <a:latin typeface="Tahoma"/>
              <a:cs typeface="Tahoma"/>
            </a:endParaRPr>
          </a:p>
        </p:txBody>
      </p:sp>
    </p:spTree>
    <p:extLst>
      <p:ext uri="{BB962C8B-B14F-4D97-AF65-F5344CB8AC3E}">
        <p14:creationId xmlns:p14="http://schemas.microsoft.com/office/powerpoint/2010/main" val="4951663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914400" y="1340898"/>
            <a:ext cx="16459200" cy="702756"/>
          </a:xfrm>
          <a:prstGeom prst="rect">
            <a:avLst/>
          </a:prstGeom>
        </p:spPr>
        <p:txBody>
          <a:bodyPr vert="horz" wrap="square" lIns="0" tIns="25400" rIns="0" bIns="0" rtlCol="0" anchor="ctr">
            <a:spAutoFit/>
          </a:bodyPr>
          <a:lstStyle/>
          <a:p>
            <a:pPr marL="25400" algn="l">
              <a:spcBef>
                <a:spcPts val="200"/>
              </a:spcBef>
            </a:pPr>
            <a:r>
              <a:rPr b="1" dirty="0">
                <a:solidFill>
                  <a:srgbClr val="FF0000"/>
                </a:solidFill>
              </a:rPr>
              <a:t>Active</a:t>
            </a:r>
            <a:r>
              <a:rPr b="1" spc="-360" dirty="0">
                <a:solidFill>
                  <a:srgbClr val="FF0000"/>
                </a:solidFill>
              </a:rPr>
              <a:t> </a:t>
            </a:r>
            <a:r>
              <a:rPr b="1" dirty="0">
                <a:solidFill>
                  <a:srgbClr val="FF0000"/>
                </a:solidFill>
              </a:rPr>
              <a:t>Directory</a:t>
            </a:r>
            <a:r>
              <a:rPr b="1" spc="-360" dirty="0">
                <a:solidFill>
                  <a:srgbClr val="FF0000"/>
                </a:solidFill>
              </a:rPr>
              <a:t> </a:t>
            </a:r>
            <a:r>
              <a:rPr b="1" spc="-20" dirty="0">
                <a:solidFill>
                  <a:srgbClr val="FF0000"/>
                </a:solidFill>
              </a:rPr>
              <a:t>Structure</a:t>
            </a:r>
          </a:p>
        </p:txBody>
      </p:sp>
      <p:pic>
        <p:nvPicPr>
          <p:cNvPr id="7" name="object 7"/>
          <p:cNvPicPr/>
          <p:nvPr/>
        </p:nvPicPr>
        <p:blipFill>
          <a:blip r:embed="rId2" cstate="print"/>
          <a:stretch>
            <a:fillRect/>
          </a:stretch>
        </p:blipFill>
        <p:spPr>
          <a:xfrm>
            <a:off x="2313600" y="2258450"/>
            <a:ext cx="10068600" cy="7714248"/>
          </a:xfrm>
          <a:prstGeom prst="rect">
            <a:avLst/>
          </a:prstGeom>
        </p:spPr>
      </p:pic>
    </p:spTree>
    <p:extLst>
      <p:ext uri="{BB962C8B-B14F-4D97-AF65-F5344CB8AC3E}">
        <p14:creationId xmlns:p14="http://schemas.microsoft.com/office/powerpoint/2010/main" val="28247599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1340898"/>
            <a:ext cx="16459200" cy="702756"/>
          </a:xfrm>
          <a:prstGeom prst="rect">
            <a:avLst/>
          </a:prstGeom>
        </p:spPr>
        <p:txBody>
          <a:bodyPr vert="horz" wrap="square" lIns="0" tIns="25400" rIns="0" bIns="0" rtlCol="0" anchor="ctr">
            <a:spAutoFit/>
          </a:bodyPr>
          <a:lstStyle/>
          <a:p>
            <a:pPr marL="25400" algn="l">
              <a:spcBef>
                <a:spcPts val="200"/>
              </a:spcBef>
            </a:pPr>
            <a:r>
              <a:rPr b="1" dirty="0">
                <a:solidFill>
                  <a:srgbClr val="FF0000"/>
                </a:solidFill>
              </a:rPr>
              <a:t>Group</a:t>
            </a:r>
            <a:r>
              <a:rPr b="1" spc="-140" dirty="0">
                <a:solidFill>
                  <a:srgbClr val="FF0000"/>
                </a:solidFill>
              </a:rPr>
              <a:t> </a:t>
            </a:r>
            <a:r>
              <a:rPr b="1" spc="-20" dirty="0">
                <a:solidFill>
                  <a:srgbClr val="FF0000"/>
                </a:solidFill>
              </a:rPr>
              <a:t>Policy</a:t>
            </a:r>
          </a:p>
        </p:txBody>
      </p:sp>
      <p:sp>
        <p:nvSpPr>
          <p:cNvPr id="3" name="object 3"/>
          <p:cNvSpPr txBox="1"/>
          <p:nvPr/>
        </p:nvSpPr>
        <p:spPr>
          <a:xfrm>
            <a:off x="914400" y="3182852"/>
            <a:ext cx="15453750" cy="5060360"/>
          </a:xfrm>
          <a:prstGeom prst="rect">
            <a:avLst/>
          </a:prstGeom>
        </p:spPr>
        <p:txBody>
          <a:bodyPr vert="horz" wrap="square" lIns="0" tIns="25400" rIns="0" bIns="0" rtlCol="0">
            <a:spAutoFit/>
          </a:bodyPr>
          <a:lstStyle/>
          <a:p>
            <a:pPr marL="25400" marR="1656080">
              <a:lnSpc>
                <a:spcPct val="114599"/>
              </a:lnSpc>
              <a:spcBef>
                <a:spcPts val="200"/>
              </a:spcBef>
            </a:pPr>
            <a:r>
              <a:rPr sz="3600" dirty="0">
                <a:latin typeface="Tahoma"/>
                <a:cs typeface="Tahoma"/>
              </a:rPr>
              <a:t>Group</a:t>
            </a:r>
            <a:r>
              <a:rPr sz="3600" spc="-210" dirty="0">
                <a:latin typeface="Tahoma"/>
                <a:cs typeface="Tahoma"/>
              </a:rPr>
              <a:t> </a:t>
            </a:r>
            <a:r>
              <a:rPr sz="3600" dirty="0">
                <a:latin typeface="Tahoma"/>
                <a:cs typeface="Tahoma"/>
              </a:rPr>
              <a:t>policy</a:t>
            </a:r>
            <a:r>
              <a:rPr sz="3600" spc="-200" dirty="0">
                <a:latin typeface="Tahoma"/>
                <a:cs typeface="Tahoma"/>
              </a:rPr>
              <a:t> </a:t>
            </a:r>
            <a:r>
              <a:rPr sz="3600" spc="-70" dirty="0">
                <a:latin typeface="Tahoma"/>
                <a:cs typeface="Tahoma"/>
              </a:rPr>
              <a:t>-</a:t>
            </a:r>
            <a:r>
              <a:rPr sz="3600" spc="-210" dirty="0">
                <a:latin typeface="Tahoma"/>
                <a:cs typeface="Tahoma"/>
              </a:rPr>
              <a:t> </a:t>
            </a:r>
            <a:r>
              <a:rPr sz="3600" dirty="0">
                <a:latin typeface="Tahoma"/>
                <a:cs typeface="Tahoma"/>
              </a:rPr>
              <a:t>centralized</a:t>
            </a:r>
            <a:r>
              <a:rPr sz="3600" spc="-200" dirty="0">
                <a:latin typeface="Tahoma"/>
                <a:cs typeface="Tahoma"/>
              </a:rPr>
              <a:t> </a:t>
            </a:r>
            <a:r>
              <a:rPr sz="3600" spc="-60" dirty="0">
                <a:latin typeface="Tahoma"/>
                <a:cs typeface="Tahoma"/>
              </a:rPr>
              <a:t>management</a:t>
            </a:r>
            <a:r>
              <a:rPr sz="3600" spc="-210" dirty="0">
                <a:latin typeface="Tahoma"/>
                <a:cs typeface="Tahoma"/>
              </a:rPr>
              <a:t> </a:t>
            </a:r>
            <a:r>
              <a:rPr sz="3600" spc="-50" dirty="0">
                <a:latin typeface="Tahoma"/>
                <a:cs typeface="Tahoma"/>
              </a:rPr>
              <a:t>and</a:t>
            </a:r>
            <a:r>
              <a:rPr sz="3600" spc="-200" dirty="0">
                <a:latin typeface="Tahoma"/>
                <a:cs typeface="Tahoma"/>
              </a:rPr>
              <a:t> </a:t>
            </a:r>
            <a:r>
              <a:rPr sz="3600" dirty="0">
                <a:latin typeface="Tahoma"/>
                <a:cs typeface="Tahoma"/>
              </a:rPr>
              <a:t>configuration</a:t>
            </a:r>
            <a:r>
              <a:rPr sz="3600" spc="-210" dirty="0">
                <a:latin typeface="Tahoma"/>
                <a:cs typeface="Tahoma"/>
              </a:rPr>
              <a:t> </a:t>
            </a:r>
            <a:r>
              <a:rPr sz="3600" spc="-50" dirty="0">
                <a:latin typeface="Tahoma"/>
                <a:cs typeface="Tahoma"/>
              </a:rPr>
              <a:t>of </a:t>
            </a:r>
            <a:r>
              <a:rPr sz="3600" dirty="0">
                <a:latin typeface="Tahoma"/>
                <a:cs typeface="Tahoma"/>
              </a:rPr>
              <a:t>user/system</a:t>
            </a:r>
            <a:r>
              <a:rPr sz="3600" spc="-440" dirty="0">
                <a:latin typeface="Tahoma"/>
                <a:cs typeface="Tahoma"/>
              </a:rPr>
              <a:t> </a:t>
            </a:r>
            <a:r>
              <a:rPr sz="3600" spc="-20" dirty="0">
                <a:latin typeface="Tahoma"/>
                <a:cs typeface="Tahoma"/>
              </a:rPr>
              <a:t>accounts</a:t>
            </a:r>
            <a:endParaRPr sz="3600" dirty="0">
              <a:latin typeface="Tahoma"/>
              <a:cs typeface="Tahoma"/>
            </a:endParaRPr>
          </a:p>
          <a:p>
            <a:pPr marL="25400" marR="10160">
              <a:lnSpc>
                <a:spcPct val="114599"/>
              </a:lnSpc>
              <a:spcBef>
                <a:spcPts val="3150"/>
              </a:spcBef>
            </a:pPr>
            <a:r>
              <a:rPr sz="3600" dirty="0">
                <a:latin typeface="Tahoma"/>
                <a:cs typeface="Tahoma"/>
              </a:rPr>
              <a:t>Helps</a:t>
            </a:r>
            <a:r>
              <a:rPr sz="3600" spc="-260" dirty="0">
                <a:latin typeface="Tahoma"/>
                <a:cs typeface="Tahoma"/>
              </a:rPr>
              <a:t> </a:t>
            </a:r>
            <a:r>
              <a:rPr sz="3600" dirty="0">
                <a:latin typeface="Tahoma"/>
                <a:cs typeface="Tahoma"/>
              </a:rPr>
              <a:t>to</a:t>
            </a:r>
            <a:r>
              <a:rPr sz="3600" spc="-260" dirty="0">
                <a:latin typeface="Tahoma"/>
                <a:cs typeface="Tahoma"/>
              </a:rPr>
              <a:t> </a:t>
            </a:r>
            <a:r>
              <a:rPr sz="3600" dirty="0">
                <a:latin typeface="Tahoma"/>
                <a:cs typeface="Tahoma"/>
              </a:rPr>
              <a:t>enforce</a:t>
            </a:r>
            <a:r>
              <a:rPr sz="3600" spc="-260" dirty="0">
                <a:latin typeface="Tahoma"/>
                <a:cs typeface="Tahoma"/>
              </a:rPr>
              <a:t> </a:t>
            </a:r>
            <a:r>
              <a:rPr sz="3600" dirty="0">
                <a:latin typeface="Tahoma"/>
                <a:cs typeface="Tahoma"/>
              </a:rPr>
              <a:t>user/group</a:t>
            </a:r>
            <a:r>
              <a:rPr sz="3600" spc="-260" dirty="0">
                <a:latin typeface="Tahoma"/>
                <a:cs typeface="Tahoma"/>
              </a:rPr>
              <a:t> </a:t>
            </a:r>
            <a:r>
              <a:rPr sz="3600" spc="-20" dirty="0">
                <a:latin typeface="Tahoma"/>
                <a:cs typeface="Tahoma"/>
              </a:rPr>
              <a:t>access</a:t>
            </a:r>
            <a:r>
              <a:rPr sz="3600" spc="-260" dirty="0">
                <a:latin typeface="Tahoma"/>
                <a:cs typeface="Tahoma"/>
              </a:rPr>
              <a:t> </a:t>
            </a:r>
            <a:r>
              <a:rPr sz="3600" dirty="0">
                <a:latin typeface="Tahoma"/>
                <a:cs typeface="Tahoma"/>
              </a:rPr>
              <a:t>control</a:t>
            </a:r>
            <a:r>
              <a:rPr sz="3600" spc="-260" dirty="0">
                <a:latin typeface="Tahoma"/>
                <a:cs typeface="Tahoma"/>
              </a:rPr>
              <a:t> </a:t>
            </a:r>
            <a:r>
              <a:rPr sz="3600" dirty="0">
                <a:latin typeface="Tahoma"/>
                <a:cs typeface="Tahoma"/>
              </a:rPr>
              <a:t>across</a:t>
            </a:r>
            <a:r>
              <a:rPr sz="3600" spc="-260" dirty="0">
                <a:latin typeface="Tahoma"/>
                <a:cs typeface="Tahoma"/>
              </a:rPr>
              <a:t> </a:t>
            </a:r>
            <a:r>
              <a:rPr sz="3600" dirty="0">
                <a:latin typeface="Tahoma"/>
                <a:cs typeface="Tahoma"/>
              </a:rPr>
              <a:t>the</a:t>
            </a:r>
            <a:r>
              <a:rPr sz="3600" spc="-260" dirty="0">
                <a:latin typeface="Tahoma"/>
                <a:cs typeface="Tahoma"/>
              </a:rPr>
              <a:t> </a:t>
            </a:r>
            <a:r>
              <a:rPr sz="3600" dirty="0">
                <a:latin typeface="Tahoma"/>
                <a:cs typeface="Tahoma"/>
              </a:rPr>
              <a:t>network</a:t>
            </a:r>
            <a:r>
              <a:rPr sz="3600" spc="-260" dirty="0">
                <a:latin typeface="Tahoma"/>
                <a:cs typeface="Tahoma"/>
              </a:rPr>
              <a:t> </a:t>
            </a:r>
            <a:r>
              <a:rPr sz="3600" spc="-20" dirty="0">
                <a:latin typeface="Tahoma"/>
                <a:cs typeface="Tahoma"/>
              </a:rPr>
              <a:t>using rules</a:t>
            </a:r>
            <a:endParaRPr sz="3600" dirty="0">
              <a:latin typeface="Tahoma"/>
              <a:cs typeface="Tahoma"/>
            </a:endParaRPr>
          </a:p>
          <a:p>
            <a:pPr marL="25400">
              <a:spcBef>
                <a:spcPts val="3780"/>
              </a:spcBef>
            </a:pPr>
            <a:r>
              <a:rPr sz="3600" dirty="0">
                <a:latin typeface="Tahoma"/>
                <a:cs typeface="Tahoma"/>
              </a:rPr>
              <a:t>Group</a:t>
            </a:r>
            <a:r>
              <a:rPr sz="3600" spc="-150" dirty="0">
                <a:latin typeface="Tahoma"/>
                <a:cs typeface="Tahoma"/>
              </a:rPr>
              <a:t> </a:t>
            </a:r>
            <a:r>
              <a:rPr sz="3600" dirty="0">
                <a:latin typeface="Tahoma"/>
                <a:cs typeface="Tahoma"/>
              </a:rPr>
              <a:t>Policy</a:t>
            </a:r>
            <a:r>
              <a:rPr sz="3600" spc="-150" dirty="0">
                <a:latin typeface="Tahoma"/>
                <a:cs typeface="Tahoma"/>
              </a:rPr>
              <a:t> </a:t>
            </a:r>
            <a:r>
              <a:rPr sz="3600" dirty="0">
                <a:latin typeface="Tahoma"/>
                <a:cs typeface="Tahoma"/>
              </a:rPr>
              <a:t>Object</a:t>
            </a:r>
            <a:r>
              <a:rPr sz="3600" spc="-150" dirty="0">
                <a:latin typeface="Tahoma"/>
                <a:cs typeface="Tahoma"/>
              </a:rPr>
              <a:t> </a:t>
            </a:r>
            <a:r>
              <a:rPr sz="3600" spc="-70" dirty="0">
                <a:latin typeface="Tahoma"/>
                <a:cs typeface="Tahoma"/>
              </a:rPr>
              <a:t>-</a:t>
            </a:r>
            <a:r>
              <a:rPr sz="3600" spc="-150" dirty="0">
                <a:latin typeface="Tahoma"/>
                <a:cs typeface="Tahoma"/>
              </a:rPr>
              <a:t> </a:t>
            </a:r>
            <a:r>
              <a:rPr sz="3600" dirty="0">
                <a:latin typeface="Tahoma"/>
                <a:cs typeface="Tahoma"/>
              </a:rPr>
              <a:t>set</a:t>
            </a:r>
            <a:r>
              <a:rPr sz="3600" spc="-150" dirty="0">
                <a:latin typeface="Tahoma"/>
                <a:cs typeface="Tahoma"/>
              </a:rPr>
              <a:t> </a:t>
            </a:r>
            <a:r>
              <a:rPr sz="3600" dirty="0">
                <a:latin typeface="Tahoma"/>
                <a:cs typeface="Tahoma"/>
              </a:rPr>
              <a:t>of</a:t>
            </a:r>
            <a:r>
              <a:rPr sz="3600" spc="-150" dirty="0">
                <a:latin typeface="Tahoma"/>
                <a:cs typeface="Tahoma"/>
              </a:rPr>
              <a:t> </a:t>
            </a:r>
            <a:r>
              <a:rPr sz="3600" dirty="0">
                <a:latin typeface="Tahoma"/>
                <a:cs typeface="Tahoma"/>
              </a:rPr>
              <a:t>Group</a:t>
            </a:r>
            <a:r>
              <a:rPr sz="3600" spc="-150" dirty="0">
                <a:latin typeface="Tahoma"/>
                <a:cs typeface="Tahoma"/>
              </a:rPr>
              <a:t> </a:t>
            </a:r>
            <a:r>
              <a:rPr sz="3600" dirty="0">
                <a:latin typeface="Tahoma"/>
                <a:cs typeface="Tahoma"/>
              </a:rPr>
              <a:t>Policy</a:t>
            </a:r>
            <a:r>
              <a:rPr sz="3600" spc="-150" dirty="0">
                <a:latin typeface="Tahoma"/>
                <a:cs typeface="Tahoma"/>
              </a:rPr>
              <a:t> </a:t>
            </a:r>
            <a:r>
              <a:rPr sz="3600" spc="-20" dirty="0">
                <a:latin typeface="Tahoma"/>
                <a:cs typeface="Tahoma"/>
              </a:rPr>
              <a:t>rules</a:t>
            </a:r>
            <a:endParaRPr sz="3600" dirty="0">
              <a:latin typeface="Tahoma"/>
              <a:cs typeface="Tahoma"/>
            </a:endParaRPr>
          </a:p>
          <a:p>
            <a:pPr marL="939800" marR="1695450" indent="-734060">
              <a:lnSpc>
                <a:spcPct val="114599"/>
              </a:lnSpc>
              <a:spcBef>
                <a:spcPts val="3140"/>
              </a:spcBef>
              <a:buFont typeface="Arial MT"/>
              <a:buChar char="●"/>
              <a:tabLst>
                <a:tab pos="939800" algn="l"/>
              </a:tabLst>
            </a:pPr>
            <a:r>
              <a:rPr sz="3600" dirty="0">
                <a:latin typeface="Tahoma"/>
                <a:cs typeface="Tahoma"/>
              </a:rPr>
              <a:t>Import/Export</a:t>
            </a:r>
            <a:r>
              <a:rPr sz="3600" spc="-290" dirty="0">
                <a:latin typeface="Tahoma"/>
                <a:cs typeface="Tahoma"/>
              </a:rPr>
              <a:t> </a:t>
            </a:r>
            <a:r>
              <a:rPr sz="3600" spc="250" dirty="0">
                <a:latin typeface="Tahoma"/>
                <a:cs typeface="Tahoma"/>
              </a:rPr>
              <a:t>GPO</a:t>
            </a:r>
            <a:r>
              <a:rPr sz="3600" spc="-290" dirty="0">
                <a:latin typeface="Tahoma"/>
                <a:cs typeface="Tahoma"/>
              </a:rPr>
              <a:t> </a:t>
            </a:r>
            <a:r>
              <a:rPr sz="3600" dirty="0">
                <a:latin typeface="Tahoma"/>
                <a:cs typeface="Tahoma"/>
              </a:rPr>
              <a:t>in</a:t>
            </a:r>
            <a:r>
              <a:rPr sz="3600" spc="-290" dirty="0">
                <a:latin typeface="Tahoma"/>
                <a:cs typeface="Tahoma"/>
              </a:rPr>
              <a:t> </a:t>
            </a:r>
            <a:r>
              <a:rPr sz="3600" dirty="0">
                <a:latin typeface="Tahoma"/>
                <a:cs typeface="Tahoma"/>
              </a:rPr>
              <a:t>order</a:t>
            </a:r>
            <a:r>
              <a:rPr sz="3600" spc="-290" dirty="0">
                <a:latin typeface="Tahoma"/>
                <a:cs typeface="Tahoma"/>
              </a:rPr>
              <a:t> </a:t>
            </a:r>
            <a:r>
              <a:rPr sz="3600" dirty="0">
                <a:latin typeface="Tahoma"/>
                <a:cs typeface="Tahoma"/>
              </a:rPr>
              <a:t>to</a:t>
            </a:r>
            <a:r>
              <a:rPr sz="3600" spc="-290" dirty="0">
                <a:latin typeface="Tahoma"/>
                <a:cs typeface="Tahoma"/>
              </a:rPr>
              <a:t> </a:t>
            </a:r>
            <a:r>
              <a:rPr sz="3600" spc="-20" dirty="0">
                <a:latin typeface="Tahoma"/>
                <a:cs typeface="Tahoma"/>
              </a:rPr>
              <a:t>have</a:t>
            </a:r>
            <a:r>
              <a:rPr sz="3600" spc="-290" dirty="0">
                <a:latin typeface="Tahoma"/>
                <a:cs typeface="Tahoma"/>
              </a:rPr>
              <a:t> </a:t>
            </a:r>
            <a:r>
              <a:rPr sz="3600" dirty="0">
                <a:latin typeface="Tahoma"/>
                <a:cs typeface="Tahoma"/>
              </a:rPr>
              <a:t>standardized</a:t>
            </a:r>
            <a:r>
              <a:rPr sz="3600" spc="-290" dirty="0">
                <a:latin typeface="Tahoma"/>
                <a:cs typeface="Tahoma"/>
              </a:rPr>
              <a:t> </a:t>
            </a:r>
            <a:r>
              <a:rPr sz="3600" spc="-20" dirty="0">
                <a:latin typeface="Tahoma"/>
                <a:cs typeface="Tahoma"/>
              </a:rPr>
              <a:t>rules </a:t>
            </a:r>
            <a:r>
              <a:rPr sz="3600" dirty="0">
                <a:latin typeface="Tahoma"/>
                <a:cs typeface="Tahoma"/>
              </a:rPr>
              <a:t>throughout</a:t>
            </a:r>
            <a:r>
              <a:rPr sz="3600" spc="-140" dirty="0">
                <a:latin typeface="Tahoma"/>
                <a:cs typeface="Tahoma"/>
              </a:rPr>
              <a:t> </a:t>
            </a:r>
            <a:r>
              <a:rPr sz="3600" dirty="0">
                <a:latin typeface="Tahoma"/>
                <a:cs typeface="Tahoma"/>
              </a:rPr>
              <a:t>multiple</a:t>
            </a:r>
            <a:r>
              <a:rPr sz="3600" spc="-140" dirty="0">
                <a:latin typeface="Tahoma"/>
                <a:cs typeface="Tahoma"/>
              </a:rPr>
              <a:t> </a:t>
            </a:r>
            <a:r>
              <a:rPr sz="3600" spc="-20" dirty="0">
                <a:latin typeface="Tahoma"/>
                <a:cs typeface="Tahoma"/>
              </a:rPr>
              <a:t>domains</a:t>
            </a:r>
            <a:endParaRPr sz="3600" dirty="0">
              <a:latin typeface="Tahoma"/>
              <a:cs typeface="Tahoma"/>
            </a:endParaRPr>
          </a:p>
        </p:txBody>
      </p:sp>
    </p:spTree>
    <p:extLst>
      <p:ext uri="{BB962C8B-B14F-4D97-AF65-F5344CB8AC3E}">
        <p14:creationId xmlns:p14="http://schemas.microsoft.com/office/powerpoint/2010/main" val="5696966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1340898"/>
            <a:ext cx="16459200" cy="702756"/>
          </a:xfrm>
          <a:prstGeom prst="rect">
            <a:avLst/>
          </a:prstGeom>
        </p:spPr>
        <p:txBody>
          <a:bodyPr vert="horz" wrap="square" lIns="0" tIns="25400" rIns="0" bIns="0" rtlCol="0" anchor="ctr">
            <a:spAutoFit/>
          </a:bodyPr>
          <a:lstStyle/>
          <a:p>
            <a:pPr marL="25400" algn="l">
              <a:spcBef>
                <a:spcPts val="200"/>
              </a:spcBef>
            </a:pPr>
            <a:r>
              <a:rPr b="1" dirty="0">
                <a:solidFill>
                  <a:srgbClr val="FF0000"/>
                </a:solidFill>
              </a:rPr>
              <a:t>Group</a:t>
            </a:r>
            <a:r>
              <a:rPr b="1" spc="-140" dirty="0">
                <a:solidFill>
                  <a:srgbClr val="FF0000"/>
                </a:solidFill>
              </a:rPr>
              <a:t> </a:t>
            </a:r>
            <a:r>
              <a:rPr b="1" spc="-20" dirty="0">
                <a:solidFill>
                  <a:srgbClr val="FF0000"/>
                </a:solidFill>
              </a:rPr>
              <a:t>Policy</a:t>
            </a:r>
          </a:p>
        </p:txBody>
      </p:sp>
      <p:sp>
        <p:nvSpPr>
          <p:cNvPr id="3" name="object 3"/>
          <p:cNvSpPr txBox="1"/>
          <p:nvPr/>
        </p:nvSpPr>
        <p:spPr>
          <a:xfrm>
            <a:off x="914400" y="3182852"/>
            <a:ext cx="15324210" cy="3621504"/>
          </a:xfrm>
          <a:prstGeom prst="rect">
            <a:avLst/>
          </a:prstGeom>
        </p:spPr>
        <p:txBody>
          <a:bodyPr vert="horz" wrap="square" lIns="0" tIns="25400" rIns="0" bIns="0" rtlCol="0">
            <a:spAutoFit/>
          </a:bodyPr>
          <a:lstStyle/>
          <a:p>
            <a:pPr marL="25400" marR="10160">
              <a:lnSpc>
                <a:spcPct val="114599"/>
              </a:lnSpc>
              <a:spcBef>
                <a:spcPts val="200"/>
              </a:spcBef>
            </a:pPr>
            <a:r>
              <a:rPr sz="3600" dirty="0">
                <a:latin typeface="Tahoma"/>
                <a:cs typeface="Tahoma"/>
              </a:rPr>
              <a:t>Group</a:t>
            </a:r>
            <a:r>
              <a:rPr sz="3600" spc="-220" dirty="0">
                <a:latin typeface="Tahoma"/>
                <a:cs typeface="Tahoma"/>
              </a:rPr>
              <a:t> </a:t>
            </a:r>
            <a:r>
              <a:rPr sz="3600" dirty="0">
                <a:latin typeface="Tahoma"/>
                <a:cs typeface="Tahoma"/>
              </a:rPr>
              <a:t>Policy</a:t>
            </a:r>
            <a:r>
              <a:rPr sz="3600" spc="-210" dirty="0">
                <a:latin typeface="Tahoma"/>
                <a:cs typeface="Tahoma"/>
              </a:rPr>
              <a:t> </a:t>
            </a:r>
            <a:r>
              <a:rPr sz="3600" dirty="0">
                <a:latin typeface="Tahoma"/>
                <a:cs typeface="Tahoma"/>
              </a:rPr>
              <a:t>Preferences</a:t>
            </a:r>
            <a:r>
              <a:rPr sz="3600" spc="-220" dirty="0">
                <a:latin typeface="Tahoma"/>
                <a:cs typeface="Tahoma"/>
              </a:rPr>
              <a:t> </a:t>
            </a:r>
            <a:r>
              <a:rPr sz="3600" spc="-70" dirty="0">
                <a:latin typeface="Tahoma"/>
                <a:cs typeface="Tahoma"/>
              </a:rPr>
              <a:t>-</a:t>
            </a:r>
            <a:r>
              <a:rPr sz="3600" spc="-210" dirty="0">
                <a:latin typeface="Tahoma"/>
                <a:cs typeface="Tahoma"/>
              </a:rPr>
              <a:t> </a:t>
            </a:r>
            <a:r>
              <a:rPr sz="3600" dirty="0">
                <a:latin typeface="Tahoma"/>
                <a:cs typeface="Tahoma"/>
              </a:rPr>
              <a:t>settings</a:t>
            </a:r>
            <a:r>
              <a:rPr sz="3600" spc="-210" dirty="0">
                <a:latin typeface="Tahoma"/>
                <a:cs typeface="Tahoma"/>
              </a:rPr>
              <a:t> </a:t>
            </a:r>
            <a:r>
              <a:rPr sz="3600" dirty="0">
                <a:latin typeface="Tahoma"/>
                <a:cs typeface="Tahoma"/>
              </a:rPr>
              <a:t>that</a:t>
            </a:r>
            <a:r>
              <a:rPr sz="3600" spc="-220" dirty="0">
                <a:latin typeface="Tahoma"/>
                <a:cs typeface="Tahoma"/>
              </a:rPr>
              <a:t> </a:t>
            </a:r>
            <a:r>
              <a:rPr sz="3600" dirty="0">
                <a:latin typeface="Tahoma"/>
                <a:cs typeface="Tahoma"/>
              </a:rPr>
              <a:t>are</a:t>
            </a:r>
            <a:r>
              <a:rPr sz="3600" spc="-210" dirty="0">
                <a:latin typeface="Tahoma"/>
                <a:cs typeface="Tahoma"/>
              </a:rPr>
              <a:t> </a:t>
            </a:r>
            <a:r>
              <a:rPr sz="3600" dirty="0">
                <a:latin typeface="Tahoma"/>
                <a:cs typeface="Tahoma"/>
              </a:rPr>
              <a:t>preferred</a:t>
            </a:r>
            <a:r>
              <a:rPr sz="3600" spc="-210" dirty="0">
                <a:latin typeface="Tahoma"/>
                <a:cs typeface="Tahoma"/>
              </a:rPr>
              <a:t> </a:t>
            </a:r>
            <a:r>
              <a:rPr sz="3600" dirty="0">
                <a:latin typeface="Tahoma"/>
                <a:cs typeface="Tahoma"/>
              </a:rPr>
              <a:t>by</a:t>
            </a:r>
            <a:r>
              <a:rPr sz="3600" spc="-220" dirty="0">
                <a:latin typeface="Tahoma"/>
                <a:cs typeface="Tahoma"/>
              </a:rPr>
              <a:t> </a:t>
            </a:r>
            <a:r>
              <a:rPr sz="3600" dirty="0">
                <a:latin typeface="Tahoma"/>
                <a:cs typeface="Tahoma"/>
              </a:rPr>
              <a:t>the</a:t>
            </a:r>
            <a:r>
              <a:rPr sz="3600" spc="-210" dirty="0">
                <a:latin typeface="Tahoma"/>
                <a:cs typeface="Tahoma"/>
              </a:rPr>
              <a:t> </a:t>
            </a:r>
            <a:r>
              <a:rPr sz="3600" spc="-20" dirty="0">
                <a:latin typeface="Tahoma"/>
                <a:cs typeface="Tahoma"/>
              </a:rPr>
              <a:t>admin, </a:t>
            </a:r>
            <a:r>
              <a:rPr sz="3600" dirty="0">
                <a:latin typeface="Tahoma"/>
                <a:cs typeface="Tahoma"/>
              </a:rPr>
              <a:t>but</a:t>
            </a:r>
            <a:r>
              <a:rPr sz="3600" spc="-290" dirty="0">
                <a:latin typeface="Tahoma"/>
                <a:cs typeface="Tahoma"/>
              </a:rPr>
              <a:t> </a:t>
            </a:r>
            <a:r>
              <a:rPr sz="3600" dirty="0">
                <a:latin typeface="Tahoma"/>
                <a:cs typeface="Tahoma"/>
              </a:rPr>
              <a:t>not</a:t>
            </a:r>
            <a:r>
              <a:rPr sz="3600" spc="-280" dirty="0">
                <a:latin typeface="Tahoma"/>
                <a:cs typeface="Tahoma"/>
              </a:rPr>
              <a:t> </a:t>
            </a:r>
            <a:r>
              <a:rPr sz="3600" spc="-20" dirty="0">
                <a:latin typeface="Tahoma"/>
                <a:cs typeface="Tahoma"/>
              </a:rPr>
              <a:t>enforced</a:t>
            </a:r>
            <a:endParaRPr sz="3600" dirty="0">
              <a:latin typeface="Tahoma"/>
              <a:cs typeface="Tahoma"/>
            </a:endParaRPr>
          </a:p>
          <a:p>
            <a:pPr marL="25400" marR="400050" algn="just">
              <a:lnSpc>
                <a:spcPct val="114599"/>
              </a:lnSpc>
              <a:spcBef>
                <a:spcPts val="3150"/>
              </a:spcBef>
            </a:pPr>
            <a:r>
              <a:rPr sz="3600" spc="80" dirty="0">
                <a:latin typeface="Tahoma"/>
                <a:cs typeface="Tahoma"/>
              </a:rPr>
              <a:t>CAUTION:</a:t>
            </a:r>
            <a:r>
              <a:rPr sz="3600" spc="-150" dirty="0">
                <a:latin typeface="Tahoma"/>
                <a:cs typeface="Tahoma"/>
              </a:rPr>
              <a:t> </a:t>
            </a:r>
            <a:r>
              <a:rPr sz="3600" spc="-90" dirty="0">
                <a:latin typeface="Tahoma"/>
                <a:cs typeface="Tahoma"/>
              </a:rPr>
              <a:t>The</a:t>
            </a:r>
            <a:r>
              <a:rPr sz="3600" spc="-140" dirty="0">
                <a:latin typeface="Tahoma"/>
                <a:cs typeface="Tahoma"/>
              </a:rPr>
              <a:t> </a:t>
            </a:r>
            <a:r>
              <a:rPr sz="3600" dirty="0">
                <a:latin typeface="Tahoma"/>
                <a:cs typeface="Tahoma"/>
              </a:rPr>
              <a:t>Group</a:t>
            </a:r>
            <a:r>
              <a:rPr sz="3600" spc="-140" dirty="0">
                <a:latin typeface="Tahoma"/>
                <a:cs typeface="Tahoma"/>
              </a:rPr>
              <a:t> </a:t>
            </a:r>
            <a:r>
              <a:rPr sz="3600" dirty="0">
                <a:latin typeface="Tahoma"/>
                <a:cs typeface="Tahoma"/>
              </a:rPr>
              <a:t>Policy</a:t>
            </a:r>
            <a:r>
              <a:rPr sz="3600" spc="-140" dirty="0">
                <a:latin typeface="Tahoma"/>
                <a:cs typeface="Tahoma"/>
              </a:rPr>
              <a:t> </a:t>
            </a:r>
            <a:r>
              <a:rPr sz="3600" dirty="0">
                <a:latin typeface="Tahoma"/>
                <a:cs typeface="Tahoma"/>
              </a:rPr>
              <a:t>Preferences</a:t>
            </a:r>
            <a:r>
              <a:rPr sz="3600" spc="-140" dirty="0">
                <a:latin typeface="Tahoma"/>
                <a:cs typeface="Tahoma"/>
              </a:rPr>
              <a:t> </a:t>
            </a:r>
            <a:r>
              <a:rPr sz="3600" dirty="0">
                <a:latin typeface="Tahoma"/>
                <a:cs typeface="Tahoma"/>
              </a:rPr>
              <a:t>AES</a:t>
            </a:r>
            <a:r>
              <a:rPr sz="3600" spc="-140" dirty="0">
                <a:latin typeface="Tahoma"/>
                <a:cs typeface="Tahoma"/>
              </a:rPr>
              <a:t> </a:t>
            </a:r>
            <a:r>
              <a:rPr sz="3600" spc="-40" dirty="0">
                <a:latin typeface="Tahoma"/>
                <a:cs typeface="Tahoma"/>
              </a:rPr>
              <a:t>key</a:t>
            </a:r>
            <a:r>
              <a:rPr sz="3600" spc="-150" dirty="0">
                <a:latin typeface="Tahoma"/>
                <a:cs typeface="Tahoma"/>
              </a:rPr>
              <a:t> </a:t>
            </a:r>
            <a:r>
              <a:rPr sz="3600" dirty="0">
                <a:latin typeface="Tahoma"/>
                <a:cs typeface="Tahoma"/>
              </a:rPr>
              <a:t>that</a:t>
            </a:r>
            <a:r>
              <a:rPr sz="3600" spc="-140" dirty="0">
                <a:latin typeface="Tahoma"/>
                <a:cs typeface="Tahoma"/>
              </a:rPr>
              <a:t> </a:t>
            </a:r>
            <a:r>
              <a:rPr sz="3600" spc="-120" dirty="0">
                <a:latin typeface="Tahoma"/>
                <a:cs typeface="Tahoma"/>
              </a:rPr>
              <a:t>is</a:t>
            </a:r>
            <a:r>
              <a:rPr sz="3600" spc="-140" dirty="0">
                <a:latin typeface="Tahoma"/>
                <a:cs typeface="Tahoma"/>
              </a:rPr>
              <a:t> </a:t>
            </a:r>
            <a:r>
              <a:rPr sz="3600" spc="-90" dirty="0">
                <a:latin typeface="Tahoma"/>
                <a:cs typeface="Tahoma"/>
              </a:rPr>
              <a:t>used</a:t>
            </a:r>
            <a:r>
              <a:rPr sz="3600" spc="-140" dirty="0">
                <a:latin typeface="Tahoma"/>
                <a:cs typeface="Tahoma"/>
              </a:rPr>
              <a:t> </a:t>
            </a:r>
            <a:r>
              <a:rPr sz="3600" spc="-50" dirty="0">
                <a:latin typeface="Tahoma"/>
                <a:cs typeface="Tahoma"/>
              </a:rPr>
              <a:t>for </a:t>
            </a:r>
            <a:r>
              <a:rPr sz="3600" dirty="0">
                <a:latin typeface="Tahoma"/>
                <a:cs typeface="Tahoma"/>
              </a:rPr>
              <a:t>encrypting</a:t>
            </a:r>
            <a:r>
              <a:rPr sz="3600" spc="-150" dirty="0">
                <a:latin typeface="Tahoma"/>
                <a:cs typeface="Tahoma"/>
              </a:rPr>
              <a:t> </a:t>
            </a:r>
            <a:r>
              <a:rPr sz="3600" spc="-20" dirty="0">
                <a:latin typeface="Tahoma"/>
                <a:cs typeface="Tahoma"/>
              </a:rPr>
              <a:t>passwords</a:t>
            </a:r>
            <a:r>
              <a:rPr sz="3600" spc="-140" dirty="0">
                <a:latin typeface="Tahoma"/>
                <a:cs typeface="Tahoma"/>
              </a:rPr>
              <a:t> </a:t>
            </a:r>
            <a:r>
              <a:rPr sz="3600" dirty="0">
                <a:latin typeface="Tahoma"/>
                <a:cs typeface="Tahoma"/>
              </a:rPr>
              <a:t>within</a:t>
            </a:r>
            <a:r>
              <a:rPr sz="3600" spc="-140" dirty="0">
                <a:latin typeface="Tahoma"/>
                <a:cs typeface="Tahoma"/>
              </a:rPr>
              <a:t> </a:t>
            </a:r>
            <a:r>
              <a:rPr sz="3600" spc="-40" dirty="0">
                <a:latin typeface="Tahoma"/>
                <a:cs typeface="Tahoma"/>
              </a:rPr>
              <a:t>the</a:t>
            </a:r>
            <a:r>
              <a:rPr sz="3600" spc="-140" dirty="0">
                <a:latin typeface="Tahoma"/>
                <a:cs typeface="Tahoma"/>
              </a:rPr>
              <a:t> </a:t>
            </a:r>
            <a:r>
              <a:rPr sz="3600" dirty="0">
                <a:latin typeface="Tahoma"/>
                <a:cs typeface="Tahoma"/>
              </a:rPr>
              <a:t>Preferences</a:t>
            </a:r>
            <a:r>
              <a:rPr sz="3600" spc="-140" dirty="0">
                <a:latin typeface="Tahoma"/>
                <a:cs typeface="Tahoma"/>
              </a:rPr>
              <a:t> </a:t>
            </a:r>
            <a:r>
              <a:rPr sz="3600" dirty="0">
                <a:latin typeface="Tahoma"/>
                <a:cs typeface="Tahoma"/>
              </a:rPr>
              <a:t>Policy</a:t>
            </a:r>
            <a:r>
              <a:rPr sz="3600" spc="-150" dirty="0">
                <a:latin typeface="Tahoma"/>
                <a:cs typeface="Tahoma"/>
              </a:rPr>
              <a:t> </a:t>
            </a:r>
            <a:r>
              <a:rPr sz="3600" dirty="0">
                <a:latin typeface="Tahoma"/>
                <a:cs typeface="Tahoma"/>
              </a:rPr>
              <a:t>file</a:t>
            </a:r>
            <a:r>
              <a:rPr sz="3600" spc="-140" dirty="0">
                <a:latin typeface="Tahoma"/>
                <a:cs typeface="Tahoma"/>
              </a:rPr>
              <a:t> </a:t>
            </a:r>
            <a:r>
              <a:rPr sz="3600" spc="-120" dirty="0">
                <a:latin typeface="Tahoma"/>
                <a:cs typeface="Tahoma"/>
              </a:rPr>
              <a:t>is</a:t>
            </a:r>
            <a:r>
              <a:rPr sz="3600" spc="-140" dirty="0">
                <a:latin typeface="Tahoma"/>
                <a:cs typeface="Tahoma"/>
              </a:rPr>
              <a:t> </a:t>
            </a:r>
            <a:r>
              <a:rPr sz="3600" spc="-20" dirty="0">
                <a:latin typeface="Tahoma"/>
                <a:cs typeface="Tahoma"/>
              </a:rPr>
              <a:t>publicly </a:t>
            </a:r>
            <a:r>
              <a:rPr sz="3600" dirty="0">
                <a:latin typeface="Tahoma"/>
                <a:cs typeface="Tahoma"/>
              </a:rPr>
              <a:t>available</a:t>
            </a:r>
            <a:r>
              <a:rPr sz="3600" spc="-380" dirty="0">
                <a:latin typeface="Tahoma"/>
                <a:cs typeface="Tahoma"/>
              </a:rPr>
              <a:t> </a:t>
            </a:r>
            <a:r>
              <a:rPr sz="3600" dirty="0">
                <a:latin typeface="Tahoma"/>
                <a:cs typeface="Tahoma"/>
              </a:rPr>
              <a:t>through</a:t>
            </a:r>
            <a:r>
              <a:rPr sz="3600" spc="-380" dirty="0">
                <a:latin typeface="Tahoma"/>
                <a:cs typeface="Tahoma"/>
              </a:rPr>
              <a:t> </a:t>
            </a:r>
            <a:r>
              <a:rPr sz="3600" spc="90" dirty="0">
                <a:latin typeface="Tahoma"/>
                <a:cs typeface="Tahoma"/>
              </a:rPr>
              <a:t>Microsoft</a:t>
            </a:r>
            <a:endParaRPr sz="3600" dirty="0">
              <a:latin typeface="Tahoma"/>
              <a:cs typeface="Tahoma"/>
            </a:endParaRPr>
          </a:p>
        </p:txBody>
      </p:sp>
    </p:spTree>
    <p:extLst>
      <p:ext uri="{BB962C8B-B14F-4D97-AF65-F5344CB8AC3E}">
        <p14:creationId xmlns:p14="http://schemas.microsoft.com/office/powerpoint/2010/main" val="40466967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93751" y="4780637"/>
            <a:ext cx="6318250" cy="887422"/>
          </a:xfrm>
          <a:prstGeom prst="rect">
            <a:avLst/>
          </a:prstGeom>
        </p:spPr>
        <p:txBody>
          <a:bodyPr vert="horz" wrap="square" lIns="0" tIns="25400" rIns="0" bIns="0" rtlCol="0" anchor="ctr">
            <a:spAutoFit/>
          </a:bodyPr>
          <a:lstStyle/>
          <a:p>
            <a:pPr marL="25400">
              <a:spcBef>
                <a:spcPts val="200"/>
              </a:spcBef>
            </a:pPr>
            <a:r>
              <a:rPr sz="5600" b="1" spc="-50" dirty="0">
                <a:solidFill>
                  <a:srgbClr val="FF0000"/>
                </a:solidFill>
              </a:rPr>
              <a:t>Threat</a:t>
            </a:r>
            <a:r>
              <a:rPr sz="5600" b="1" spc="-400" dirty="0">
                <a:solidFill>
                  <a:srgbClr val="FF0000"/>
                </a:solidFill>
              </a:rPr>
              <a:t> </a:t>
            </a:r>
            <a:r>
              <a:rPr sz="5600" b="1" spc="90" dirty="0">
                <a:solidFill>
                  <a:srgbClr val="FF0000"/>
                </a:solidFill>
              </a:rPr>
              <a:t>Protection</a:t>
            </a:r>
            <a:endParaRPr sz="5600" b="1" dirty="0">
              <a:solidFill>
                <a:srgbClr val="FF0000"/>
              </a:solidFill>
            </a:endParaRPr>
          </a:p>
        </p:txBody>
      </p:sp>
    </p:spTree>
    <p:extLst>
      <p:ext uri="{BB962C8B-B14F-4D97-AF65-F5344CB8AC3E}">
        <p14:creationId xmlns:p14="http://schemas.microsoft.com/office/powerpoint/2010/main" val="23485698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1340898"/>
            <a:ext cx="16459200" cy="702756"/>
          </a:xfrm>
          <a:prstGeom prst="rect">
            <a:avLst/>
          </a:prstGeom>
        </p:spPr>
        <p:txBody>
          <a:bodyPr vert="horz" wrap="square" lIns="0" tIns="25400" rIns="0" bIns="0" rtlCol="0" anchor="ctr">
            <a:spAutoFit/>
          </a:bodyPr>
          <a:lstStyle/>
          <a:p>
            <a:pPr marL="25400" algn="l">
              <a:spcBef>
                <a:spcPts val="200"/>
              </a:spcBef>
            </a:pPr>
            <a:r>
              <a:rPr b="1" dirty="0">
                <a:solidFill>
                  <a:srgbClr val="FF0000"/>
                </a:solidFill>
              </a:rPr>
              <a:t>Updates</a:t>
            </a:r>
            <a:r>
              <a:rPr b="1" spc="-130" dirty="0">
                <a:solidFill>
                  <a:srgbClr val="FF0000"/>
                </a:solidFill>
              </a:rPr>
              <a:t> </a:t>
            </a:r>
            <a:r>
              <a:rPr b="1" dirty="0">
                <a:solidFill>
                  <a:srgbClr val="FF0000"/>
                </a:solidFill>
              </a:rPr>
              <a:t>to</a:t>
            </a:r>
            <a:r>
              <a:rPr b="1" spc="-130" dirty="0">
                <a:solidFill>
                  <a:srgbClr val="FF0000"/>
                </a:solidFill>
              </a:rPr>
              <a:t> </a:t>
            </a:r>
            <a:r>
              <a:rPr b="1" dirty="0">
                <a:solidFill>
                  <a:srgbClr val="FF0000"/>
                </a:solidFill>
              </a:rPr>
              <a:t>Microsoft</a:t>
            </a:r>
            <a:r>
              <a:rPr b="1" spc="-130" dirty="0">
                <a:solidFill>
                  <a:srgbClr val="FF0000"/>
                </a:solidFill>
              </a:rPr>
              <a:t> </a:t>
            </a:r>
            <a:r>
              <a:rPr b="1" spc="-60" dirty="0">
                <a:solidFill>
                  <a:srgbClr val="FF0000"/>
                </a:solidFill>
              </a:rPr>
              <a:t>Security</a:t>
            </a:r>
            <a:r>
              <a:rPr b="1" spc="-130" dirty="0">
                <a:solidFill>
                  <a:srgbClr val="FF0000"/>
                </a:solidFill>
              </a:rPr>
              <a:t> </a:t>
            </a:r>
            <a:r>
              <a:rPr b="1" spc="-20" dirty="0">
                <a:solidFill>
                  <a:srgbClr val="FF0000"/>
                </a:solidFill>
              </a:rPr>
              <a:t>Tools</a:t>
            </a:r>
          </a:p>
        </p:txBody>
      </p:sp>
      <p:sp>
        <p:nvSpPr>
          <p:cNvPr id="3" name="object 3"/>
          <p:cNvSpPr txBox="1"/>
          <p:nvPr/>
        </p:nvSpPr>
        <p:spPr>
          <a:xfrm>
            <a:off x="914400" y="3182853"/>
            <a:ext cx="14759769" cy="1297533"/>
          </a:xfrm>
          <a:prstGeom prst="rect">
            <a:avLst/>
          </a:prstGeom>
        </p:spPr>
        <p:txBody>
          <a:bodyPr vert="horz" wrap="square" lIns="0" tIns="105408" rIns="0" bIns="0" rtlCol="0">
            <a:spAutoFit/>
          </a:bodyPr>
          <a:lstStyle/>
          <a:p>
            <a:pPr marL="758190" indent="-732790">
              <a:spcBef>
                <a:spcPts val="828"/>
              </a:spcBef>
              <a:buFont typeface="Arial MT"/>
              <a:buChar char="●"/>
              <a:tabLst>
                <a:tab pos="758190" algn="l"/>
              </a:tabLst>
            </a:pPr>
            <a:r>
              <a:rPr sz="3600" dirty="0">
                <a:latin typeface="Tahoma"/>
                <a:cs typeface="Tahoma"/>
              </a:rPr>
              <a:t>Fortunately,</a:t>
            </a:r>
            <a:r>
              <a:rPr sz="3600" spc="-320" dirty="0">
                <a:latin typeface="Tahoma"/>
                <a:cs typeface="Tahoma"/>
              </a:rPr>
              <a:t> </a:t>
            </a:r>
            <a:r>
              <a:rPr sz="3600" spc="110" dirty="0">
                <a:latin typeface="Tahoma"/>
                <a:cs typeface="Tahoma"/>
              </a:rPr>
              <a:t>Microsoft</a:t>
            </a:r>
            <a:r>
              <a:rPr sz="3600" spc="-320" dirty="0">
                <a:latin typeface="Tahoma"/>
                <a:cs typeface="Tahoma"/>
              </a:rPr>
              <a:t> </a:t>
            </a:r>
            <a:r>
              <a:rPr sz="3600" spc="-70" dirty="0">
                <a:latin typeface="Tahoma"/>
                <a:cs typeface="Tahoma"/>
              </a:rPr>
              <a:t>has</a:t>
            </a:r>
            <a:r>
              <a:rPr sz="3600" spc="-320" dirty="0">
                <a:latin typeface="Tahoma"/>
                <a:cs typeface="Tahoma"/>
              </a:rPr>
              <a:t> </a:t>
            </a:r>
            <a:r>
              <a:rPr sz="3600" dirty="0">
                <a:latin typeface="Tahoma"/>
                <a:cs typeface="Tahoma"/>
              </a:rPr>
              <a:t>updated</a:t>
            </a:r>
            <a:r>
              <a:rPr sz="3600" spc="-320" dirty="0">
                <a:latin typeface="Tahoma"/>
                <a:cs typeface="Tahoma"/>
              </a:rPr>
              <a:t> </a:t>
            </a:r>
            <a:r>
              <a:rPr sz="3600" dirty="0">
                <a:latin typeface="Tahoma"/>
                <a:cs typeface="Tahoma"/>
              </a:rPr>
              <a:t>most</a:t>
            </a:r>
            <a:r>
              <a:rPr sz="3600" spc="-320" dirty="0">
                <a:latin typeface="Tahoma"/>
                <a:cs typeface="Tahoma"/>
              </a:rPr>
              <a:t> </a:t>
            </a:r>
            <a:r>
              <a:rPr sz="3600" dirty="0">
                <a:latin typeface="Tahoma"/>
                <a:cs typeface="Tahoma"/>
              </a:rPr>
              <a:t>of</a:t>
            </a:r>
            <a:r>
              <a:rPr sz="3600" spc="-310" dirty="0">
                <a:latin typeface="Tahoma"/>
                <a:cs typeface="Tahoma"/>
              </a:rPr>
              <a:t> </a:t>
            </a:r>
            <a:r>
              <a:rPr sz="3600" dirty="0">
                <a:latin typeface="Tahoma"/>
                <a:cs typeface="Tahoma"/>
              </a:rPr>
              <a:t>its</a:t>
            </a:r>
            <a:r>
              <a:rPr sz="3600" spc="-320" dirty="0">
                <a:latin typeface="Tahoma"/>
                <a:cs typeface="Tahoma"/>
              </a:rPr>
              <a:t> </a:t>
            </a:r>
            <a:r>
              <a:rPr sz="3600" dirty="0">
                <a:latin typeface="Tahoma"/>
                <a:cs typeface="Tahoma"/>
              </a:rPr>
              <a:t>security</a:t>
            </a:r>
            <a:r>
              <a:rPr sz="3600" spc="-320" dirty="0">
                <a:latin typeface="Tahoma"/>
                <a:cs typeface="Tahoma"/>
              </a:rPr>
              <a:t> </a:t>
            </a:r>
            <a:r>
              <a:rPr sz="3600" spc="-20" dirty="0">
                <a:latin typeface="Tahoma"/>
                <a:cs typeface="Tahoma"/>
              </a:rPr>
              <a:t>suite</a:t>
            </a:r>
            <a:endParaRPr sz="3600" dirty="0">
              <a:latin typeface="Tahoma"/>
              <a:cs typeface="Tahoma"/>
            </a:endParaRPr>
          </a:p>
          <a:p>
            <a:pPr marL="758190" marR="441958" indent="-734060">
              <a:lnSpc>
                <a:spcPct val="114599"/>
              </a:lnSpc>
              <a:buFont typeface="Arial MT"/>
              <a:buChar char="●"/>
              <a:tabLst>
                <a:tab pos="758190" algn="l"/>
              </a:tabLst>
            </a:pPr>
            <a:r>
              <a:rPr sz="3600" dirty="0">
                <a:latin typeface="Tahoma"/>
                <a:cs typeface="Tahoma"/>
              </a:rPr>
              <a:t>Unfortunately,</a:t>
            </a:r>
            <a:r>
              <a:rPr sz="3600" spc="-270" dirty="0">
                <a:latin typeface="Tahoma"/>
                <a:cs typeface="Tahoma"/>
              </a:rPr>
              <a:t> </a:t>
            </a:r>
            <a:r>
              <a:rPr sz="3600" dirty="0">
                <a:latin typeface="Tahoma"/>
                <a:cs typeface="Tahoma"/>
              </a:rPr>
              <a:t>this</a:t>
            </a:r>
            <a:r>
              <a:rPr sz="3600" spc="-260" dirty="0">
                <a:latin typeface="Tahoma"/>
                <a:cs typeface="Tahoma"/>
              </a:rPr>
              <a:t> </a:t>
            </a:r>
            <a:r>
              <a:rPr sz="3600" spc="-60" dirty="0">
                <a:latin typeface="Tahoma"/>
                <a:cs typeface="Tahoma"/>
              </a:rPr>
              <a:t>means</a:t>
            </a:r>
            <a:r>
              <a:rPr sz="3600" spc="-270" dirty="0">
                <a:latin typeface="Tahoma"/>
                <a:cs typeface="Tahoma"/>
              </a:rPr>
              <a:t> </a:t>
            </a:r>
            <a:r>
              <a:rPr sz="3600" dirty="0">
                <a:latin typeface="Tahoma"/>
                <a:cs typeface="Tahoma"/>
              </a:rPr>
              <a:t>most</a:t>
            </a:r>
            <a:r>
              <a:rPr sz="3600" spc="-260" dirty="0">
                <a:latin typeface="Tahoma"/>
                <a:cs typeface="Tahoma"/>
              </a:rPr>
              <a:t> </a:t>
            </a:r>
            <a:r>
              <a:rPr sz="3600" dirty="0">
                <a:latin typeface="Tahoma"/>
                <a:cs typeface="Tahoma"/>
              </a:rPr>
              <a:t>of</a:t>
            </a:r>
            <a:r>
              <a:rPr sz="3600" spc="-260" dirty="0">
                <a:latin typeface="Tahoma"/>
                <a:cs typeface="Tahoma"/>
              </a:rPr>
              <a:t> </a:t>
            </a:r>
            <a:r>
              <a:rPr sz="3600" dirty="0">
                <a:latin typeface="Tahoma"/>
                <a:cs typeface="Tahoma"/>
              </a:rPr>
              <a:t>the</a:t>
            </a:r>
            <a:r>
              <a:rPr sz="3600" spc="-270" dirty="0">
                <a:latin typeface="Tahoma"/>
                <a:cs typeface="Tahoma"/>
              </a:rPr>
              <a:t> </a:t>
            </a:r>
            <a:r>
              <a:rPr sz="3600" dirty="0">
                <a:latin typeface="Tahoma"/>
                <a:cs typeface="Tahoma"/>
              </a:rPr>
              <a:t>old</a:t>
            </a:r>
            <a:r>
              <a:rPr sz="3600" spc="-260" dirty="0">
                <a:latin typeface="Tahoma"/>
                <a:cs typeface="Tahoma"/>
              </a:rPr>
              <a:t> </a:t>
            </a:r>
            <a:r>
              <a:rPr sz="3600" dirty="0">
                <a:latin typeface="Tahoma"/>
                <a:cs typeface="Tahoma"/>
              </a:rPr>
              <a:t>tools</a:t>
            </a:r>
            <a:r>
              <a:rPr sz="3600" spc="-260" dirty="0">
                <a:latin typeface="Tahoma"/>
                <a:cs typeface="Tahoma"/>
              </a:rPr>
              <a:t> </a:t>
            </a:r>
            <a:r>
              <a:rPr sz="3600" dirty="0">
                <a:latin typeface="Tahoma"/>
                <a:cs typeface="Tahoma"/>
              </a:rPr>
              <a:t>don’t</a:t>
            </a:r>
            <a:r>
              <a:rPr sz="3600" spc="-270" dirty="0">
                <a:latin typeface="Tahoma"/>
                <a:cs typeface="Tahoma"/>
              </a:rPr>
              <a:t> </a:t>
            </a:r>
            <a:r>
              <a:rPr sz="3600" spc="-40" dirty="0">
                <a:latin typeface="Tahoma"/>
                <a:cs typeface="Tahoma"/>
              </a:rPr>
              <a:t>work </a:t>
            </a:r>
            <a:r>
              <a:rPr sz="3600" spc="-20" dirty="0">
                <a:latin typeface="Tahoma"/>
                <a:cs typeface="Tahoma"/>
              </a:rPr>
              <a:t>anymore</a:t>
            </a:r>
            <a:endParaRPr sz="3600" dirty="0">
              <a:latin typeface="Tahoma"/>
              <a:cs typeface="Tahoma"/>
            </a:endParaRPr>
          </a:p>
        </p:txBody>
      </p:sp>
    </p:spTree>
    <p:extLst>
      <p:ext uri="{BB962C8B-B14F-4D97-AF65-F5344CB8AC3E}">
        <p14:creationId xmlns:p14="http://schemas.microsoft.com/office/powerpoint/2010/main" val="4158345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1340898"/>
            <a:ext cx="16459200" cy="702756"/>
          </a:xfrm>
          <a:prstGeom prst="rect">
            <a:avLst/>
          </a:prstGeom>
        </p:spPr>
        <p:txBody>
          <a:bodyPr vert="horz" wrap="square" lIns="0" tIns="25400" rIns="0" bIns="0" rtlCol="0" anchor="ctr">
            <a:spAutoFit/>
          </a:bodyPr>
          <a:lstStyle/>
          <a:p>
            <a:pPr marL="25400" algn="l">
              <a:spcBef>
                <a:spcPts val="200"/>
              </a:spcBef>
            </a:pPr>
            <a:r>
              <a:rPr b="1" dirty="0">
                <a:solidFill>
                  <a:srgbClr val="FF0000"/>
                </a:solidFill>
              </a:rPr>
              <a:t>Defender</a:t>
            </a:r>
            <a:r>
              <a:rPr b="1" spc="-60" dirty="0">
                <a:solidFill>
                  <a:srgbClr val="FF0000"/>
                </a:solidFill>
              </a:rPr>
              <a:t> Security </a:t>
            </a:r>
            <a:r>
              <a:rPr b="1" spc="-20" dirty="0">
                <a:solidFill>
                  <a:srgbClr val="FF0000"/>
                </a:solidFill>
              </a:rPr>
              <a:t>Center</a:t>
            </a:r>
          </a:p>
        </p:txBody>
      </p:sp>
      <p:sp>
        <p:nvSpPr>
          <p:cNvPr id="3" name="object 3"/>
          <p:cNvSpPr txBox="1">
            <a:spLocks noGrp="1"/>
          </p:cNvSpPr>
          <p:nvPr>
            <p:ph type="body" idx="1"/>
          </p:nvPr>
        </p:nvSpPr>
        <p:spPr>
          <a:xfrm>
            <a:off x="914400" y="3200400"/>
            <a:ext cx="16459200" cy="2307040"/>
          </a:xfrm>
          <a:prstGeom prst="rect">
            <a:avLst/>
          </a:prstGeom>
        </p:spPr>
        <p:txBody>
          <a:bodyPr vert="horz" wrap="square" lIns="0" tIns="105408" rIns="0" bIns="0" rtlCol="0">
            <a:spAutoFit/>
          </a:bodyPr>
          <a:lstStyle/>
          <a:p>
            <a:pPr marL="758190" indent="-732790">
              <a:spcBef>
                <a:spcPts val="828"/>
              </a:spcBef>
              <a:buFont typeface="Arial MT"/>
              <a:buChar char="●"/>
              <a:tabLst>
                <a:tab pos="758190" algn="l"/>
              </a:tabLst>
            </a:pPr>
            <a:r>
              <a:rPr spc="-20" dirty="0"/>
              <a:t>Aggregates</a:t>
            </a:r>
            <a:r>
              <a:rPr spc="-340" dirty="0"/>
              <a:t> </a:t>
            </a:r>
            <a:r>
              <a:rPr dirty="0"/>
              <a:t>most</a:t>
            </a:r>
            <a:r>
              <a:rPr spc="-340" dirty="0"/>
              <a:t> </a:t>
            </a:r>
            <a:r>
              <a:rPr dirty="0"/>
              <a:t>security</a:t>
            </a:r>
            <a:r>
              <a:rPr spc="-330" dirty="0"/>
              <a:t> </a:t>
            </a:r>
            <a:r>
              <a:rPr dirty="0"/>
              <a:t>features</a:t>
            </a:r>
            <a:r>
              <a:rPr spc="-340" dirty="0"/>
              <a:t> </a:t>
            </a:r>
            <a:r>
              <a:rPr dirty="0"/>
              <a:t>in</a:t>
            </a:r>
            <a:r>
              <a:rPr spc="-340" dirty="0"/>
              <a:t> </a:t>
            </a:r>
            <a:r>
              <a:rPr spc="-90" dirty="0"/>
              <a:t>a</a:t>
            </a:r>
            <a:r>
              <a:rPr spc="-330" dirty="0"/>
              <a:t> </a:t>
            </a:r>
            <a:r>
              <a:rPr spc="-20" dirty="0"/>
              <a:t>single</a:t>
            </a:r>
            <a:r>
              <a:rPr spc="-340" dirty="0"/>
              <a:t> </a:t>
            </a:r>
            <a:r>
              <a:rPr spc="-20" dirty="0"/>
              <a:t>application</a:t>
            </a:r>
          </a:p>
          <a:p>
            <a:pPr marL="758190" indent="-732790">
              <a:spcBef>
                <a:spcPts val="630"/>
              </a:spcBef>
              <a:buFont typeface="Arial MT"/>
              <a:buChar char="●"/>
              <a:tabLst>
                <a:tab pos="758190" algn="l"/>
              </a:tabLst>
            </a:pPr>
            <a:r>
              <a:rPr spc="-20" dirty="0"/>
              <a:t>Firewall</a:t>
            </a:r>
          </a:p>
          <a:p>
            <a:pPr marL="758190" indent="-732790">
              <a:spcBef>
                <a:spcPts val="630"/>
              </a:spcBef>
              <a:buFont typeface="Arial MT"/>
              <a:buChar char="●"/>
              <a:tabLst>
                <a:tab pos="758190" algn="l"/>
              </a:tabLst>
            </a:pPr>
            <a:r>
              <a:rPr spc="-20" dirty="0"/>
              <a:t>Antivirus</a:t>
            </a:r>
          </a:p>
          <a:p>
            <a:pPr marL="758190" indent="-732790">
              <a:spcBef>
                <a:spcPts val="630"/>
              </a:spcBef>
              <a:buFont typeface="Arial MT"/>
              <a:buChar char="●"/>
              <a:tabLst>
                <a:tab pos="758190" algn="l"/>
              </a:tabLst>
            </a:pPr>
            <a:r>
              <a:rPr spc="20" dirty="0"/>
              <a:t>Application</a:t>
            </a:r>
            <a:r>
              <a:rPr spc="30" dirty="0"/>
              <a:t> </a:t>
            </a:r>
            <a:r>
              <a:rPr spc="-20" dirty="0"/>
              <a:t>Protection</a:t>
            </a:r>
          </a:p>
        </p:txBody>
      </p:sp>
    </p:spTree>
    <p:extLst>
      <p:ext uri="{BB962C8B-B14F-4D97-AF65-F5344CB8AC3E}">
        <p14:creationId xmlns:p14="http://schemas.microsoft.com/office/powerpoint/2010/main" val="342714807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064024" y="461150"/>
            <a:ext cx="12159944" cy="9364700"/>
          </a:xfrm>
          <a:prstGeom prst="rect">
            <a:avLst/>
          </a:prstGeom>
        </p:spPr>
      </p:pic>
    </p:spTree>
    <p:extLst>
      <p:ext uri="{BB962C8B-B14F-4D97-AF65-F5344CB8AC3E}">
        <p14:creationId xmlns:p14="http://schemas.microsoft.com/office/powerpoint/2010/main" val="14672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6938B-7DB7-A5F5-1CEF-136D29A834A5}"/>
              </a:ext>
            </a:extLst>
          </p:cNvPr>
          <p:cNvSpPr>
            <a:spLocks noGrp="1"/>
          </p:cNvSpPr>
          <p:nvPr>
            <p:ph type="title"/>
          </p:nvPr>
        </p:nvSpPr>
        <p:spPr>
          <a:xfrm>
            <a:off x="838200" y="1651000"/>
            <a:ext cx="10210800" cy="1282700"/>
          </a:xfrm>
        </p:spPr>
        <p:txBody>
          <a:bodyPr>
            <a:normAutofit/>
          </a:bodyPr>
          <a:lstStyle/>
          <a:p>
            <a:pPr algn="l"/>
            <a:r>
              <a:rPr lang="en-US" b="1" dirty="0">
                <a:solidFill>
                  <a:srgbClr val="FF0000"/>
                </a:solidFill>
              </a:rPr>
              <a:t>Security Governance &amp; Identity Structure</a:t>
            </a:r>
            <a:endParaRPr lang="en-US" b="1" dirty="0">
              <a:solidFill>
                <a:srgbClr val="FF0000"/>
              </a:solidFill>
            </a:endParaRPr>
          </a:p>
        </p:txBody>
      </p:sp>
      <p:sp>
        <p:nvSpPr>
          <p:cNvPr id="6" name="TextBox 5">
            <a:extLst>
              <a:ext uri="{FF2B5EF4-FFF2-40B4-BE49-F238E27FC236}">
                <a16:creationId xmlns:a16="http://schemas.microsoft.com/office/drawing/2014/main" id="{A5273873-951C-BD37-570D-C6FECD2625A6}"/>
              </a:ext>
            </a:extLst>
          </p:cNvPr>
          <p:cNvSpPr txBox="1"/>
          <p:nvPr/>
        </p:nvSpPr>
        <p:spPr>
          <a:xfrm>
            <a:off x="1357887" y="2976373"/>
            <a:ext cx="14887953" cy="7017306"/>
          </a:xfrm>
          <a:prstGeom prst="rect">
            <a:avLst/>
          </a:prstGeom>
          <a:noFill/>
        </p:spPr>
        <p:txBody>
          <a:bodyPr wrap="square" rtlCol="0">
            <a:spAutoFit/>
          </a:bodyPr>
          <a:lstStyle/>
          <a:p>
            <a:pPr defTabSz="1371600">
              <a:lnSpc>
                <a:spcPct val="150000"/>
              </a:lnSpc>
              <a:defRPr/>
            </a:pPr>
            <a:r>
              <a:rPr lang="en-GB" sz="3000" dirty="0">
                <a:solidFill>
                  <a:srgbClr val="00B0F0"/>
                </a:solidFill>
              </a:rPr>
              <a:t>Understanding the hierarchy of control for Identity and Access Management (IAM) across </a:t>
            </a:r>
            <a:r>
              <a:rPr lang="en-GB" sz="3000" dirty="0" smtClean="0">
                <a:solidFill>
                  <a:srgbClr val="00B0F0"/>
                </a:solidFill>
              </a:rPr>
              <a:t>providers.</a:t>
            </a:r>
          </a:p>
          <a:p>
            <a:pPr marL="685800" indent="-685800" defTabSz="1371600">
              <a:lnSpc>
                <a:spcPct val="150000"/>
              </a:lnSpc>
              <a:buFont typeface="Arial" pitchFamily="34" charset="0"/>
              <a:buChar char="•"/>
              <a:defRPr/>
            </a:pPr>
            <a:r>
              <a:rPr lang="en-GB" sz="3000" b="1" dirty="0" smtClean="0">
                <a:solidFill>
                  <a:prstClr val="black"/>
                </a:solidFill>
              </a:rPr>
              <a:t>Comparison </a:t>
            </a:r>
            <a:r>
              <a:rPr lang="en-GB" sz="3000" b="1" dirty="0">
                <a:solidFill>
                  <a:prstClr val="black"/>
                </a:solidFill>
              </a:rPr>
              <a:t>of Organizational Hierarchies</a:t>
            </a:r>
            <a:r>
              <a:rPr lang="en-GB" sz="3000" b="1" dirty="0" smtClean="0">
                <a:solidFill>
                  <a:prstClr val="black"/>
                </a:solidFill>
              </a:rPr>
              <a:t>:</a:t>
            </a:r>
          </a:p>
          <a:p>
            <a:pPr marL="685800" indent="-685800" defTabSz="1371600">
              <a:lnSpc>
                <a:spcPct val="150000"/>
              </a:lnSpc>
              <a:buFont typeface="Arial" pitchFamily="34" charset="0"/>
              <a:buChar char="•"/>
              <a:defRPr/>
            </a:pPr>
            <a:r>
              <a:rPr lang="en-GB" sz="3000" b="1" dirty="0" smtClean="0">
                <a:solidFill>
                  <a:prstClr val="black"/>
                </a:solidFill>
              </a:rPr>
              <a:t>AWS</a:t>
            </a:r>
            <a:r>
              <a:rPr lang="en-GB" sz="3000" dirty="0">
                <a:solidFill>
                  <a:prstClr val="black"/>
                </a:solidFill>
              </a:rPr>
              <a:t>: Managed via AWS Organizations, utilizing Accounts as the primary boundary and Service Control Policies (SCPs) for top-down governance</a:t>
            </a:r>
            <a:r>
              <a:rPr lang="en-GB" sz="3000" dirty="0" smtClean="0">
                <a:solidFill>
                  <a:prstClr val="black"/>
                </a:solidFill>
              </a:rPr>
              <a:t>.</a:t>
            </a:r>
          </a:p>
          <a:p>
            <a:pPr marL="685800" indent="-685800" defTabSz="1371600">
              <a:lnSpc>
                <a:spcPct val="150000"/>
              </a:lnSpc>
              <a:buFont typeface="Arial" pitchFamily="34" charset="0"/>
              <a:buChar char="•"/>
              <a:defRPr/>
            </a:pPr>
            <a:r>
              <a:rPr lang="en-GB" sz="3000" b="1" dirty="0" smtClean="0">
                <a:solidFill>
                  <a:prstClr val="black"/>
                </a:solidFill>
              </a:rPr>
              <a:t>Azure</a:t>
            </a:r>
            <a:r>
              <a:rPr lang="en-GB" sz="3000" dirty="0">
                <a:solidFill>
                  <a:prstClr val="black"/>
                </a:solidFill>
              </a:rPr>
              <a:t>: Uses a Tenant as the top level, with management through Subscriptions and Resource Groups</a:t>
            </a:r>
            <a:r>
              <a:rPr lang="en-GB" sz="3000" dirty="0" smtClean="0">
                <a:solidFill>
                  <a:prstClr val="black"/>
                </a:solidFill>
              </a:rPr>
              <a:t>.</a:t>
            </a:r>
          </a:p>
          <a:p>
            <a:pPr marL="685800" indent="-685800" defTabSz="1371600">
              <a:lnSpc>
                <a:spcPct val="150000"/>
              </a:lnSpc>
              <a:buFont typeface="Arial" pitchFamily="34" charset="0"/>
              <a:buChar char="•"/>
              <a:defRPr/>
            </a:pPr>
            <a:r>
              <a:rPr lang="en-GB" sz="3000" b="1" dirty="0" smtClean="0">
                <a:solidFill>
                  <a:prstClr val="black"/>
                </a:solidFill>
              </a:rPr>
              <a:t>GCP</a:t>
            </a:r>
            <a:r>
              <a:rPr lang="en-GB" sz="3000" dirty="0">
                <a:solidFill>
                  <a:prstClr val="black"/>
                </a:solidFill>
              </a:rPr>
              <a:t>: Structured by Organization → Folders → Projects, where permissions are inherited downward</a:t>
            </a:r>
            <a:r>
              <a:rPr lang="en-GB" sz="3000" dirty="0" smtClean="0">
                <a:solidFill>
                  <a:prstClr val="black"/>
                </a:solidFill>
              </a:rPr>
              <a:t>.</a:t>
            </a:r>
          </a:p>
          <a:p>
            <a:pPr marL="685800" indent="-685800" defTabSz="1371600">
              <a:lnSpc>
                <a:spcPct val="150000"/>
              </a:lnSpc>
              <a:buFont typeface="Arial" pitchFamily="34" charset="0"/>
              <a:buChar char="•"/>
              <a:defRPr/>
            </a:pPr>
            <a:r>
              <a:rPr lang="en-GB" sz="3000" b="1" dirty="0" smtClean="0">
                <a:solidFill>
                  <a:prstClr val="black"/>
                </a:solidFill>
              </a:rPr>
              <a:t>OCI</a:t>
            </a:r>
            <a:r>
              <a:rPr lang="en-GB" sz="3000" dirty="0">
                <a:solidFill>
                  <a:prstClr val="black"/>
                </a:solidFill>
              </a:rPr>
              <a:t>: Uses Tenancy and Compartments to logically isolate resources for security and billing.</a:t>
            </a:r>
            <a:endParaRPr lang="en-IN" sz="3000" dirty="0">
              <a:solidFill>
                <a:prstClr val="black"/>
              </a:solidFill>
              <a:latin typeface="Calibri"/>
            </a:endParaRPr>
          </a:p>
        </p:txBody>
      </p:sp>
    </p:spTree>
    <p:extLst>
      <p:ext uri="{BB962C8B-B14F-4D97-AF65-F5344CB8AC3E}">
        <p14:creationId xmlns:p14="http://schemas.microsoft.com/office/powerpoint/2010/main" val="74750272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1340898"/>
            <a:ext cx="16459200" cy="702756"/>
          </a:xfrm>
          <a:prstGeom prst="rect">
            <a:avLst/>
          </a:prstGeom>
        </p:spPr>
        <p:txBody>
          <a:bodyPr vert="horz" wrap="square" lIns="0" tIns="25400" rIns="0" bIns="0" rtlCol="0" anchor="ctr">
            <a:spAutoFit/>
          </a:bodyPr>
          <a:lstStyle/>
          <a:p>
            <a:pPr marL="25400" algn="l">
              <a:spcBef>
                <a:spcPts val="200"/>
              </a:spcBef>
            </a:pPr>
            <a:r>
              <a:rPr b="1" dirty="0">
                <a:solidFill>
                  <a:srgbClr val="FF0000"/>
                </a:solidFill>
              </a:rPr>
              <a:t>Defender</a:t>
            </a:r>
            <a:r>
              <a:rPr b="1" spc="-20" dirty="0">
                <a:solidFill>
                  <a:srgbClr val="FF0000"/>
                </a:solidFill>
              </a:rPr>
              <a:t> </a:t>
            </a:r>
            <a:r>
              <a:rPr b="1" dirty="0">
                <a:solidFill>
                  <a:srgbClr val="FF0000"/>
                </a:solidFill>
              </a:rPr>
              <a:t>Exploit</a:t>
            </a:r>
            <a:r>
              <a:rPr b="1" spc="-20" dirty="0">
                <a:solidFill>
                  <a:srgbClr val="FF0000"/>
                </a:solidFill>
              </a:rPr>
              <a:t> Guard</a:t>
            </a:r>
          </a:p>
        </p:txBody>
      </p:sp>
      <p:sp>
        <p:nvSpPr>
          <p:cNvPr id="3" name="object 3"/>
          <p:cNvSpPr txBox="1"/>
          <p:nvPr/>
        </p:nvSpPr>
        <p:spPr>
          <a:xfrm>
            <a:off x="762000" y="3182852"/>
            <a:ext cx="14581969" cy="3815145"/>
          </a:xfrm>
          <a:prstGeom prst="rect">
            <a:avLst/>
          </a:prstGeom>
        </p:spPr>
        <p:txBody>
          <a:bodyPr vert="horz" wrap="square" lIns="0" tIns="105408" rIns="0" bIns="0" rtlCol="0">
            <a:spAutoFit/>
          </a:bodyPr>
          <a:lstStyle/>
          <a:p>
            <a:pPr marL="758190" indent="-732790">
              <a:spcBef>
                <a:spcPts val="828"/>
              </a:spcBef>
              <a:buFont typeface="Arial MT"/>
              <a:buChar char="●"/>
              <a:tabLst>
                <a:tab pos="758190" algn="l"/>
              </a:tabLst>
            </a:pPr>
            <a:r>
              <a:rPr sz="3600" spc="110" dirty="0">
                <a:latin typeface="Tahoma"/>
                <a:cs typeface="Tahoma"/>
              </a:rPr>
              <a:t>New</a:t>
            </a:r>
            <a:r>
              <a:rPr sz="3600" spc="-310" dirty="0">
                <a:latin typeface="Tahoma"/>
                <a:cs typeface="Tahoma"/>
              </a:rPr>
              <a:t> </a:t>
            </a:r>
            <a:r>
              <a:rPr sz="3600" dirty="0">
                <a:latin typeface="Tahoma"/>
                <a:cs typeface="Tahoma"/>
              </a:rPr>
              <a:t>product</a:t>
            </a:r>
            <a:r>
              <a:rPr sz="3600" spc="-310" dirty="0">
                <a:latin typeface="Tahoma"/>
                <a:cs typeface="Tahoma"/>
              </a:rPr>
              <a:t> </a:t>
            </a:r>
            <a:r>
              <a:rPr sz="3600" spc="-20" dirty="0">
                <a:latin typeface="Tahoma"/>
                <a:cs typeface="Tahoma"/>
              </a:rPr>
              <a:t>designed</a:t>
            </a:r>
            <a:r>
              <a:rPr sz="3600" spc="-310" dirty="0">
                <a:latin typeface="Tahoma"/>
                <a:cs typeface="Tahoma"/>
              </a:rPr>
              <a:t> </a:t>
            </a:r>
            <a:r>
              <a:rPr sz="3600" dirty="0">
                <a:latin typeface="Tahoma"/>
                <a:cs typeface="Tahoma"/>
              </a:rPr>
              <a:t>to</a:t>
            </a:r>
            <a:r>
              <a:rPr sz="3600" spc="-310" dirty="0">
                <a:latin typeface="Tahoma"/>
                <a:cs typeface="Tahoma"/>
              </a:rPr>
              <a:t> </a:t>
            </a:r>
            <a:r>
              <a:rPr sz="3600" spc="-20" dirty="0">
                <a:latin typeface="Tahoma"/>
                <a:cs typeface="Tahoma"/>
              </a:rPr>
              <a:t>be</a:t>
            </a:r>
            <a:r>
              <a:rPr sz="3600" spc="-300" dirty="0">
                <a:latin typeface="Tahoma"/>
                <a:cs typeface="Tahoma"/>
              </a:rPr>
              <a:t> </a:t>
            </a:r>
            <a:r>
              <a:rPr sz="3600" dirty="0">
                <a:latin typeface="Tahoma"/>
                <a:cs typeface="Tahoma"/>
              </a:rPr>
              <a:t>close</a:t>
            </a:r>
            <a:r>
              <a:rPr sz="3600" spc="-310" dirty="0">
                <a:latin typeface="Tahoma"/>
                <a:cs typeface="Tahoma"/>
              </a:rPr>
              <a:t> </a:t>
            </a:r>
            <a:r>
              <a:rPr sz="3600" dirty="0">
                <a:latin typeface="Tahoma"/>
                <a:cs typeface="Tahoma"/>
              </a:rPr>
              <a:t>to</a:t>
            </a:r>
            <a:r>
              <a:rPr sz="3600" spc="-310" dirty="0">
                <a:latin typeface="Tahoma"/>
                <a:cs typeface="Tahoma"/>
              </a:rPr>
              <a:t> </a:t>
            </a:r>
            <a:r>
              <a:rPr sz="3600" spc="-90" dirty="0">
                <a:latin typeface="Tahoma"/>
                <a:cs typeface="Tahoma"/>
              </a:rPr>
              <a:t>a</a:t>
            </a:r>
            <a:r>
              <a:rPr sz="3600" spc="-310" dirty="0">
                <a:latin typeface="Tahoma"/>
                <a:cs typeface="Tahoma"/>
              </a:rPr>
              <a:t> </a:t>
            </a:r>
            <a:r>
              <a:rPr sz="3600" dirty="0">
                <a:latin typeface="Tahoma"/>
                <a:cs typeface="Tahoma"/>
              </a:rPr>
              <a:t>built</a:t>
            </a:r>
            <a:r>
              <a:rPr sz="3600" spc="-310" dirty="0">
                <a:latin typeface="Tahoma"/>
                <a:cs typeface="Tahoma"/>
              </a:rPr>
              <a:t> </a:t>
            </a:r>
            <a:r>
              <a:rPr sz="3600" dirty="0">
                <a:latin typeface="Tahoma"/>
                <a:cs typeface="Tahoma"/>
              </a:rPr>
              <a:t>in</a:t>
            </a:r>
            <a:r>
              <a:rPr sz="3600" spc="-300" dirty="0">
                <a:latin typeface="Tahoma"/>
                <a:cs typeface="Tahoma"/>
              </a:rPr>
              <a:t> </a:t>
            </a:r>
            <a:r>
              <a:rPr sz="3600" dirty="0">
                <a:latin typeface="Tahoma"/>
                <a:cs typeface="Tahoma"/>
              </a:rPr>
              <a:t>HIPS</a:t>
            </a:r>
            <a:r>
              <a:rPr sz="3600" spc="-310" dirty="0">
                <a:latin typeface="Tahoma"/>
                <a:cs typeface="Tahoma"/>
              </a:rPr>
              <a:t> </a:t>
            </a:r>
            <a:r>
              <a:rPr sz="3600" spc="-20" dirty="0">
                <a:latin typeface="Tahoma"/>
                <a:cs typeface="Tahoma"/>
              </a:rPr>
              <a:t>System</a:t>
            </a:r>
            <a:endParaRPr sz="3600" dirty="0">
              <a:latin typeface="Tahoma"/>
              <a:cs typeface="Tahoma"/>
            </a:endParaRPr>
          </a:p>
          <a:p>
            <a:pPr marL="758190" indent="-732790">
              <a:spcBef>
                <a:spcPts val="630"/>
              </a:spcBef>
              <a:buFont typeface="Arial MT"/>
              <a:buChar char="●"/>
              <a:tabLst>
                <a:tab pos="758190" algn="l"/>
              </a:tabLst>
            </a:pPr>
            <a:r>
              <a:rPr sz="3600" dirty="0">
                <a:latin typeface="Tahoma"/>
                <a:cs typeface="Tahoma"/>
              </a:rPr>
              <a:t>Replaces</a:t>
            </a:r>
            <a:r>
              <a:rPr sz="3600" spc="-440" dirty="0">
                <a:latin typeface="Tahoma"/>
                <a:cs typeface="Tahoma"/>
              </a:rPr>
              <a:t> </a:t>
            </a:r>
            <a:r>
              <a:rPr sz="3600" spc="110" dirty="0">
                <a:latin typeface="Tahoma"/>
                <a:cs typeface="Tahoma"/>
              </a:rPr>
              <a:t>EMET</a:t>
            </a:r>
            <a:endParaRPr sz="3600" dirty="0">
              <a:latin typeface="Tahoma"/>
              <a:cs typeface="Tahoma"/>
            </a:endParaRPr>
          </a:p>
          <a:p>
            <a:pPr marL="758190" indent="-732790">
              <a:spcBef>
                <a:spcPts val="630"/>
              </a:spcBef>
              <a:buFont typeface="Arial MT"/>
              <a:buChar char="●"/>
              <a:tabLst>
                <a:tab pos="758190" algn="l"/>
              </a:tabLst>
            </a:pPr>
            <a:r>
              <a:rPr sz="3600" dirty="0">
                <a:latin typeface="Tahoma"/>
                <a:cs typeface="Tahoma"/>
              </a:rPr>
              <a:t>Exploit</a:t>
            </a:r>
            <a:r>
              <a:rPr sz="3600" spc="-20" dirty="0">
                <a:latin typeface="Tahoma"/>
                <a:cs typeface="Tahoma"/>
              </a:rPr>
              <a:t> Protection</a:t>
            </a:r>
            <a:endParaRPr sz="3600" dirty="0">
              <a:latin typeface="Tahoma"/>
              <a:cs typeface="Tahoma"/>
            </a:endParaRPr>
          </a:p>
          <a:p>
            <a:pPr marL="758190" indent="-732790">
              <a:spcBef>
                <a:spcPts val="630"/>
              </a:spcBef>
              <a:buFont typeface="Arial MT"/>
              <a:buChar char="●"/>
              <a:tabLst>
                <a:tab pos="758190" algn="l"/>
              </a:tabLst>
            </a:pPr>
            <a:r>
              <a:rPr sz="3600" dirty="0">
                <a:latin typeface="Tahoma"/>
                <a:cs typeface="Tahoma"/>
              </a:rPr>
              <a:t>Attack</a:t>
            </a:r>
            <a:r>
              <a:rPr sz="3600" spc="-150" dirty="0">
                <a:latin typeface="Tahoma"/>
                <a:cs typeface="Tahoma"/>
              </a:rPr>
              <a:t> </a:t>
            </a:r>
            <a:r>
              <a:rPr sz="3600" dirty="0">
                <a:latin typeface="Tahoma"/>
                <a:cs typeface="Tahoma"/>
              </a:rPr>
              <a:t>Surface</a:t>
            </a:r>
            <a:r>
              <a:rPr sz="3600" spc="-140" dirty="0">
                <a:latin typeface="Tahoma"/>
                <a:cs typeface="Tahoma"/>
              </a:rPr>
              <a:t> </a:t>
            </a:r>
            <a:r>
              <a:rPr sz="3600" spc="-20" dirty="0">
                <a:latin typeface="Tahoma"/>
                <a:cs typeface="Tahoma"/>
              </a:rPr>
              <a:t>reduction</a:t>
            </a:r>
            <a:endParaRPr sz="3600" dirty="0">
              <a:latin typeface="Tahoma"/>
              <a:cs typeface="Tahoma"/>
            </a:endParaRPr>
          </a:p>
          <a:p>
            <a:pPr marL="758190" indent="-732790">
              <a:spcBef>
                <a:spcPts val="630"/>
              </a:spcBef>
              <a:buFont typeface="Arial MT"/>
              <a:buChar char="●"/>
              <a:tabLst>
                <a:tab pos="758190" algn="l"/>
              </a:tabLst>
            </a:pPr>
            <a:r>
              <a:rPr sz="3600" spc="110" dirty="0">
                <a:latin typeface="Tahoma"/>
                <a:cs typeface="Tahoma"/>
              </a:rPr>
              <a:t>Network</a:t>
            </a:r>
            <a:r>
              <a:rPr sz="3600" spc="-420" dirty="0">
                <a:latin typeface="Tahoma"/>
                <a:cs typeface="Tahoma"/>
              </a:rPr>
              <a:t> </a:t>
            </a:r>
            <a:r>
              <a:rPr sz="3600" spc="-20" dirty="0">
                <a:latin typeface="Tahoma"/>
                <a:cs typeface="Tahoma"/>
              </a:rPr>
              <a:t>Protection</a:t>
            </a:r>
            <a:endParaRPr sz="3600" dirty="0">
              <a:latin typeface="Tahoma"/>
              <a:cs typeface="Tahoma"/>
            </a:endParaRPr>
          </a:p>
          <a:p>
            <a:pPr marL="758190" indent="-732790">
              <a:spcBef>
                <a:spcPts val="630"/>
              </a:spcBef>
              <a:buFont typeface="Arial MT"/>
              <a:buChar char="●"/>
              <a:tabLst>
                <a:tab pos="758190" algn="l"/>
              </a:tabLst>
            </a:pPr>
            <a:r>
              <a:rPr sz="3600" spc="20" dirty="0">
                <a:latin typeface="Tahoma"/>
                <a:cs typeface="Tahoma"/>
              </a:rPr>
              <a:t>Controlled</a:t>
            </a:r>
            <a:r>
              <a:rPr sz="3600" spc="-10" dirty="0">
                <a:latin typeface="Tahoma"/>
                <a:cs typeface="Tahoma"/>
              </a:rPr>
              <a:t> </a:t>
            </a:r>
            <a:r>
              <a:rPr sz="3600" spc="20" dirty="0">
                <a:latin typeface="Tahoma"/>
                <a:cs typeface="Tahoma"/>
              </a:rPr>
              <a:t>Folder</a:t>
            </a:r>
            <a:r>
              <a:rPr sz="3600" dirty="0">
                <a:latin typeface="Tahoma"/>
                <a:cs typeface="Tahoma"/>
              </a:rPr>
              <a:t> </a:t>
            </a:r>
            <a:r>
              <a:rPr sz="3600" spc="-20" dirty="0">
                <a:latin typeface="Tahoma"/>
                <a:cs typeface="Tahoma"/>
              </a:rPr>
              <a:t>Access</a:t>
            </a:r>
            <a:endParaRPr sz="3600" dirty="0">
              <a:latin typeface="Tahoma"/>
              <a:cs typeface="Tahoma"/>
            </a:endParaRPr>
          </a:p>
        </p:txBody>
      </p:sp>
    </p:spTree>
    <p:extLst>
      <p:ext uri="{BB962C8B-B14F-4D97-AF65-F5344CB8AC3E}">
        <p14:creationId xmlns:p14="http://schemas.microsoft.com/office/powerpoint/2010/main" val="195845347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1340898"/>
            <a:ext cx="16459200" cy="702756"/>
          </a:xfrm>
          <a:prstGeom prst="rect">
            <a:avLst/>
          </a:prstGeom>
        </p:spPr>
        <p:txBody>
          <a:bodyPr vert="horz" wrap="square" lIns="0" tIns="25400" rIns="0" bIns="0" rtlCol="0" anchor="ctr">
            <a:spAutoFit/>
          </a:bodyPr>
          <a:lstStyle/>
          <a:p>
            <a:pPr marL="25400" algn="l">
              <a:spcBef>
                <a:spcPts val="200"/>
              </a:spcBef>
            </a:pPr>
            <a:r>
              <a:rPr b="1" dirty="0">
                <a:solidFill>
                  <a:srgbClr val="FF0000"/>
                </a:solidFill>
              </a:rPr>
              <a:t>Exploit</a:t>
            </a:r>
            <a:r>
              <a:rPr b="1" spc="-270" dirty="0">
                <a:solidFill>
                  <a:srgbClr val="FF0000"/>
                </a:solidFill>
              </a:rPr>
              <a:t> </a:t>
            </a:r>
            <a:r>
              <a:rPr b="1" spc="-20" dirty="0">
                <a:solidFill>
                  <a:srgbClr val="FF0000"/>
                </a:solidFill>
              </a:rPr>
              <a:t>Protection</a:t>
            </a:r>
          </a:p>
        </p:txBody>
      </p:sp>
      <p:sp>
        <p:nvSpPr>
          <p:cNvPr id="3" name="object 3"/>
          <p:cNvSpPr txBox="1"/>
          <p:nvPr/>
        </p:nvSpPr>
        <p:spPr>
          <a:xfrm>
            <a:off x="914400" y="3182853"/>
            <a:ext cx="11281238" cy="3184203"/>
          </a:xfrm>
          <a:prstGeom prst="rect">
            <a:avLst/>
          </a:prstGeom>
        </p:spPr>
        <p:txBody>
          <a:bodyPr vert="horz" wrap="square" lIns="0" tIns="105408" rIns="0" bIns="0" rtlCol="0">
            <a:spAutoFit/>
          </a:bodyPr>
          <a:lstStyle/>
          <a:p>
            <a:pPr marL="758190" indent="-732790">
              <a:spcBef>
                <a:spcPts val="828"/>
              </a:spcBef>
              <a:buFont typeface="Arial MT"/>
              <a:buChar char="●"/>
              <a:tabLst>
                <a:tab pos="758190" algn="l"/>
              </a:tabLst>
            </a:pPr>
            <a:r>
              <a:rPr sz="3600" dirty="0">
                <a:latin typeface="Tahoma"/>
                <a:cs typeface="Tahoma"/>
              </a:rPr>
              <a:t>Customizable</a:t>
            </a:r>
            <a:r>
              <a:rPr sz="3600" spc="-150" dirty="0">
                <a:latin typeface="Tahoma"/>
                <a:cs typeface="Tahoma"/>
              </a:rPr>
              <a:t> </a:t>
            </a:r>
            <a:r>
              <a:rPr sz="3600" dirty="0">
                <a:latin typeface="Tahoma"/>
                <a:cs typeface="Tahoma"/>
              </a:rPr>
              <a:t>in</a:t>
            </a:r>
            <a:r>
              <a:rPr sz="3600" spc="-140" dirty="0">
                <a:latin typeface="Tahoma"/>
                <a:cs typeface="Tahoma"/>
              </a:rPr>
              <a:t> </a:t>
            </a:r>
            <a:r>
              <a:rPr sz="3600" dirty="0">
                <a:latin typeface="Tahoma"/>
                <a:cs typeface="Tahoma"/>
              </a:rPr>
              <a:t>Defender</a:t>
            </a:r>
            <a:r>
              <a:rPr sz="3600" spc="-140" dirty="0">
                <a:latin typeface="Tahoma"/>
                <a:cs typeface="Tahoma"/>
              </a:rPr>
              <a:t> </a:t>
            </a:r>
            <a:r>
              <a:rPr sz="3600" dirty="0">
                <a:latin typeface="Tahoma"/>
                <a:cs typeface="Tahoma"/>
              </a:rPr>
              <a:t>Security</a:t>
            </a:r>
            <a:r>
              <a:rPr sz="3600" spc="-140" dirty="0">
                <a:latin typeface="Tahoma"/>
                <a:cs typeface="Tahoma"/>
              </a:rPr>
              <a:t> </a:t>
            </a:r>
            <a:r>
              <a:rPr sz="3600" spc="-20" dirty="0">
                <a:latin typeface="Tahoma"/>
                <a:cs typeface="Tahoma"/>
              </a:rPr>
              <a:t>System</a:t>
            </a:r>
            <a:endParaRPr sz="3600" dirty="0">
              <a:latin typeface="Tahoma"/>
              <a:cs typeface="Tahoma"/>
            </a:endParaRPr>
          </a:p>
          <a:p>
            <a:pPr marL="758190" indent="-732790">
              <a:spcBef>
                <a:spcPts val="630"/>
              </a:spcBef>
              <a:buFont typeface="Arial MT"/>
              <a:buChar char="●"/>
              <a:tabLst>
                <a:tab pos="758190" algn="l"/>
              </a:tabLst>
            </a:pPr>
            <a:r>
              <a:rPr sz="3600" dirty="0">
                <a:latin typeface="Tahoma"/>
                <a:cs typeface="Tahoma"/>
              </a:rPr>
              <a:t>Data</a:t>
            </a:r>
            <a:r>
              <a:rPr sz="3600" spc="-180" dirty="0">
                <a:latin typeface="Tahoma"/>
                <a:cs typeface="Tahoma"/>
              </a:rPr>
              <a:t> </a:t>
            </a:r>
            <a:r>
              <a:rPr sz="3600" dirty="0">
                <a:latin typeface="Tahoma"/>
                <a:cs typeface="Tahoma"/>
              </a:rPr>
              <a:t>Execution</a:t>
            </a:r>
            <a:r>
              <a:rPr sz="3600" spc="-170" dirty="0">
                <a:latin typeface="Tahoma"/>
                <a:cs typeface="Tahoma"/>
              </a:rPr>
              <a:t> </a:t>
            </a:r>
            <a:r>
              <a:rPr sz="3600" spc="-20" dirty="0">
                <a:latin typeface="Tahoma"/>
                <a:cs typeface="Tahoma"/>
              </a:rPr>
              <a:t>Protection</a:t>
            </a:r>
            <a:endParaRPr sz="3600" dirty="0">
              <a:latin typeface="Tahoma"/>
              <a:cs typeface="Tahoma"/>
            </a:endParaRPr>
          </a:p>
          <a:p>
            <a:pPr marL="758190" indent="-732790">
              <a:spcBef>
                <a:spcPts val="630"/>
              </a:spcBef>
              <a:buFont typeface="Arial MT"/>
              <a:buChar char="●"/>
              <a:tabLst>
                <a:tab pos="758190" algn="l"/>
              </a:tabLst>
            </a:pPr>
            <a:r>
              <a:rPr sz="3600" spc="110" dirty="0">
                <a:latin typeface="Tahoma"/>
                <a:cs typeface="Tahoma"/>
              </a:rPr>
              <a:t>Control</a:t>
            </a:r>
            <a:r>
              <a:rPr sz="3600" spc="-250" dirty="0">
                <a:latin typeface="Tahoma"/>
                <a:cs typeface="Tahoma"/>
              </a:rPr>
              <a:t> </a:t>
            </a:r>
            <a:r>
              <a:rPr sz="3600" dirty="0">
                <a:latin typeface="Tahoma"/>
                <a:cs typeface="Tahoma"/>
              </a:rPr>
              <a:t>Flow</a:t>
            </a:r>
            <a:r>
              <a:rPr sz="3600" spc="-240" dirty="0">
                <a:latin typeface="Tahoma"/>
                <a:cs typeface="Tahoma"/>
              </a:rPr>
              <a:t> </a:t>
            </a:r>
            <a:r>
              <a:rPr sz="3600" spc="-20" dirty="0">
                <a:latin typeface="Tahoma"/>
                <a:cs typeface="Tahoma"/>
              </a:rPr>
              <a:t>Guard</a:t>
            </a:r>
            <a:endParaRPr sz="3600" dirty="0">
              <a:latin typeface="Tahoma"/>
              <a:cs typeface="Tahoma"/>
            </a:endParaRPr>
          </a:p>
          <a:p>
            <a:pPr marL="758190" indent="-732790">
              <a:spcBef>
                <a:spcPts val="630"/>
              </a:spcBef>
              <a:buFont typeface="Arial MT"/>
              <a:buChar char="●"/>
              <a:tabLst>
                <a:tab pos="758190" algn="l"/>
              </a:tabLst>
            </a:pPr>
            <a:r>
              <a:rPr sz="3600" dirty="0">
                <a:latin typeface="Tahoma"/>
                <a:cs typeface="Tahoma"/>
              </a:rPr>
              <a:t>Address</a:t>
            </a:r>
            <a:r>
              <a:rPr sz="3600" spc="-228" dirty="0">
                <a:latin typeface="Tahoma"/>
                <a:cs typeface="Tahoma"/>
              </a:rPr>
              <a:t> </a:t>
            </a:r>
            <a:r>
              <a:rPr sz="3600" spc="-50" dirty="0">
                <a:latin typeface="Tahoma"/>
                <a:cs typeface="Tahoma"/>
              </a:rPr>
              <a:t>Space</a:t>
            </a:r>
            <a:r>
              <a:rPr sz="3600" spc="-220" dirty="0">
                <a:latin typeface="Tahoma"/>
                <a:cs typeface="Tahoma"/>
              </a:rPr>
              <a:t> </a:t>
            </a:r>
            <a:r>
              <a:rPr sz="3600" dirty="0">
                <a:latin typeface="Tahoma"/>
                <a:cs typeface="Tahoma"/>
              </a:rPr>
              <a:t>Layout</a:t>
            </a:r>
            <a:r>
              <a:rPr sz="3600" spc="-220" dirty="0">
                <a:latin typeface="Tahoma"/>
                <a:cs typeface="Tahoma"/>
              </a:rPr>
              <a:t> </a:t>
            </a:r>
            <a:r>
              <a:rPr sz="3600" spc="-20" dirty="0">
                <a:latin typeface="Tahoma"/>
                <a:cs typeface="Tahoma"/>
              </a:rPr>
              <a:t>Randomization</a:t>
            </a:r>
            <a:endParaRPr sz="3600" dirty="0">
              <a:latin typeface="Tahoma"/>
              <a:cs typeface="Tahoma"/>
            </a:endParaRPr>
          </a:p>
          <a:p>
            <a:pPr marL="758190" indent="-732790">
              <a:spcBef>
                <a:spcPts val="630"/>
              </a:spcBef>
              <a:buFont typeface="Arial MT"/>
              <a:buChar char="●"/>
              <a:tabLst>
                <a:tab pos="758190" algn="l"/>
              </a:tabLst>
            </a:pPr>
            <a:r>
              <a:rPr sz="3600" dirty="0">
                <a:latin typeface="Tahoma"/>
                <a:cs typeface="Tahoma"/>
              </a:rPr>
              <a:t>Various</a:t>
            </a:r>
            <a:r>
              <a:rPr sz="3600" spc="-180" dirty="0">
                <a:latin typeface="Tahoma"/>
                <a:cs typeface="Tahoma"/>
              </a:rPr>
              <a:t> </a:t>
            </a:r>
            <a:r>
              <a:rPr sz="3600" dirty="0">
                <a:latin typeface="Tahoma"/>
                <a:cs typeface="Tahoma"/>
              </a:rPr>
              <a:t>App</a:t>
            </a:r>
            <a:r>
              <a:rPr sz="3600" spc="-170" dirty="0">
                <a:latin typeface="Tahoma"/>
                <a:cs typeface="Tahoma"/>
              </a:rPr>
              <a:t> </a:t>
            </a:r>
            <a:r>
              <a:rPr sz="3600" dirty="0">
                <a:latin typeface="Tahoma"/>
                <a:cs typeface="Tahoma"/>
              </a:rPr>
              <a:t>Level</a:t>
            </a:r>
            <a:r>
              <a:rPr sz="3600" spc="-180" dirty="0">
                <a:latin typeface="Tahoma"/>
                <a:cs typeface="Tahoma"/>
              </a:rPr>
              <a:t> </a:t>
            </a:r>
            <a:r>
              <a:rPr sz="3600" spc="-20" dirty="0">
                <a:latin typeface="Tahoma"/>
                <a:cs typeface="Tahoma"/>
              </a:rPr>
              <a:t>protections</a:t>
            </a:r>
            <a:endParaRPr sz="3600" dirty="0">
              <a:latin typeface="Tahoma"/>
              <a:cs typeface="Tahoma"/>
            </a:endParaRPr>
          </a:p>
        </p:txBody>
      </p:sp>
    </p:spTree>
    <p:extLst>
      <p:ext uri="{BB962C8B-B14F-4D97-AF65-F5344CB8AC3E}">
        <p14:creationId xmlns:p14="http://schemas.microsoft.com/office/powerpoint/2010/main" val="5511221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1340898"/>
            <a:ext cx="16459200" cy="702756"/>
          </a:xfrm>
          <a:prstGeom prst="rect">
            <a:avLst/>
          </a:prstGeom>
        </p:spPr>
        <p:txBody>
          <a:bodyPr vert="horz" wrap="square" lIns="0" tIns="25400" rIns="0" bIns="0" rtlCol="0" anchor="ctr">
            <a:spAutoFit/>
          </a:bodyPr>
          <a:lstStyle/>
          <a:p>
            <a:pPr marL="25400" algn="l">
              <a:spcBef>
                <a:spcPts val="200"/>
              </a:spcBef>
            </a:pPr>
            <a:r>
              <a:rPr b="1" dirty="0">
                <a:solidFill>
                  <a:srgbClr val="FF0000"/>
                </a:solidFill>
              </a:rPr>
              <a:t>Attack</a:t>
            </a:r>
            <a:r>
              <a:rPr b="1" spc="-228" dirty="0">
                <a:solidFill>
                  <a:srgbClr val="FF0000"/>
                </a:solidFill>
              </a:rPr>
              <a:t> </a:t>
            </a:r>
            <a:r>
              <a:rPr b="1" spc="-40" dirty="0">
                <a:solidFill>
                  <a:srgbClr val="FF0000"/>
                </a:solidFill>
              </a:rPr>
              <a:t>Surface</a:t>
            </a:r>
            <a:r>
              <a:rPr b="1" spc="-228" dirty="0">
                <a:solidFill>
                  <a:srgbClr val="FF0000"/>
                </a:solidFill>
              </a:rPr>
              <a:t> </a:t>
            </a:r>
            <a:r>
              <a:rPr b="1" spc="80" dirty="0">
                <a:solidFill>
                  <a:srgbClr val="FF0000"/>
                </a:solidFill>
              </a:rPr>
              <a:t>Reduction</a:t>
            </a:r>
          </a:p>
        </p:txBody>
      </p:sp>
      <p:sp>
        <p:nvSpPr>
          <p:cNvPr id="3" name="object 3"/>
          <p:cNvSpPr txBox="1"/>
          <p:nvPr/>
        </p:nvSpPr>
        <p:spPr>
          <a:xfrm>
            <a:off x="914400" y="3182853"/>
            <a:ext cx="14200969" cy="3184203"/>
          </a:xfrm>
          <a:prstGeom prst="rect">
            <a:avLst/>
          </a:prstGeom>
        </p:spPr>
        <p:txBody>
          <a:bodyPr vert="horz" wrap="square" lIns="0" tIns="105408" rIns="0" bIns="0" rtlCol="0">
            <a:spAutoFit/>
          </a:bodyPr>
          <a:lstStyle/>
          <a:p>
            <a:pPr marL="758190" indent="-732790">
              <a:spcBef>
                <a:spcPts val="828"/>
              </a:spcBef>
              <a:buFont typeface="Arial MT"/>
              <a:buChar char="●"/>
              <a:tabLst>
                <a:tab pos="758190" algn="l"/>
              </a:tabLst>
            </a:pPr>
            <a:r>
              <a:rPr sz="3600" dirty="0">
                <a:latin typeface="Tahoma"/>
                <a:cs typeface="Tahoma"/>
              </a:rPr>
              <a:t>Disables</a:t>
            </a:r>
            <a:r>
              <a:rPr sz="3600" spc="-140" dirty="0">
                <a:latin typeface="Tahoma"/>
                <a:cs typeface="Tahoma"/>
              </a:rPr>
              <a:t> </a:t>
            </a:r>
            <a:r>
              <a:rPr sz="3600" dirty="0">
                <a:latin typeface="Tahoma"/>
                <a:cs typeface="Tahoma"/>
              </a:rPr>
              <a:t>potentially</a:t>
            </a:r>
            <a:r>
              <a:rPr sz="3600" spc="-140" dirty="0">
                <a:latin typeface="Tahoma"/>
                <a:cs typeface="Tahoma"/>
              </a:rPr>
              <a:t> </a:t>
            </a:r>
            <a:r>
              <a:rPr sz="3600" dirty="0">
                <a:latin typeface="Tahoma"/>
                <a:cs typeface="Tahoma"/>
              </a:rPr>
              <a:t>malicious</a:t>
            </a:r>
            <a:r>
              <a:rPr sz="3600" spc="-140" dirty="0">
                <a:latin typeface="Tahoma"/>
                <a:cs typeface="Tahoma"/>
              </a:rPr>
              <a:t> </a:t>
            </a:r>
            <a:r>
              <a:rPr sz="3600" spc="-20" dirty="0">
                <a:latin typeface="Tahoma"/>
                <a:cs typeface="Tahoma"/>
              </a:rPr>
              <a:t>behaviors</a:t>
            </a:r>
            <a:endParaRPr sz="3600" dirty="0">
              <a:latin typeface="Tahoma"/>
              <a:cs typeface="Tahoma"/>
            </a:endParaRPr>
          </a:p>
          <a:p>
            <a:pPr marL="758190" indent="-732790">
              <a:spcBef>
                <a:spcPts val="630"/>
              </a:spcBef>
              <a:buFont typeface="Arial MT"/>
              <a:buChar char="●"/>
              <a:tabLst>
                <a:tab pos="758190" algn="l"/>
              </a:tabLst>
            </a:pPr>
            <a:r>
              <a:rPr sz="3600" dirty="0">
                <a:latin typeface="Tahoma"/>
                <a:cs typeface="Tahoma"/>
              </a:rPr>
              <a:t>“Block</a:t>
            </a:r>
            <a:r>
              <a:rPr sz="3600" spc="-250" dirty="0">
                <a:latin typeface="Tahoma"/>
                <a:cs typeface="Tahoma"/>
              </a:rPr>
              <a:t> </a:t>
            </a:r>
            <a:r>
              <a:rPr sz="3600" dirty="0">
                <a:latin typeface="Tahoma"/>
                <a:cs typeface="Tahoma"/>
              </a:rPr>
              <a:t>executable</a:t>
            </a:r>
            <a:r>
              <a:rPr sz="3600" spc="-250" dirty="0">
                <a:latin typeface="Tahoma"/>
                <a:cs typeface="Tahoma"/>
              </a:rPr>
              <a:t> </a:t>
            </a:r>
            <a:r>
              <a:rPr sz="3600" dirty="0">
                <a:latin typeface="Tahoma"/>
                <a:cs typeface="Tahoma"/>
              </a:rPr>
              <a:t>content</a:t>
            </a:r>
            <a:r>
              <a:rPr sz="3600" spc="-250" dirty="0">
                <a:latin typeface="Tahoma"/>
                <a:cs typeface="Tahoma"/>
              </a:rPr>
              <a:t> </a:t>
            </a:r>
            <a:r>
              <a:rPr sz="3600" dirty="0">
                <a:latin typeface="Tahoma"/>
                <a:cs typeface="Tahoma"/>
              </a:rPr>
              <a:t>from</a:t>
            </a:r>
            <a:r>
              <a:rPr sz="3600" spc="-250" dirty="0">
                <a:latin typeface="Tahoma"/>
                <a:cs typeface="Tahoma"/>
              </a:rPr>
              <a:t> </a:t>
            </a:r>
            <a:r>
              <a:rPr sz="3600" dirty="0">
                <a:latin typeface="Tahoma"/>
                <a:cs typeface="Tahoma"/>
              </a:rPr>
              <a:t>email</a:t>
            </a:r>
            <a:r>
              <a:rPr sz="3600" spc="-250" dirty="0">
                <a:latin typeface="Tahoma"/>
                <a:cs typeface="Tahoma"/>
              </a:rPr>
              <a:t> </a:t>
            </a:r>
            <a:r>
              <a:rPr sz="3600" dirty="0">
                <a:latin typeface="Tahoma"/>
                <a:cs typeface="Tahoma"/>
              </a:rPr>
              <a:t>client</a:t>
            </a:r>
            <a:r>
              <a:rPr sz="3600" spc="-250" dirty="0">
                <a:latin typeface="Tahoma"/>
                <a:cs typeface="Tahoma"/>
              </a:rPr>
              <a:t> </a:t>
            </a:r>
            <a:r>
              <a:rPr sz="3600" spc="-50" dirty="0">
                <a:latin typeface="Tahoma"/>
                <a:cs typeface="Tahoma"/>
              </a:rPr>
              <a:t>and</a:t>
            </a:r>
            <a:r>
              <a:rPr sz="3600" spc="-250" dirty="0">
                <a:latin typeface="Tahoma"/>
                <a:cs typeface="Tahoma"/>
              </a:rPr>
              <a:t> </a:t>
            </a:r>
            <a:r>
              <a:rPr sz="3600" spc="-20" dirty="0">
                <a:latin typeface="Tahoma"/>
                <a:cs typeface="Tahoma"/>
              </a:rPr>
              <a:t>webmail”</a:t>
            </a:r>
            <a:endParaRPr sz="3600" dirty="0">
              <a:latin typeface="Tahoma"/>
              <a:cs typeface="Tahoma"/>
            </a:endParaRPr>
          </a:p>
          <a:p>
            <a:pPr marL="758190" indent="-732790">
              <a:spcBef>
                <a:spcPts val="630"/>
              </a:spcBef>
              <a:buFont typeface="Arial MT"/>
              <a:buChar char="●"/>
              <a:tabLst>
                <a:tab pos="758190" algn="l"/>
              </a:tabLst>
            </a:pPr>
            <a:r>
              <a:rPr sz="3600" dirty="0">
                <a:latin typeface="Tahoma"/>
                <a:cs typeface="Tahoma"/>
              </a:rPr>
              <a:t>“Block</a:t>
            </a:r>
            <a:r>
              <a:rPr sz="3600" spc="-190" dirty="0">
                <a:latin typeface="Tahoma"/>
                <a:cs typeface="Tahoma"/>
              </a:rPr>
              <a:t> </a:t>
            </a:r>
            <a:r>
              <a:rPr sz="3600" dirty="0">
                <a:latin typeface="Tahoma"/>
                <a:cs typeface="Tahoma"/>
              </a:rPr>
              <a:t>Office</a:t>
            </a:r>
            <a:r>
              <a:rPr sz="3600" spc="-190" dirty="0">
                <a:latin typeface="Tahoma"/>
                <a:cs typeface="Tahoma"/>
              </a:rPr>
              <a:t> </a:t>
            </a:r>
            <a:r>
              <a:rPr sz="3600" dirty="0">
                <a:latin typeface="Tahoma"/>
                <a:cs typeface="Tahoma"/>
              </a:rPr>
              <a:t>applications</a:t>
            </a:r>
            <a:r>
              <a:rPr sz="3600" spc="-180" dirty="0">
                <a:latin typeface="Tahoma"/>
                <a:cs typeface="Tahoma"/>
              </a:rPr>
              <a:t> </a:t>
            </a:r>
            <a:r>
              <a:rPr sz="3600" dirty="0">
                <a:latin typeface="Tahoma"/>
                <a:cs typeface="Tahoma"/>
              </a:rPr>
              <a:t>from</a:t>
            </a:r>
            <a:r>
              <a:rPr sz="3600" spc="-190" dirty="0">
                <a:latin typeface="Tahoma"/>
                <a:cs typeface="Tahoma"/>
              </a:rPr>
              <a:t> </a:t>
            </a:r>
            <a:r>
              <a:rPr sz="3600" dirty="0">
                <a:latin typeface="Tahoma"/>
                <a:cs typeface="Tahoma"/>
              </a:rPr>
              <a:t>creating</a:t>
            </a:r>
            <a:r>
              <a:rPr sz="3600" spc="-180" dirty="0">
                <a:latin typeface="Tahoma"/>
                <a:cs typeface="Tahoma"/>
              </a:rPr>
              <a:t> </a:t>
            </a:r>
            <a:r>
              <a:rPr sz="3600" dirty="0">
                <a:latin typeface="Tahoma"/>
                <a:cs typeface="Tahoma"/>
              </a:rPr>
              <a:t>child</a:t>
            </a:r>
            <a:r>
              <a:rPr sz="3600" spc="-190" dirty="0">
                <a:latin typeface="Tahoma"/>
                <a:cs typeface="Tahoma"/>
              </a:rPr>
              <a:t> </a:t>
            </a:r>
            <a:r>
              <a:rPr sz="3600" spc="-20" dirty="0">
                <a:latin typeface="Tahoma"/>
                <a:cs typeface="Tahoma"/>
              </a:rPr>
              <a:t>processes”</a:t>
            </a:r>
            <a:endParaRPr sz="3600" dirty="0">
              <a:latin typeface="Tahoma"/>
              <a:cs typeface="Tahoma"/>
            </a:endParaRPr>
          </a:p>
          <a:p>
            <a:pPr marL="758190" indent="-732790">
              <a:spcBef>
                <a:spcPts val="630"/>
              </a:spcBef>
              <a:buFont typeface="Arial MT"/>
              <a:buChar char="●"/>
              <a:tabLst>
                <a:tab pos="758190" algn="l"/>
              </a:tabLst>
            </a:pPr>
            <a:r>
              <a:rPr sz="3600" spc="170" dirty="0">
                <a:latin typeface="Tahoma"/>
                <a:cs typeface="Tahoma"/>
              </a:rPr>
              <a:t>No</a:t>
            </a:r>
            <a:r>
              <a:rPr sz="3600" spc="-380" dirty="0">
                <a:latin typeface="Tahoma"/>
                <a:cs typeface="Tahoma"/>
              </a:rPr>
              <a:t> </a:t>
            </a:r>
            <a:r>
              <a:rPr sz="3600" dirty="0">
                <a:latin typeface="Tahoma"/>
                <a:cs typeface="Tahoma"/>
              </a:rPr>
              <a:t>custom</a:t>
            </a:r>
            <a:r>
              <a:rPr sz="3600" spc="-380" dirty="0">
                <a:latin typeface="Tahoma"/>
                <a:cs typeface="Tahoma"/>
              </a:rPr>
              <a:t> </a:t>
            </a:r>
            <a:r>
              <a:rPr sz="3600" spc="-40" dirty="0">
                <a:latin typeface="Tahoma"/>
                <a:cs typeface="Tahoma"/>
              </a:rPr>
              <a:t>rules</a:t>
            </a:r>
            <a:endParaRPr sz="3600" dirty="0">
              <a:latin typeface="Tahoma"/>
              <a:cs typeface="Tahoma"/>
            </a:endParaRPr>
          </a:p>
          <a:p>
            <a:pPr marL="758190" indent="-732790">
              <a:spcBef>
                <a:spcPts val="630"/>
              </a:spcBef>
              <a:buFont typeface="Arial MT"/>
              <a:buChar char="●"/>
              <a:tabLst>
                <a:tab pos="758190" algn="l"/>
              </a:tabLst>
            </a:pPr>
            <a:r>
              <a:rPr sz="3600" dirty="0">
                <a:latin typeface="Tahoma"/>
                <a:cs typeface="Tahoma"/>
              </a:rPr>
              <a:t>Can</a:t>
            </a:r>
            <a:r>
              <a:rPr sz="3600" spc="-340" dirty="0">
                <a:latin typeface="Tahoma"/>
                <a:cs typeface="Tahoma"/>
              </a:rPr>
              <a:t> </a:t>
            </a:r>
            <a:r>
              <a:rPr sz="3600" spc="-20" dirty="0">
                <a:latin typeface="Tahoma"/>
                <a:cs typeface="Tahoma"/>
              </a:rPr>
              <a:t>be</a:t>
            </a:r>
            <a:r>
              <a:rPr sz="3600" spc="-330" dirty="0">
                <a:latin typeface="Tahoma"/>
                <a:cs typeface="Tahoma"/>
              </a:rPr>
              <a:t> </a:t>
            </a:r>
            <a:r>
              <a:rPr sz="3600" dirty="0">
                <a:latin typeface="Tahoma"/>
                <a:cs typeface="Tahoma"/>
              </a:rPr>
              <a:t>applied</a:t>
            </a:r>
            <a:r>
              <a:rPr sz="3600" spc="-330" dirty="0">
                <a:latin typeface="Tahoma"/>
                <a:cs typeface="Tahoma"/>
              </a:rPr>
              <a:t> </a:t>
            </a:r>
            <a:r>
              <a:rPr sz="3600" dirty="0">
                <a:latin typeface="Tahoma"/>
                <a:cs typeface="Tahoma"/>
              </a:rPr>
              <a:t>in</a:t>
            </a:r>
            <a:r>
              <a:rPr sz="3600" spc="-330" dirty="0">
                <a:latin typeface="Tahoma"/>
                <a:cs typeface="Tahoma"/>
              </a:rPr>
              <a:t> </a:t>
            </a:r>
            <a:r>
              <a:rPr sz="3600" dirty="0">
                <a:latin typeface="Tahoma"/>
                <a:cs typeface="Tahoma"/>
              </a:rPr>
              <a:t>audit</a:t>
            </a:r>
            <a:r>
              <a:rPr sz="3600" spc="-330" dirty="0">
                <a:latin typeface="Tahoma"/>
                <a:cs typeface="Tahoma"/>
              </a:rPr>
              <a:t> </a:t>
            </a:r>
            <a:r>
              <a:rPr sz="3600" spc="-50" dirty="0">
                <a:latin typeface="Tahoma"/>
                <a:cs typeface="Tahoma"/>
              </a:rPr>
              <a:t>and</a:t>
            </a:r>
            <a:r>
              <a:rPr sz="3600" spc="-330" dirty="0">
                <a:latin typeface="Tahoma"/>
                <a:cs typeface="Tahoma"/>
              </a:rPr>
              <a:t> </a:t>
            </a:r>
            <a:r>
              <a:rPr sz="3600" dirty="0">
                <a:latin typeface="Tahoma"/>
                <a:cs typeface="Tahoma"/>
              </a:rPr>
              <a:t>block</a:t>
            </a:r>
            <a:r>
              <a:rPr sz="3600" spc="-330" dirty="0">
                <a:latin typeface="Tahoma"/>
                <a:cs typeface="Tahoma"/>
              </a:rPr>
              <a:t> </a:t>
            </a:r>
            <a:r>
              <a:rPr sz="3600" spc="-40" dirty="0">
                <a:latin typeface="Tahoma"/>
                <a:cs typeface="Tahoma"/>
              </a:rPr>
              <a:t>mode</a:t>
            </a:r>
            <a:endParaRPr sz="3600" dirty="0">
              <a:latin typeface="Tahoma"/>
              <a:cs typeface="Tahoma"/>
            </a:endParaRPr>
          </a:p>
        </p:txBody>
      </p:sp>
    </p:spTree>
    <p:extLst>
      <p:ext uri="{BB962C8B-B14F-4D97-AF65-F5344CB8AC3E}">
        <p14:creationId xmlns:p14="http://schemas.microsoft.com/office/powerpoint/2010/main" val="39525459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1340898"/>
            <a:ext cx="16459200" cy="702756"/>
          </a:xfrm>
          <a:prstGeom prst="rect">
            <a:avLst/>
          </a:prstGeom>
        </p:spPr>
        <p:txBody>
          <a:bodyPr vert="horz" wrap="square" lIns="0" tIns="25400" rIns="0" bIns="0" rtlCol="0" anchor="ctr">
            <a:spAutoFit/>
          </a:bodyPr>
          <a:lstStyle/>
          <a:p>
            <a:pPr marL="25400" algn="l">
              <a:spcBef>
                <a:spcPts val="200"/>
              </a:spcBef>
            </a:pPr>
            <a:r>
              <a:rPr b="1" dirty="0">
                <a:solidFill>
                  <a:srgbClr val="FF0000"/>
                </a:solidFill>
              </a:rPr>
              <a:t>Network</a:t>
            </a:r>
            <a:r>
              <a:rPr b="1" spc="170" dirty="0">
                <a:solidFill>
                  <a:srgbClr val="FF0000"/>
                </a:solidFill>
              </a:rPr>
              <a:t> </a:t>
            </a:r>
            <a:r>
              <a:rPr b="1" spc="-20" dirty="0">
                <a:solidFill>
                  <a:srgbClr val="FF0000"/>
                </a:solidFill>
              </a:rPr>
              <a:t>Protection</a:t>
            </a:r>
          </a:p>
        </p:txBody>
      </p:sp>
      <p:sp>
        <p:nvSpPr>
          <p:cNvPr id="3" name="object 3"/>
          <p:cNvSpPr txBox="1"/>
          <p:nvPr/>
        </p:nvSpPr>
        <p:spPr>
          <a:xfrm>
            <a:off x="914400" y="3182853"/>
            <a:ext cx="11340929" cy="1922319"/>
          </a:xfrm>
          <a:prstGeom prst="rect">
            <a:avLst/>
          </a:prstGeom>
        </p:spPr>
        <p:txBody>
          <a:bodyPr vert="horz" wrap="square" lIns="0" tIns="105408" rIns="0" bIns="0" rtlCol="0">
            <a:spAutoFit/>
          </a:bodyPr>
          <a:lstStyle/>
          <a:p>
            <a:pPr marL="758190" indent="-732790">
              <a:spcBef>
                <a:spcPts val="828"/>
              </a:spcBef>
              <a:buFont typeface="Arial MT"/>
              <a:buChar char="●"/>
              <a:tabLst>
                <a:tab pos="758190" algn="l"/>
              </a:tabLst>
            </a:pPr>
            <a:r>
              <a:rPr sz="3600" dirty="0">
                <a:latin typeface="Tahoma"/>
                <a:cs typeface="Tahoma"/>
              </a:rPr>
              <a:t>Block</a:t>
            </a:r>
            <a:r>
              <a:rPr sz="3600" spc="-200" dirty="0">
                <a:latin typeface="Tahoma"/>
                <a:cs typeface="Tahoma"/>
              </a:rPr>
              <a:t> </a:t>
            </a:r>
            <a:r>
              <a:rPr sz="3600" dirty="0">
                <a:latin typeface="Tahoma"/>
                <a:cs typeface="Tahoma"/>
              </a:rPr>
              <a:t>outgoing</a:t>
            </a:r>
            <a:r>
              <a:rPr sz="3600" spc="-200" dirty="0">
                <a:latin typeface="Tahoma"/>
                <a:cs typeface="Tahoma"/>
              </a:rPr>
              <a:t> </a:t>
            </a:r>
            <a:r>
              <a:rPr sz="3600" dirty="0">
                <a:latin typeface="Tahoma"/>
                <a:cs typeface="Tahoma"/>
              </a:rPr>
              <a:t>traffic</a:t>
            </a:r>
            <a:r>
              <a:rPr sz="3600" spc="-200" dirty="0">
                <a:latin typeface="Tahoma"/>
                <a:cs typeface="Tahoma"/>
              </a:rPr>
              <a:t> </a:t>
            </a:r>
            <a:r>
              <a:rPr sz="3600" dirty="0">
                <a:latin typeface="Tahoma"/>
                <a:cs typeface="Tahoma"/>
              </a:rPr>
              <a:t>to</a:t>
            </a:r>
            <a:r>
              <a:rPr sz="3600" spc="-200" dirty="0">
                <a:latin typeface="Tahoma"/>
                <a:cs typeface="Tahoma"/>
              </a:rPr>
              <a:t> </a:t>
            </a:r>
            <a:r>
              <a:rPr sz="3600" dirty="0">
                <a:latin typeface="Tahoma"/>
                <a:cs typeface="Tahoma"/>
              </a:rPr>
              <a:t>malicious</a:t>
            </a:r>
            <a:r>
              <a:rPr sz="3600" spc="-190" dirty="0">
                <a:latin typeface="Tahoma"/>
                <a:cs typeface="Tahoma"/>
              </a:rPr>
              <a:t> </a:t>
            </a:r>
            <a:r>
              <a:rPr sz="3600" spc="-20" dirty="0">
                <a:latin typeface="Tahoma"/>
                <a:cs typeface="Tahoma"/>
              </a:rPr>
              <a:t>domains</a:t>
            </a:r>
            <a:endParaRPr sz="3600" dirty="0">
              <a:latin typeface="Tahoma"/>
              <a:cs typeface="Tahoma"/>
            </a:endParaRPr>
          </a:p>
          <a:p>
            <a:pPr marL="758190" indent="-732790">
              <a:spcBef>
                <a:spcPts val="630"/>
              </a:spcBef>
              <a:buFont typeface="Arial MT"/>
              <a:buChar char="●"/>
              <a:tabLst>
                <a:tab pos="758190" algn="l"/>
              </a:tabLst>
            </a:pPr>
            <a:r>
              <a:rPr sz="3600" dirty="0">
                <a:latin typeface="Tahoma"/>
                <a:cs typeface="Tahoma"/>
              </a:rPr>
              <a:t>Can’t</a:t>
            </a:r>
            <a:r>
              <a:rPr sz="3600" spc="-320" dirty="0">
                <a:latin typeface="Tahoma"/>
                <a:cs typeface="Tahoma"/>
              </a:rPr>
              <a:t> </a:t>
            </a:r>
            <a:r>
              <a:rPr sz="3600" dirty="0">
                <a:latin typeface="Tahoma"/>
                <a:cs typeface="Tahoma"/>
              </a:rPr>
              <a:t>pick</a:t>
            </a:r>
            <a:r>
              <a:rPr sz="3600" spc="-320" dirty="0">
                <a:latin typeface="Tahoma"/>
                <a:cs typeface="Tahoma"/>
              </a:rPr>
              <a:t> </a:t>
            </a:r>
            <a:r>
              <a:rPr sz="3600" dirty="0">
                <a:latin typeface="Tahoma"/>
                <a:cs typeface="Tahoma"/>
              </a:rPr>
              <a:t>what</a:t>
            </a:r>
            <a:r>
              <a:rPr sz="3600" spc="-310" dirty="0">
                <a:latin typeface="Tahoma"/>
                <a:cs typeface="Tahoma"/>
              </a:rPr>
              <a:t> </a:t>
            </a:r>
            <a:r>
              <a:rPr sz="3600" spc="-20" dirty="0">
                <a:latin typeface="Tahoma"/>
                <a:cs typeface="Tahoma"/>
              </a:rPr>
              <a:t>domains</a:t>
            </a:r>
            <a:r>
              <a:rPr sz="3600" spc="-320" dirty="0">
                <a:latin typeface="Tahoma"/>
                <a:cs typeface="Tahoma"/>
              </a:rPr>
              <a:t> </a:t>
            </a:r>
            <a:r>
              <a:rPr sz="3600" dirty="0">
                <a:latin typeface="Tahoma"/>
                <a:cs typeface="Tahoma"/>
              </a:rPr>
              <a:t>are</a:t>
            </a:r>
            <a:r>
              <a:rPr sz="3600" spc="-310" dirty="0">
                <a:latin typeface="Tahoma"/>
                <a:cs typeface="Tahoma"/>
              </a:rPr>
              <a:t> </a:t>
            </a:r>
            <a:r>
              <a:rPr sz="3600" dirty="0">
                <a:latin typeface="Tahoma"/>
                <a:cs typeface="Tahoma"/>
              </a:rPr>
              <a:t>on</a:t>
            </a:r>
            <a:r>
              <a:rPr sz="3600" spc="-320" dirty="0">
                <a:latin typeface="Tahoma"/>
                <a:cs typeface="Tahoma"/>
              </a:rPr>
              <a:t> </a:t>
            </a:r>
            <a:r>
              <a:rPr sz="3600" dirty="0">
                <a:latin typeface="Tahoma"/>
                <a:cs typeface="Tahoma"/>
              </a:rPr>
              <a:t>that</a:t>
            </a:r>
            <a:r>
              <a:rPr sz="3600" spc="-310" dirty="0">
                <a:latin typeface="Tahoma"/>
                <a:cs typeface="Tahoma"/>
              </a:rPr>
              <a:t> </a:t>
            </a:r>
            <a:r>
              <a:rPr sz="3600" spc="-40" dirty="0">
                <a:latin typeface="Tahoma"/>
                <a:cs typeface="Tahoma"/>
              </a:rPr>
              <a:t>list</a:t>
            </a:r>
            <a:endParaRPr sz="3600" dirty="0">
              <a:latin typeface="Tahoma"/>
              <a:cs typeface="Tahoma"/>
            </a:endParaRPr>
          </a:p>
          <a:p>
            <a:pPr marL="758190" indent="-732790">
              <a:spcBef>
                <a:spcPts val="630"/>
              </a:spcBef>
              <a:buFont typeface="Arial MT"/>
              <a:buChar char="●"/>
              <a:tabLst>
                <a:tab pos="758190" algn="l"/>
              </a:tabLst>
            </a:pPr>
            <a:r>
              <a:rPr sz="3600" dirty="0">
                <a:latin typeface="Tahoma"/>
                <a:cs typeface="Tahoma"/>
              </a:rPr>
              <a:t>Can</a:t>
            </a:r>
            <a:r>
              <a:rPr sz="3600" spc="-340" dirty="0">
                <a:latin typeface="Tahoma"/>
                <a:cs typeface="Tahoma"/>
              </a:rPr>
              <a:t> </a:t>
            </a:r>
            <a:r>
              <a:rPr sz="3600" spc="-20" dirty="0">
                <a:latin typeface="Tahoma"/>
                <a:cs typeface="Tahoma"/>
              </a:rPr>
              <a:t>be</a:t>
            </a:r>
            <a:r>
              <a:rPr sz="3600" spc="-330" dirty="0">
                <a:latin typeface="Tahoma"/>
                <a:cs typeface="Tahoma"/>
              </a:rPr>
              <a:t> </a:t>
            </a:r>
            <a:r>
              <a:rPr sz="3600" dirty="0">
                <a:latin typeface="Tahoma"/>
                <a:cs typeface="Tahoma"/>
              </a:rPr>
              <a:t>applied</a:t>
            </a:r>
            <a:r>
              <a:rPr sz="3600" spc="-330" dirty="0">
                <a:latin typeface="Tahoma"/>
                <a:cs typeface="Tahoma"/>
              </a:rPr>
              <a:t> </a:t>
            </a:r>
            <a:r>
              <a:rPr sz="3600" dirty="0">
                <a:latin typeface="Tahoma"/>
                <a:cs typeface="Tahoma"/>
              </a:rPr>
              <a:t>in</a:t>
            </a:r>
            <a:r>
              <a:rPr sz="3600" spc="-330" dirty="0">
                <a:latin typeface="Tahoma"/>
                <a:cs typeface="Tahoma"/>
              </a:rPr>
              <a:t> </a:t>
            </a:r>
            <a:r>
              <a:rPr sz="3600" dirty="0">
                <a:latin typeface="Tahoma"/>
                <a:cs typeface="Tahoma"/>
              </a:rPr>
              <a:t>audit</a:t>
            </a:r>
            <a:r>
              <a:rPr sz="3600" spc="-330" dirty="0">
                <a:latin typeface="Tahoma"/>
                <a:cs typeface="Tahoma"/>
              </a:rPr>
              <a:t> </a:t>
            </a:r>
            <a:r>
              <a:rPr sz="3600" spc="-50" dirty="0">
                <a:latin typeface="Tahoma"/>
                <a:cs typeface="Tahoma"/>
              </a:rPr>
              <a:t>and</a:t>
            </a:r>
            <a:r>
              <a:rPr sz="3600" spc="-330" dirty="0">
                <a:latin typeface="Tahoma"/>
                <a:cs typeface="Tahoma"/>
              </a:rPr>
              <a:t> </a:t>
            </a:r>
            <a:r>
              <a:rPr sz="3600" dirty="0">
                <a:latin typeface="Tahoma"/>
                <a:cs typeface="Tahoma"/>
              </a:rPr>
              <a:t>block</a:t>
            </a:r>
            <a:r>
              <a:rPr sz="3600" spc="-330" dirty="0">
                <a:latin typeface="Tahoma"/>
                <a:cs typeface="Tahoma"/>
              </a:rPr>
              <a:t> </a:t>
            </a:r>
            <a:r>
              <a:rPr sz="3600" spc="-40" dirty="0">
                <a:latin typeface="Tahoma"/>
                <a:cs typeface="Tahoma"/>
              </a:rPr>
              <a:t>mode</a:t>
            </a:r>
            <a:endParaRPr sz="3600" dirty="0">
              <a:latin typeface="Tahoma"/>
              <a:cs typeface="Tahoma"/>
            </a:endParaRPr>
          </a:p>
        </p:txBody>
      </p:sp>
    </p:spTree>
    <p:extLst>
      <p:ext uri="{BB962C8B-B14F-4D97-AF65-F5344CB8AC3E}">
        <p14:creationId xmlns:p14="http://schemas.microsoft.com/office/powerpoint/2010/main" val="318997327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1340898"/>
            <a:ext cx="16459200" cy="702756"/>
          </a:xfrm>
          <a:prstGeom prst="rect">
            <a:avLst/>
          </a:prstGeom>
        </p:spPr>
        <p:txBody>
          <a:bodyPr vert="horz" wrap="square" lIns="0" tIns="25400" rIns="0" bIns="0" rtlCol="0" anchor="ctr">
            <a:spAutoFit/>
          </a:bodyPr>
          <a:lstStyle/>
          <a:p>
            <a:pPr marL="25400" algn="l">
              <a:spcBef>
                <a:spcPts val="200"/>
              </a:spcBef>
            </a:pPr>
            <a:r>
              <a:rPr b="1" dirty="0">
                <a:solidFill>
                  <a:srgbClr val="FF0000"/>
                </a:solidFill>
              </a:rPr>
              <a:t>Controlled</a:t>
            </a:r>
            <a:r>
              <a:rPr b="1" spc="-120" dirty="0">
                <a:solidFill>
                  <a:srgbClr val="FF0000"/>
                </a:solidFill>
              </a:rPr>
              <a:t> </a:t>
            </a:r>
            <a:r>
              <a:rPr b="1" dirty="0">
                <a:solidFill>
                  <a:srgbClr val="FF0000"/>
                </a:solidFill>
              </a:rPr>
              <a:t>folder</a:t>
            </a:r>
            <a:r>
              <a:rPr b="1" spc="-110" dirty="0">
                <a:solidFill>
                  <a:srgbClr val="FF0000"/>
                </a:solidFill>
              </a:rPr>
              <a:t> </a:t>
            </a:r>
            <a:r>
              <a:rPr b="1" spc="-20" dirty="0">
                <a:solidFill>
                  <a:srgbClr val="FF0000"/>
                </a:solidFill>
              </a:rPr>
              <a:t>access</a:t>
            </a:r>
          </a:p>
        </p:txBody>
      </p:sp>
      <p:sp>
        <p:nvSpPr>
          <p:cNvPr id="3" name="object 3"/>
          <p:cNvSpPr txBox="1"/>
          <p:nvPr/>
        </p:nvSpPr>
        <p:spPr>
          <a:xfrm>
            <a:off x="762000" y="3182852"/>
            <a:ext cx="15517958" cy="2559417"/>
          </a:xfrm>
          <a:prstGeom prst="rect">
            <a:avLst/>
          </a:prstGeom>
        </p:spPr>
        <p:txBody>
          <a:bodyPr vert="horz" wrap="square" lIns="0" tIns="105408" rIns="0" bIns="0" rtlCol="0">
            <a:spAutoFit/>
          </a:bodyPr>
          <a:lstStyle/>
          <a:p>
            <a:pPr marL="758190" indent="-732790">
              <a:spcBef>
                <a:spcPts val="828"/>
              </a:spcBef>
              <a:buFont typeface="Arial MT"/>
              <a:buChar char="●"/>
              <a:tabLst>
                <a:tab pos="758190" algn="l"/>
              </a:tabLst>
            </a:pPr>
            <a:r>
              <a:rPr sz="3600" dirty="0">
                <a:latin typeface="Tahoma"/>
                <a:cs typeface="Tahoma"/>
              </a:rPr>
              <a:t>Marketed</a:t>
            </a:r>
            <a:r>
              <a:rPr sz="3600" spc="-200" dirty="0">
                <a:latin typeface="Tahoma"/>
                <a:cs typeface="Tahoma"/>
              </a:rPr>
              <a:t> </a:t>
            </a:r>
            <a:r>
              <a:rPr sz="3600" spc="-70" dirty="0">
                <a:latin typeface="Tahoma"/>
                <a:cs typeface="Tahoma"/>
              </a:rPr>
              <a:t>as</a:t>
            </a:r>
            <a:r>
              <a:rPr sz="3600" spc="-190" dirty="0">
                <a:latin typeface="Tahoma"/>
                <a:cs typeface="Tahoma"/>
              </a:rPr>
              <a:t> </a:t>
            </a:r>
            <a:r>
              <a:rPr sz="3600" dirty="0">
                <a:latin typeface="Tahoma"/>
                <a:cs typeface="Tahoma"/>
              </a:rPr>
              <a:t>ransomware</a:t>
            </a:r>
            <a:r>
              <a:rPr sz="3600" spc="-200" dirty="0">
                <a:latin typeface="Tahoma"/>
                <a:cs typeface="Tahoma"/>
              </a:rPr>
              <a:t> </a:t>
            </a:r>
            <a:r>
              <a:rPr sz="3600" spc="-20" dirty="0">
                <a:latin typeface="Tahoma"/>
                <a:cs typeface="Tahoma"/>
              </a:rPr>
              <a:t>protection</a:t>
            </a:r>
            <a:endParaRPr sz="3600" dirty="0">
              <a:latin typeface="Tahoma"/>
              <a:cs typeface="Tahoma"/>
            </a:endParaRPr>
          </a:p>
          <a:p>
            <a:pPr marL="758190" indent="-732790">
              <a:spcBef>
                <a:spcPts val="630"/>
              </a:spcBef>
              <a:buFont typeface="Arial MT"/>
              <a:buChar char="●"/>
              <a:tabLst>
                <a:tab pos="758190" algn="l"/>
              </a:tabLst>
            </a:pPr>
            <a:r>
              <a:rPr sz="3600" dirty="0">
                <a:latin typeface="Tahoma"/>
                <a:cs typeface="Tahoma"/>
              </a:rPr>
              <a:t>Allows</a:t>
            </a:r>
            <a:r>
              <a:rPr sz="3600" spc="-280" dirty="0">
                <a:latin typeface="Tahoma"/>
                <a:cs typeface="Tahoma"/>
              </a:rPr>
              <a:t> </a:t>
            </a:r>
            <a:r>
              <a:rPr sz="3600" dirty="0">
                <a:latin typeface="Tahoma"/>
                <a:cs typeface="Tahoma"/>
              </a:rPr>
              <a:t>folders</a:t>
            </a:r>
            <a:r>
              <a:rPr sz="3600" spc="-270" dirty="0">
                <a:latin typeface="Tahoma"/>
                <a:cs typeface="Tahoma"/>
              </a:rPr>
              <a:t> </a:t>
            </a:r>
            <a:r>
              <a:rPr sz="3600" dirty="0">
                <a:latin typeface="Tahoma"/>
                <a:cs typeface="Tahoma"/>
              </a:rPr>
              <a:t>to</a:t>
            </a:r>
            <a:r>
              <a:rPr sz="3600" spc="-270" dirty="0">
                <a:latin typeface="Tahoma"/>
                <a:cs typeface="Tahoma"/>
              </a:rPr>
              <a:t> </a:t>
            </a:r>
            <a:r>
              <a:rPr sz="3600" spc="-20" dirty="0">
                <a:latin typeface="Tahoma"/>
                <a:cs typeface="Tahoma"/>
              </a:rPr>
              <a:t>be</a:t>
            </a:r>
            <a:r>
              <a:rPr sz="3600" spc="-270" dirty="0">
                <a:latin typeface="Tahoma"/>
                <a:cs typeface="Tahoma"/>
              </a:rPr>
              <a:t> </a:t>
            </a:r>
            <a:r>
              <a:rPr sz="3600" dirty="0">
                <a:latin typeface="Tahoma"/>
                <a:cs typeface="Tahoma"/>
              </a:rPr>
              <a:t>marked</a:t>
            </a:r>
            <a:r>
              <a:rPr sz="3600" spc="-270" dirty="0">
                <a:latin typeface="Tahoma"/>
                <a:cs typeface="Tahoma"/>
              </a:rPr>
              <a:t> </a:t>
            </a:r>
            <a:r>
              <a:rPr sz="3600" spc="-70" dirty="0">
                <a:latin typeface="Tahoma"/>
                <a:cs typeface="Tahoma"/>
              </a:rPr>
              <a:t>as</a:t>
            </a:r>
            <a:r>
              <a:rPr sz="3600" spc="-270" dirty="0">
                <a:latin typeface="Tahoma"/>
                <a:cs typeface="Tahoma"/>
              </a:rPr>
              <a:t> </a:t>
            </a:r>
            <a:r>
              <a:rPr sz="3600" spc="-20" dirty="0">
                <a:latin typeface="Tahoma"/>
                <a:cs typeface="Tahoma"/>
              </a:rPr>
              <a:t>“protected”</a:t>
            </a:r>
            <a:endParaRPr sz="3600" dirty="0">
              <a:latin typeface="Tahoma"/>
              <a:cs typeface="Tahoma"/>
            </a:endParaRPr>
          </a:p>
          <a:p>
            <a:pPr marL="758190" indent="-732790">
              <a:spcBef>
                <a:spcPts val="630"/>
              </a:spcBef>
              <a:buFont typeface="Arial MT"/>
              <a:buChar char="●"/>
              <a:tabLst>
                <a:tab pos="758190" algn="l"/>
              </a:tabLst>
            </a:pPr>
            <a:r>
              <a:rPr sz="3600" dirty="0">
                <a:latin typeface="Tahoma"/>
                <a:cs typeface="Tahoma"/>
              </a:rPr>
              <a:t>Protected</a:t>
            </a:r>
            <a:r>
              <a:rPr sz="3600" spc="-228" dirty="0">
                <a:latin typeface="Tahoma"/>
                <a:cs typeface="Tahoma"/>
              </a:rPr>
              <a:t> </a:t>
            </a:r>
            <a:r>
              <a:rPr sz="3600" dirty="0">
                <a:latin typeface="Tahoma"/>
                <a:cs typeface="Tahoma"/>
              </a:rPr>
              <a:t>folders</a:t>
            </a:r>
            <a:r>
              <a:rPr sz="3600" spc="-220" dirty="0">
                <a:latin typeface="Tahoma"/>
                <a:cs typeface="Tahoma"/>
              </a:rPr>
              <a:t> </a:t>
            </a:r>
            <a:r>
              <a:rPr sz="3600" spc="-20" dirty="0">
                <a:latin typeface="Tahoma"/>
                <a:cs typeface="Tahoma"/>
              </a:rPr>
              <a:t>can</a:t>
            </a:r>
            <a:r>
              <a:rPr sz="3600" spc="-220" dirty="0">
                <a:latin typeface="Tahoma"/>
                <a:cs typeface="Tahoma"/>
              </a:rPr>
              <a:t> </a:t>
            </a:r>
            <a:r>
              <a:rPr sz="3600" dirty="0">
                <a:latin typeface="Tahoma"/>
                <a:cs typeface="Tahoma"/>
              </a:rPr>
              <a:t>only</a:t>
            </a:r>
            <a:r>
              <a:rPr sz="3600" spc="-220" dirty="0">
                <a:latin typeface="Tahoma"/>
                <a:cs typeface="Tahoma"/>
              </a:rPr>
              <a:t> </a:t>
            </a:r>
            <a:r>
              <a:rPr sz="3600" spc="-20" dirty="0">
                <a:latin typeface="Tahoma"/>
                <a:cs typeface="Tahoma"/>
              </a:rPr>
              <a:t>be</a:t>
            </a:r>
            <a:r>
              <a:rPr sz="3600" spc="-220" dirty="0">
                <a:latin typeface="Tahoma"/>
                <a:cs typeface="Tahoma"/>
              </a:rPr>
              <a:t> </a:t>
            </a:r>
            <a:r>
              <a:rPr sz="3600" dirty="0">
                <a:latin typeface="Tahoma"/>
                <a:cs typeface="Tahoma"/>
              </a:rPr>
              <a:t>modified</a:t>
            </a:r>
            <a:r>
              <a:rPr sz="3600" spc="-228" dirty="0">
                <a:latin typeface="Tahoma"/>
                <a:cs typeface="Tahoma"/>
              </a:rPr>
              <a:t> </a:t>
            </a:r>
            <a:r>
              <a:rPr sz="3600" dirty="0">
                <a:latin typeface="Tahoma"/>
                <a:cs typeface="Tahoma"/>
              </a:rPr>
              <a:t>by</a:t>
            </a:r>
            <a:r>
              <a:rPr sz="3600" spc="-220" dirty="0">
                <a:latin typeface="Tahoma"/>
                <a:cs typeface="Tahoma"/>
              </a:rPr>
              <a:t> </a:t>
            </a:r>
            <a:r>
              <a:rPr sz="3600" dirty="0">
                <a:latin typeface="Tahoma"/>
                <a:cs typeface="Tahoma"/>
              </a:rPr>
              <a:t>whitelisted</a:t>
            </a:r>
            <a:r>
              <a:rPr sz="3600" spc="-220" dirty="0">
                <a:latin typeface="Tahoma"/>
                <a:cs typeface="Tahoma"/>
              </a:rPr>
              <a:t> </a:t>
            </a:r>
            <a:r>
              <a:rPr sz="3600" spc="-20" dirty="0">
                <a:latin typeface="Tahoma"/>
                <a:cs typeface="Tahoma"/>
              </a:rPr>
              <a:t>programs</a:t>
            </a:r>
            <a:endParaRPr sz="3600" dirty="0">
              <a:latin typeface="Tahoma"/>
              <a:cs typeface="Tahoma"/>
            </a:endParaRPr>
          </a:p>
          <a:p>
            <a:pPr marL="758190" marR="1193800" indent="-734060">
              <a:lnSpc>
                <a:spcPct val="114599"/>
              </a:lnSpc>
              <a:buFont typeface="Arial MT"/>
              <a:buChar char="●"/>
              <a:tabLst>
                <a:tab pos="758190" algn="l"/>
              </a:tabLst>
            </a:pPr>
            <a:r>
              <a:rPr sz="3600" dirty="0">
                <a:latin typeface="Tahoma"/>
                <a:cs typeface="Tahoma"/>
              </a:rPr>
              <a:t>Program</a:t>
            </a:r>
            <a:r>
              <a:rPr sz="3600" spc="-228" dirty="0">
                <a:latin typeface="Tahoma"/>
                <a:cs typeface="Tahoma"/>
              </a:rPr>
              <a:t> </a:t>
            </a:r>
            <a:r>
              <a:rPr sz="3600" dirty="0">
                <a:latin typeface="Tahoma"/>
                <a:cs typeface="Tahoma"/>
              </a:rPr>
              <a:t>whitelist</a:t>
            </a:r>
            <a:r>
              <a:rPr sz="3600" spc="-228" dirty="0">
                <a:latin typeface="Tahoma"/>
                <a:cs typeface="Tahoma"/>
              </a:rPr>
              <a:t> </a:t>
            </a:r>
            <a:r>
              <a:rPr sz="3600" spc="-20" dirty="0">
                <a:latin typeface="Tahoma"/>
                <a:cs typeface="Tahoma"/>
              </a:rPr>
              <a:t>can</a:t>
            </a:r>
            <a:r>
              <a:rPr sz="3600" spc="-228" dirty="0">
                <a:latin typeface="Tahoma"/>
                <a:cs typeface="Tahoma"/>
              </a:rPr>
              <a:t> </a:t>
            </a:r>
            <a:r>
              <a:rPr sz="3600" spc="-20" dirty="0">
                <a:latin typeface="Tahoma"/>
                <a:cs typeface="Tahoma"/>
              </a:rPr>
              <a:t>be</a:t>
            </a:r>
            <a:r>
              <a:rPr sz="3600" spc="-228" dirty="0">
                <a:latin typeface="Tahoma"/>
                <a:cs typeface="Tahoma"/>
              </a:rPr>
              <a:t> </a:t>
            </a:r>
            <a:r>
              <a:rPr sz="3600" dirty="0">
                <a:latin typeface="Tahoma"/>
                <a:cs typeface="Tahoma"/>
              </a:rPr>
              <a:t>configured</a:t>
            </a:r>
            <a:r>
              <a:rPr sz="3600" spc="-220" dirty="0">
                <a:latin typeface="Tahoma"/>
                <a:cs typeface="Tahoma"/>
              </a:rPr>
              <a:t> </a:t>
            </a:r>
            <a:r>
              <a:rPr sz="3600" dirty="0">
                <a:latin typeface="Tahoma"/>
                <a:cs typeface="Tahoma"/>
              </a:rPr>
              <a:t>in</a:t>
            </a:r>
            <a:r>
              <a:rPr sz="3600" spc="-228" dirty="0">
                <a:latin typeface="Tahoma"/>
                <a:cs typeface="Tahoma"/>
              </a:rPr>
              <a:t> </a:t>
            </a:r>
            <a:r>
              <a:rPr sz="3600" dirty="0">
                <a:latin typeface="Tahoma"/>
                <a:cs typeface="Tahoma"/>
              </a:rPr>
              <a:t>Defender</a:t>
            </a:r>
            <a:r>
              <a:rPr sz="3600" spc="-228" dirty="0">
                <a:latin typeface="Tahoma"/>
                <a:cs typeface="Tahoma"/>
              </a:rPr>
              <a:t> </a:t>
            </a:r>
            <a:r>
              <a:rPr sz="3600" spc="-20" dirty="0">
                <a:latin typeface="Tahoma"/>
                <a:cs typeface="Tahoma"/>
              </a:rPr>
              <a:t>Security Center</a:t>
            </a:r>
            <a:endParaRPr sz="3600" dirty="0">
              <a:latin typeface="Tahoma"/>
              <a:cs typeface="Tahoma"/>
            </a:endParaRPr>
          </a:p>
        </p:txBody>
      </p:sp>
    </p:spTree>
    <p:extLst>
      <p:ext uri="{BB962C8B-B14F-4D97-AF65-F5344CB8AC3E}">
        <p14:creationId xmlns:p14="http://schemas.microsoft.com/office/powerpoint/2010/main" val="40454495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1340898"/>
            <a:ext cx="16459200" cy="702756"/>
          </a:xfrm>
          <a:prstGeom prst="rect">
            <a:avLst/>
          </a:prstGeom>
        </p:spPr>
        <p:txBody>
          <a:bodyPr vert="horz" wrap="square" lIns="0" tIns="25400" rIns="0" bIns="0" rtlCol="0" anchor="ctr">
            <a:spAutoFit/>
          </a:bodyPr>
          <a:lstStyle/>
          <a:p>
            <a:pPr marL="25400">
              <a:spcBef>
                <a:spcPts val="200"/>
              </a:spcBef>
            </a:pPr>
            <a:r>
              <a:rPr b="1" spc="150" dirty="0">
                <a:solidFill>
                  <a:srgbClr val="FF0000"/>
                </a:solidFill>
              </a:rPr>
              <a:t>Windows</a:t>
            </a:r>
            <a:r>
              <a:rPr b="1" spc="-90" dirty="0">
                <a:solidFill>
                  <a:srgbClr val="FF0000"/>
                </a:solidFill>
              </a:rPr>
              <a:t> </a:t>
            </a:r>
            <a:r>
              <a:rPr b="1" dirty="0">
                <a:solidFill>
                  <a:srgbClr val="FF0000"/>
                </a:solidFill>
              </a:rPr>
              <a:t>Defender</a:t>
            </a:r>
            <a:r>
              <a:rPr b="1" spc="-90" dirty="0">
                <a:solidFill>
                  <a:srgbClr val="FF0000"/>
                </a:solidFill>
              </a:rPr>
              <a:t> </a:t>
            </a:r>
            <a:r>
              <a:rPr b="1" spc="80" dirty="0">
                <a:solidFill>
                  <a:srgbClr val="FF0000"/>
                </a:solidFill>
              </a:rPr>
              <a:t>Playground</a:t>
            </a:r>
          </a:p>
        </p:txBody>
      </p:sp>
      <p:sp>
        <p:nvSpPr>
          <p:cNvPr id="3" name="object 3"/>
          <p:cNvSpPr txBox="1"/>
          <p:nvPr/>
        </p:nvSpPr>
        <p:spPr>
          <a:xfrm>
            <a:off x="2922098" y="3182852"/>
            <a:ext cx="13599160" cy="1930785"/>
          </a:xfrm>
          <a:prstGeom prst="rect">
            <a:avLst/>
          </a:prstGeom>
        </p:spPr>
        <p:txBody>
          <a:bodyPr vert="horz" wrap="square" lIns="0" tIns="25400" rIns="0" bIns="0" rtlCol="0">
            <a:spAutoFit/>
          </a:bodyPr>
          <a:lstStyle/>
          <a:p>
            <a:pPr marL="758190" marR="10160" indent="-734060">
              <a:lnSpc>
                <a:spcPct val="114599"/>
              </a:lnSpc>
              <a:spcBef>
                <a:spcPts val="200"/>
              </a:spcBef>
              <a:buFont typeface="Arial MT"/>
              <a:buChar char="●"/>
              <a:tabLst>
                <a:tab pos="758190" algn="l"/>
              </a:tabLst>
            </a:pPr>
            <a:r>
              <a:rPr sz="3600" spc="110" dirty="0">
                <a:solidFill>
                  <a:srgbClr val="FFFFFF"/>
                </a:solidFill>
                <a:latin typeface="Tahoma"/>
                <a:cs typeface="Tahoma"/>
              </a:rPr>
              <a:t>Microsoft</a:t>
            </a:r>
            <a:r>
              <a:rPr sz="3600" spc="-260" dirty="0">
                <a:solidFill>
                  <a:srgbClr val="FFFFFF"/>
                </a:solidFill>
                <a:latin typeface="Tahoma"/>
                <a:cs typeface="Tahoma"/>
              </a:rPr>
              <a:t> </a:t>
            </a:r>
            <a:r>
              <a:rPr sz="3600" dirty="0">
                <a:solidFill>
                  <a:srgbClr val="FFFFFF"/>
                </a:solidFill>
                <a:latin typeface="Tahoma"/>
                <a:cs typeface="Tahoma"/>
              </a:rPr>
              <a:t>provides</a:t>
            </a:r>
            <a:r>
              <a:rPr sz="3600" spc="-250" dirty="0">
                <a:solidFill>
                  <a:srgbClr val="FFFFFF"/>
                </a:solidFill>
                <a:latin typeface="Tahoma"/>
                <a:cs typeface="Tahoma"/>
              </a:rPr>
              <a:t> </a:t>
            </a:r>
            <a:r>
              <a:rPr sz="3600" spc="-20" dirty="0">
                <a:solidFill>
                  <a:srgbClr val="FFFFFF"/>
                </a:solidFill>
                <a:latin typeface="Tahoma"/>
                <a:cs typeface="Tahoma"/>
              </a:rPr>
              <a:t>“malicious”</a:t>
            </a:r>
            <a:r>
              <a:rPr sz="3600" spc="-250" dirty="0">
                <a:solidFill>
                  <a:srgbClr val="FFFFFF"/>
                </a:solidFill>
                <a:latin typeface="Tahoma"/>
                <a:cs typeface="Tahoma"/>
              </a:rPr>
              <a:t> </a:t>
            </a:r>
            <a:r>
              <a:rPr sz="3600" dirty="0">
                <a:solidFill>
                  <a:srgbClr val="FFFFFF"/>
                </a:solidFill>
                <a:latin typeface="Tahoma"/>
                <a:cs typeface="Tahoma"/>
              </a:rPr>
              <a:t>applications</a:t>
            </a:r>
            <a:r>
              <a:rPr sz="3600" spc="-260" dirty="0">
                <a:solidFill>
                  <a:srgbClr val="FFFFFF"/>
                </a:solidFill>
                <a:latin typeface="Tahoma"/>
                <a:cs typeface="Tahoma"/>
              </a:rPr>
              <a:t> </a:t>
            </a:r>
            <a:r>
              <a:rPr sz="3600" dirty="0">
                <a:solidFill>
                  <a:srgbClr val="FFFFFF"/>
                </a:solidFill>
                <a:latin typeface="Tahoma"/>
                <a:cs typeface="Tahoma"/>
              </a:rPr>
              <a:t>to</a:t>
            </a:r>
            <a:r>
              <a:rPr sz="3600" spc="-250" dirty="0">
                <a:solidFill>
                  <a:srgbClr val="FFFFFF"/>
                </a:solidFill>
                <a:latin typeface="Tahoma"/>
                <a:cs typeface="Tahoma"/>
              </a:rPr>
              <a:t> </a:t>
            </a:r>
            <a:r>
              <a:rPr sz="3600" dirty="0">
                <a:solidFill>
                  <a:srgbClr val="FFFFFF"/>
                </a:solidFill>
                <a:latin typeface="Tahoma"/>
                <a:cs typeface="Tahoma"/>
              </a:rPr>
              <a:t>test</a:t>
            </a:r>
            <a:r>
              <a:rPr sz="3600" spc="-250" dirty="0">
                <a:solidFill>
                  <a:srgbClr val="FFFFFF"/>
                </a:solidFill>
                <a:latin typeface="Tahoma"/>
                <a:cs typeface="Tahoma"/>
              </a:rPr>
              <a:t> </a:t>
            </a:r>
            <a:r>
              <a:rPr sz="3600" dirty="0">
                <a:solidFill>
                  <a:srgbClr val="FFFFFF"/>
                </a:solidFill>
                <a:latin typeface="Tahoma"/>
                <a:cs typeface="Tahoma"/>
              </a:rPr>
              <a:t>Exploit</a:t>
            </a:r>
            <a:r>
              <a:rPr sz="3600" spc="-260" dirty="0">
                <a:solidFill>
                  <a:srgbClr val="FFFFFF"/>
                </a:solidFill>
                <a:latin typeface="Tahoma"/>
                <a:cs typeface="Tahoma"/>
              </a:rPr>
              <a:t> </a:t>
            </a:r>
            <a:r>
              <a:rPr sz="3600" spc="-20" dirty="0">
                <a:solidFill>
                  <a:srgbClr val="FFFFFF"/>
                </a:solidFill>
                <a:latin typeface="Tahoma"/>
                <a:cs typeface="Tahoma"/>
              </a:rPr>
              <a:t>Guard </a:t>
            </a:r>
            <a:r>
              <a:rPr sz="3600" spc="-50" dirty="0">
                <a:solidFill>
                  <a:srgbClr val="FFFFFF"/>
                </a:solidFill>
                <a:latin typeface="Tahoma"/>
                <a:cs typeface="Tahoma"/>
              </a:rPr>
              <a:t>and</a:t>
            </a:r>
            <a:r>
              <a:rPr sz="3600" spc="-408" dirty="0">
                <a:solidFill>
                  <a:srgbClr val="FFFFFF"/>
                </a:solidFill>
                <a:latin typeface="Tahoma"/>
                <a:cs typeface="Tahoma"/>
              </a:rPr>
              <a:t> </a:t>
            </a:r>
            <a:r>
              <a:rPr sz="3600" spc="-20" dirty="0">
                <a:solidFill>
                  <a:srgbClr val="FFFFFF"/>
                </a:solidFill>
                <a:latin typeface="Tahoma"/>
                <a:cs typeface="Tahoma"/>
              </a:rPr>
              <a:t>Antivirus</a:t>
            </a:r>
            <a:endParaRPr sz="3600">
              <a:latin typeface="Tahoma"/>
              <a:cs typeface="Tahoma"/>
            </a:endParaRPr>
          </a:p>
          <a:p>
            <a:pPr marL="758190" indent="-732790">
              <a:spcBef>
                <a:spcPts val="630"/>
              </a:spcBef>
              <a:buClr>
                <a:srgbClr val="FFFFFF"/>
              </a:buClr>
              <a:buFont typeface="Arial MT"/>
              <a:buChar char="●"/>
              <a:tabLst>
                <a:tab pos="758190" algn="l"/>
              </a:tabLst>
            </a:pPr>
            <a:r>
              <a:rPr sz="3600" u="heavy" spc="-20" dirty="0">
                <a:solidFill>
                  <a:srgbClr val="7890CD"/>
                </a:solidFill>
                <a:uFill>
                  <a:solidFill>
                    <a:srgbClr val="7890CD"/>
                  </a:solidFill>
                </a:uFill>
                <a:latin typeface="Tahoma"/>
                <a:cs typeface="Tahoma"/>
                <a:hlinkClick r:id="rId2"/>
              </a:rPr>
              <a:t>https://demo.wd.microsoft.com/</a:t>
            </a:r>
            <a:endParaRPr sz="3600">
              <a:latin typeface="Tahoma"/>
              <a:cs typeface="Tahoma"/>
            </a:endParaRPr>
          </a:p>
        </p:txBody>
      </p:sp>
    </p:spTree>
    <p:extLst>
      <p:ext uri="{BB962C8B-B14F-4D97-AF65-F5344CB8AC3E}">
        <p14:creationId xmlns:p14="http://schemas.microsoft.com/office/powerpoint/2010/main" val="37362728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1340898"/>
            <a:ext cx="16459200" cy="702756"/>
          </a:xfrm>
          <a:prstGeom prst="rect">
            <a:avLst/>
          </a:prstGeom>
        </p:spPr>
        <p:txBody>
          <a:bodyPr vert="horz" wrap="square" lIns="0" tIns="25400" rIns="0" bIns="0" rtlCol="0" anchor="ctr">
            <a:spAutoFit/>
          </a:bodyPr>
          <a:lstStyle/>
          <a:p>
            <a:pPr marL="25400" algn="l">
              <a:spcBef>
                <a:spcPts val="200"/>
              </a:spcBef>
            </a:pPr>
            <a:r>
              <a:rPr b="1" spc="150" dirty="0">
                <a:solidFill>
                  <a:srgbClr val="FF0000"/>
                </a:solidFill>
              </a:rPr>
              <a:t>Windows</a:t>
            </a:r>
            <a:r>
              <a:rPr b="1" spc="-408" dirty="0">
                <a:solidFill>
                  <a:srgbClr val="FF0000"/>
                </a:solidFill>
              </a:rPr>
              <a:t> </a:t>
            </a:r>
            <a:r>
              <a:rPr b="1" spc="-20" dirty="0">
                <a:solidFill>
                  <a:srgbClr val="FF0000"/>
                </a:solidFill>
              </a:rPr>
              <a:t>SmartScreen</a:t>
            </a:r>
          </a:p>
        </p:txBody>
      </p:sp>
      <p:sp>
        <p:nvSpPr>
          <p:cNvPr id="3" name="object 3"/>
          <p:cNvSpPr txBox="1"/>
          <p:nvPr/>
        </p:nvSpPr>
        <p:spPr>
          <a:xfrm>
            <a:off x="762000" y="3182853"/>
            <a:ext cx="12062289" cy="1922319"/>
          </a:xfrm>
          <a:prstGeom prst="rect">
            <a:avLst/>
          </a:prstGeom>
        </p:spPr>
        <p:txBody>
          <a:bodyPr vert="horz" wrap="square" lIns="0" tIns="105408" rIns="0" bIns="0" rtlCol="0">
            <a:spAutoFit/>
          </a:bodyPr>
          <a:lstStyle/>
          <a:p>
            <a:pPr marL="758190" indent="-732790">
              <a:spcBef>
                <a:spcPts val="828"/>
              </a:spcBef>
              <a:buFont typeface="Arial MT"/>
              <a:buChar char="●"/>
              <a:tabLst>
                <a:tab pos="758190" algn="l"/>
              </a:tabLst>
            </a:pPr>
            <a:r>
              <a:rPr sz="3600" spc="-50" dirty="0">
                <a:latin typeface="Tahoma"/>
                <a:cs typeface="Tahoma"/>
              </a:rPr>
              <a:t>Scans</a:t>
            </a:r>
            <a:r>
              <a:rPr sz="3600" spc="-290" dirty="0">
                <a:latin typeface="Tahoma"/>
                <a:cs typeface="Tahoma"/>
              </a:rPr>
              <a:t> </a:t>
            </a:r>
            <a:r>
              <a:rPr sz="3600" dirty="0">
                <a:latin typeface="Tahoma"/>
                <a:cs typeface="Tahoma"/>
              </a:rPr>
              <a:t>websites</a:t>
            </a:r>
            <a:r>
              <a:rPr sz="3600" spc="-290" dirty="0">
                <a:latin typeface="Tahoma"/>
                <a:cs typeface="Tahoma"/>
              </a:rPr>
              <a:t> </a:t>
            </a:r>
            <a:r>
              <a:rPr sz="3600" dirty="0">
                <a:latin typeface="Tahoma"/>
                <a:cs typeface="Tahoma"/>
              </a:rPr>
              <a:t>for</a:t>
            </a:r>
            <a:r>
              <a:rPr sz="3600" spc="-280" dirty="0">
                <a:latin typeface="Tahoma"/>
                <a:cs typeface="Tahoma"/>
              </a:rPr>
              <a:t> </a:t>
            </a:r>
            <a:r>
              <a:rPr sz="3600" dirty="0">
                <a:latin typeface="Tahoma"/>
                <a:cs typeface="Tahoma"/>
              </a:rPr>
              <a:t>malicious</a:t>
            </a:r>
            <a:r>
              <a:rPr sz="3600" spc="-290" dirty="0">
                <a:latin typeface="Tahoma"/>
                <a:cs typeface="Tahoma"/>
              </a:rPr>
              <a:t> </a:t>
            </a:r>
            <a:r>
              <a:rPr sz="3600" spc="-20" dirty="0">
                <a:latin typeface="Tahoma"/>
                <a:cs typeface="Tahoma"/>
              </a:rPr>
              <a:t>behavior</a:t>
            </a:r>
            <a:endParaRPr sz="3600" dirty="0">
              <a:latin typeface="Tahoma"/>
              <a:cs typeface="Tahoma"/>
            </a:endParaRPr>
          </a:p>
          <a:p>
            <a:pPr marL="758190" indent="-732790">
              <a:spcBef>
                <a:spcPts val="630"/>
              </a:spcBef>
              <a:buFont typeface="Arial MT"/>
              <a:buChar char="●"/>
              <a:tabLst>
                <a:tab pos="758190" algn="l"/>
              </a:tabLst>
            </a:pPr>
            <a:r>
              <a:rPr sz="3600" spc="-50" dirty="0">
                <a:latin typeface="Tahoma"/>
                <a:cs typeface="Tahoma"/>
              </a:rPr>
              <a:t>Scans</a:t>
            </a:r>
            <a:r>
              <a:rPr sz="3600" spc="-270" dirty="0">
                <a:latin typeface="Tahoma"/>
                <a:cs typeface="Tahoma"/>
              </a:rPr>
              <a:t> </a:t>
            </a:r>
            <a:r>
              <a:rPr sz="3600" dirty="0">
                <a:latin typeface="Tahoma"/>
                <a:cs typeface="Tahoma"/>
              </a:rPr>
              <a:t>downloaded</a:t>
            </a:r>
            <a:r>
              <a:rPr sz="3600" spc="-270" dirty="0">
                <a:latin typeface="Tahoma"/>
                <a:cs typeface="Tahoma"/>
              </a:rPr>
              <a:t> </a:t>
            </a:r>
            <a:r>
              <a:rPr sz="3600" dirty="0">
                <a:latin typeface="Tahoma"/>
                <a:cs typeface="Tahoma"/>
              </a:rPr>
              <a:t>files</a:t>
            </a:r>
            <a:r>
              <a:rPr sz="3600" spc="-270" dirty="0">
                <a:latin typeface="Tahoma"/>
                <a:cs typeface="Tahoma"/>
              </a:rPr>
              <a:t> </a:t>
            </a:r>
            <a:r>
              <a:rPr sz="3600" dirty="0">
                <a:latin typeface="Tahoma"/>
                <a:cs typeface="Tahoma"/>
              </a:rPr>
              <a:t>for</a:t>
            </a:r>
            <a:r>
              <a:rPr sz="3600" spc="-270" dirty="0">
                <a:latin typeface="Tahoma"/>
                <a:cs typeface="Tahoma"/>
              </a:rPr>
              <a:t> </a:t>
            </a:r>
            <a:r>
              <a:rPr sz="3600" dirty="0">
                <a:latin typeface="Tahoma"/>
                <a:cs typeface="Tahoma"/>
              </a:rPr>
              <a:t>malicious</a:t>
            </a:r>
            <a:r>
              <a:rPr sz="3600" spc="-270" dirty="0">
                <a:latin typeface="Tahoma"/>
                <a:cs typeface="Tahoma"/>
              </a:rPr>
              <a:t> </a:t>
            </a:r>
            <a:r>
              <a:rPr sz="3600" spc="-20" dirty="0">
                <a:latin typeface="Tahoma"/>
                <a:cs typeface="Tahoma"/>
              </a:rPr>
              <a:t>behavior</a:t>
            </a:r>
            <a:endParaRPr sz="3600" dirty="0">
              <a:latin typeface="Tahoma"/>
              <a:cs typeface="Tahoma"/>
            </a:endParaRPr>
          </a:p>
          <a:p>
            <a:pPr marL="758190" indent="-732790">
              <a:spcBef>
                <a:spcPts val="630"/>
              </a:spcBef>
              <a:buFont typeface="Arial MT"/>
              <a:buChar char="●"/>
              <a:tabLst>
                <a:tab pos="758190" algn="l"/>
              </a:tabLst>
            </a:pPr>
            <a:r>
              <a:rPr sz="3600" dirty="0">
                <a:latin typeface="Tahoma"/>
                <a:cs typeface="Tahoma"/>
              </a:rPr>
              <a:t>Warns</a:t>
            </a:r>
            <a:r>
              <a:rPr sz="3600" spc="-330" dirty="0">
                <a:latin typeface="Tahoma"/>
                <a:cs typeface="Tahoma"/>
              </a:rPr>
              <a:t> </a:t>
            </a:r>
            <a:r>
              <a:rPr sz="3600" dirty="0">
                <a:latin typeface="Tahoma"/>
                <a:cs typeface="Tahoma"/>
              </a:rPr>
              <a:t>user</a:t>
            </a:r>
            <a:r>
              <a:rPr sz="3600" spc="-320" dirty="0">
                <a:latin typeface="Tahoma"/>
                <a:cs typeface="Tahoma"/>
              </a:rPr>
              <a:t> </a:t>
            </a:r>
            <a:r>
              <a:rPr sz="3600" dirty="0">
                <a:latin typeface="Tahoma"/>
                <a:cs typeface="Tahoma"/>
              </a:rPr>
              <a:t>if</a:t>
            </a:r>
            <a:r>
              <a:rPr sz="3600" spc="-330" dirty="0">
                <a:latin typeface="Tahoma"/>
                <a:cs typeface="Tahoma"/>
              </a:rPr>
              <a:t> </a:t>
            </a:r>
            <a:r>
              <a:rPr sz="3600" dirty="0">
                <a:latin typeface="Tahoma"/>
                <a:cs typeface="Tahoma"/>
              </a:rPr>
              <a:t>anything</a:t>
            </a:r>
            <a:r>
              <a:rPr sz="3600" spc="-320" dirty="0">
                <a:latin typeface="Tahoma"/>
                <a:cs typeface="Tahoma"/>
              </a:rPr>
              <a:t> </a:t>
            </a:r>
            <a:r>
              <a:rPr sz="3600" spc="-20" dirty="0">
                <a:latin typeface="Tahoma"/>
                <a:cs typeface="Tahoma"/>
              </a:rPr>
              <a:t>unusual</a:t>
            </a:r>
            <a:r>
              <a:rPr sz="3600" spc="-330" dirty="0">
                <a:latin typeface="Tahoma"/>
                <a:cs typeface="Tahoma"/>
              </a:rPr>
              <a:t> </a:t>
            </a:r>
            <a:r>
              <a:rPr sz="3600" dirty="0">
                <a:latin typeface="Tahoma"/>
                <a:cs typeface="Tahoma"/>
              </a:rPr>
              <a:t>is</a:t>
            </a:r>
            <a:r>
              <a:rPr sz="3600" spc="-320" dirty="0">
                <a:latin typeface="Tahoma"/>
                <a:cs typeface="Tahoma"/>
              </a:rPr>
              <a:t> </a:t>
            </a:r>
            <a:r>
              <a:rPr sz="3600" spc="-20" dirty="0">
                <a:latin typeface="Tahoma"/>
                <a:cs typeface="Tahoma"/>
              </a:rPr>
              <a:t>detected</a:t>
            </a:r>
            <a:endParaRPr sz="3600" dirty="0">
              <a:latin typeface="Tahoma"/>
              <a:cs typeface="Tahoma"/>
            </a:endParaRPr>
          </a:p>
        </p:txBody>
      </p:sp>
    </p:spTree>
    <p:extLst>
      <p:ext uri="{BB962C8B-B14F-4D97-AF65-F5344CB8AC3E}">
        <p14:creationId xmlns:p14="http://schemas.microsoft.com/office/powerpoint/2010/main" val="70867524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1340898"/>
            <a:ext cx="16459200" cy="702756"/>
          </a:xfrm>
          <a:prstGeom prst="rect">
            <a:avLst/>
          </a:prstGeom>
        </p:spPr>
        <p:txBody>
          <a:bodyPr vert="horz" wrap="square" lIns="0" tIns="25400" rIns="0" bIns="0" rtlCol="0" anchor="ctr">
            <a:spAutoFit/>
          </a:bodyPr>
          <a:lstStyle/>
          <a:p>
            <a:pPr marL="25400" algn="l">
              <a:spcBef>
                <a:spcPts val="200"/>
              </a:spcBef>
            </a:pPr>
            <a:r>
              <a:rPr b="1" dirty="0">
                <a:solidFill>
                  <a:srgbClr val="FF0000"/>
                </a:solidFill>
              </a:rPr>
              <a:t>Defender</a:t>
            </a:r>
            <a:r>
              <a:rPr b="1" spc="430" dirty="0">
                <a:solidFill>
                  <a:srgbClr val="FF0000"/>
                </a:solidFill>
              </a:rPr>
              <a:t> </a:t>
            </a:r>
            <a:r>
              <a:rPr b="1" dirty="0">
                <a:solidFill>
                  <a:srgbClr val="FF0000"/>
                </a:solidFill>
              </a:rPr>
              <a:t>Application</a:t>
            </a:r>
            <a:r>
              <a:rPr b="1" spc="430" dirty="0">
                <a:solidFill>
                  <a:srgbClr val="FF0000"/>
                </a:solidFill>
              </a:rPr>
              <a:t> </a:t>
            </a:r>
            <a:r>
              <a:rPr b="1" spc="-20" dirty="0">
                <a:solidFill>
                  <a:srgbClr val="FF0000"/>
                </a:solidFill>
              </a:rPr>
              <a:t>Guard</a:t>
            </a:r>
          </a:p>
        </p:txBody>
      </p:sp>
      <p:sp>
        <p:nvSpPr>
          <p:cNvPr id="3" name="object 3"/>
          <p:cNvSpPr txBox="1"/>
          <p:nvPr/>
        </p:nvSpPr>
        <p:spPr>
          <a:xfrm>
            <a:off x="762000" y="3182852"/>
            <a:ext cx="14222558" cy="3196514"/>
          </a:xfrm>
          <a:prstGeom prst="rect">
            <a:avLst/>
          </a:prstGeom>
        </p:spPr>
        <p:txBody>
          <a:bodyPr vert="horz" wrap="square" lIns="0" tIns="105408" rIns="0" bIns="0" rtlCol="0">
            <a:spAutoFit/>
          </a:bodyPr>
          <a:lstStyle/>
          <a:p>
            <a:pPr marL="758190" indent="-732790">
              <a:spcBef>
                <a:spcPts val="828"/>
              </a:spcBef>
              <a:buFont typeface="Arial MT"/>
              <a:buChar char="●"/>
              <a:tabLst>
                <a:tab pos="758190" algn="l"/>
              </a:tabLst>
            </a:pPr>
            <a:r>
              <a:rPr sz="3600" dirty="0">
                <a:latin typeface="Tahoma"/>
                <a:cs typeface="Tahoma"/>
              </a:rPr>
              <a:t>Can’t</a:t>
            </a:r>
            <a:r>
              <a:rPr sz="3600" spc="-360" dirty="0">
                <a:latin typeface="Tahoma"/>
                <a:cs typeface="Tahoma"/>
              </a:rPr>
              <a:t> </a:t>
            </a:r>
            <a:r>
              <a:rPr sz="3600" spc="-20" dirty="0">
                <a:latin typeface="Tahoma"/>
                <a:cs typeface="Tahoma"/>
              </a:rPr>
              <a:t>be</a:t>
            </a:r>
            <a:r>
              <a:rPr sz="3600" spc="-350" dirty="0">
                <a:latin typeface="Tahoma"/>
                <a:cs typeface="Tahoma"/>
              </a:rPr>
              <a:t> </a:t>
            </a:r>
            <a:r>
              <a:rPr sz="3600" dirty="0">
                <a:latin typeface="Tahoma"/>
                <a:cs typeface="Tahoma"/>
              </a:rPr>
              <a:t>run</a:t>
            </a:r>
            <a:r>
              <a:rPr sz="3600" spc="-350" dirty="0">
                <a:latin typeface="Tahoma"/>
                <a:cs typeface="Tahoma"/>
              </a:rPr>
              <a:t> </a:t>
            </a:r>
            <a:r>
              <a:rPr sz="3600" dirty="0">
                <a:latin typeface="Tahoma"/>
                <a:cs typeface="Tahoma"/>
              </a:rPr>
              <a:t>in</a:t>
            </a:r>
            <a:r>
              <a:rPr sz="3600" spc="-350" dirty="0">
                <a:latin typeface="Tahoma"/>
                <a:cs typeface="Tahoma"/>
              </a:rPr>
              <a:t> </a:t>
            </a:r>
            <a:r>
              <a:rPr sz="3600" spc="-90" dirty="0">
                <a:latin typeface="Tahoma"/>
                <a:cs typeface="Tahoma"/>
              </a:rPr>
              <a:t>a</a:t>
            </a:r>
            <a:r>
              <a:rPr sz="3600" spc="-350" dirty="0">
                <a:latin typeface="Tahoma"/>
                <a:cs typeface="Tahoma"/>
              </a:rPr>
              <a:t> </a:t>
            </a:r>
            <a:r>
              <a:rPr sz="3600" spc="390" dirty="0">
                <a:latin typeface="Tahoma"/>
                <a:cs typeface="Tahoma"/>
              </a:rPr>
              <a:t>VM</a:t>
            </a:r>
            <a:r>
              <a:rPr sz="3600" spc="-350" dirty="0">
                <a:latin typeface="Tahoma"/>
                <a:cs typeface="Tahoma"/>
              </a:rPr>
              <a:t> </a:t>
            </a:r>
            <a:r>
              <a:rPr sz="3600" dirty="0">
                <a:latin typeface="Tahoma"/>
                <a:cs typeface="Tahoma"/>
              </a:rPr>
              <a:t>easily</a:t>
            </a:r>
            <a:r>
              <a:rPr sz="3600" spc="-350" dirty="0">
                <a:latin typeface="Tahoma"/>
                <a:cs typeface="Tahoma"/>
              </a:rPr>
              <a:t> </a:t>
            </a:r>
            <a:r>
              <a:rPr sz="3600" spc="-50" dirty="0">
                <a:latin typeface="Tahoma"/>
                <a:cs typeface="Tahoma"/>
              </a:rPr>
              <a:t>:(</a:t>
            </a:r>
            <a:endParaRPr sz="3600" dirty="0">
              <a:latin typeface="Tahoma"/>
              <a:cs typeface="Tahoma"/>
            </a:endParaRPr>
          </a:p>
          <a:p>
            <a:pPr marL="758190" indent="-732790">
              <a:spcBef>
                <a:spcPts val="630"/>
              </a:spcBef>
              <a:buFont typeface="Arial MT"/>
              <a:buChar char="●"/>
              <a:tabLst>
                <a:tab pos="758190" algn="l"/>
              </a:tabLst>
            </a:pPr>
            <a:r>
              <a:rPr sz="3600" dirty="0">
                <a:latin typeface="Tahoma"/>
                <a:cs typeface="Tahoma"/>
              </a:rPr>
              <a:t>Windows</a:t>
            </a:r>
            <a:r>
              <a:rPr sz="3600" spc="-60" dirty="0">
                <a:latin typeface="Tahoma"/>
                <a:cs typeface="Tahoma"/>
              </a:rPr>
              <a:t> </a:t>
            </a:r>
            <a:r>
              <a:rPr sz="3600" dirty="0" smtClean="0">
                <a:latin typeface="Tahoma"/>
                <a:cs typeface="Tahoma"/>
              </a:rPr>
              <a:t>10</a:t>
            </a:r>
            <a:r>
              <a:rPr sz="3600" spc="-60" dirty="0" smtClean="0">
                <a:latin typeface="Tahoma"/>
                <a:cs typeface="Tahoma"/>
              </a:rPr>
              <a:t> </a:t>
            </a:r>
            <a:r>
              <a:rPr sz="3600" spc="-40" dirty="0">
                <a:latin typeface="Tahoma"/>
                <a:cs typeface="Tahoma"/>
              </a:rPr>
              <a:t>only</a:t>
            </a:r>
            <a:endParaRPr sz="3600" dirty="0">
              <a:latin typeface="Tahoma"/>
              <a:cs typeface="Tahoma"/>
            </a:endParaRPr>
          </a:p>
          <a:p>
            <a:pPr marL="758190" marR="10160" indent="-734060">
              <a:lnSpc>
                <a:spcPct val="114599"/>
              </a:lnSpc>
              <a:buFont typeface="Arial MT"/>
              <a:buChar char="●"/>
              <a:tabLst>
                <a:tab pos="758190" algn="l"/>
              </a:tabLst>
            </a:pPr>
            <a:r>
              <a:rPr sz="3600" dirty="0">
                <a:latin typeface="Tahoma"/>
                <a:cs typeface="Tahoma"/>
              </a:rPr>
              <a:t>Runs</a:t>
            </a:r>
            <a:r>
              <a:rPr sz="3600" spc="-330" dirty="0">
                <a:latin typeface="Tahoma"/>
                <a:cs typeface="Tahoma"/>
              </a:rPr>
              <a:t> </a:t>
            </a:r>
            <a:r>
              <a:rPr sz="3600" dirty="0">
                <a:latin typeface="Tahoma"/>
                <a:cs typeface="Tahoma"/>
              </a:rPr>
              <a:t>Internet</a:t>
            </a:r>
            <a:r>
              <a:rPr sz="3600" spc="-320" dirty="0">
                <a:latin typeface="Tahoma"/>
                <a:cs typeface="Tahoma"/>
              </a:rPr>
              <a:t> </a:t>
            </a:r>
            <a:r>
              <a:rPr sz="3600" dirty="0">
                <a:latin typeface="Tahoma"/>
                <a:cs typeface="Tahoma"/>
              </a:rPr>
              <a:t>Explorer/Edge</a:t>
            </a:r>
            <a:r>
              <a:rPr sz="3600" spc="-320" dirty="0">
                <a:latin typeface="Tahoma"/>
                <a:cs typeface="Tahoma"/>
              </a:rPr>
              <a:t> </a:t>
            </a:r>
            <a:r>
              <a:rPr sz="3600" dirty="0">
                <a:latin typeface="Tahoma"/>
                <a:cs typeface="Tahoma"/>
              </a:rPr>
              <a:t>in</a:t>
            </a:r>
            <a:r>
              <a:rPr sz="3600" spc="-330" dirty="0">
                <a:latin typeface="Tahoma"/>
                <a:cs typeface="Tahoma"/>
              </a:rPr>
              <a:t> </a:t>
            </a:r>
            <a:r>
              <a:rPr sz="3600" spc="-90" dirty="0">
                <a:latin typeface="Tahoma"/>
                <a:cs typeface="Tahoma"/>
              </a:rPr>
              <a:t>a</a:t>
            </a:r>
            <a:r>
              <a:rPr sz="3600" spc="-320" dirty="0">
                <a:latin typeface="Tahoma"/>
                <a:cs typeface="Tahoma"/>
              </a:rPr>
              <a:t> </a:t>
            </a:r>
            <a:r>
              <a:rPr sz="3600" spc="110" dirty="0">
                <a:latin typeface="Tahoma"/>
                <a:cs typeface="Tahoma"/>
              </a:rPr>
              <a:t>HyperV</a:t>
            </a:r>
            <a:r>
              <a:rPr sz="3600" spc="-320" dirty="0">
                <a:latin typeface="Tahoma"/>
                <a:cs typeface="Tahoma"/>
              </a:rPr>
              <a:t> </a:t>
            </a:r>
            <a:r>
              <a:rPr sz="3600" dirty="0">
                <a:latin typeface="Tahoma"/>
                <a:cs typeface="Tahoma"/>
              </a:rPr>
              <a:t>container</a:t>
            </a:r>
            <a:r>
              <a:rPr sz="3600" spc="-320" dirty="0">
                <a:latin typeface="Tahoma"/>
                <a:cs typeface="Tahoma"/>
              </a:rPr>
              <a:t> </a:t>
            </a:r>
            <a:r>
              <a:rPr sz="3600" dirty="0">
                <a:latin typeface="Tahoma"/>
                <a:cs typeface="Tahoma"/>
              </a:rPr>
              <a:t>if</a:t>
            </a:r>
            <a:r>
              <a:rPr sz="3600" spc="-330" dirty="0">
                <a:latin typeface="Tahoma"/>
                <a:cs typeface="Tahoma"/>
              </a:rPr>
              <a:t> </a:t>
            </a:r>
            <a:r>
              <a:rPr sz="3600" spc="-50" dirty="0">
                <a:latin typeface="Tahoma"/>
                <a:cs typeface="Tahoma"/>
              </a:rPr>
              <a:t>the </a:t>
            </a:r>
            <a:r>
              <a:rPr sz="3600" dirty="0">
                <a:latin typeface="Tahoma"/>
                <a:cs typeface="Tahoma"/>
              </a:rPr>
              <a:t>website</a:t>
            </a:r>
            <a:r>
              <a:rPr sz="3600" spc="-300" dirty="0">
                <a:latin typeface="Tahoma"/>
                <a:cs typeface="Tahoma"/>
              </a:rPr>
              <a:t> </a:t>
            </a:r>
            <a:r>
              <a:rPr sz="3600" dirty="0">
                <a:latin typeface="Tahoma"/>
                <a:cs typeface="Tahoma"/>
              </a:rPr>
              <a:t>is</a:t>
            </a:r>
            <a:r>
              <a:rPr sz="3600" spc="-290" dirty="0">
                <a:latin typeface="Tahoma"/>
                <a:cs typeface="Tahoma"/>
              </a:rPr>
              <a:t> </a:t>
            </a:r>
            <a:r>
              <a:rPr sz="3600" spc="-20" dirty="0">
                <a:latin typeface="Tahoma"/>
                <a:cs typeface="Tahoma"/>
              </a:rPr>
              <a:t>untrusted</a:t>
            </a:r>
            <a:endParaRPr sz="3600" dirty="0">
              <a:latin typeface="Tahoma"/>
              <a:cs typeface="Tahoma"/>
            </a:endParaRPr>
          </a:p>
          <a:p>
            <a:pPr marL="758190" indent="-732790">
              <a:spcBef>
                <a:spcPts val="630"/>
              </a:spcBef>
              <a:buFont typeface="Arial MT"/>
              <a:buChar char="●"/>
              <a:tabLst>
                <a:tab pos="758190" algn="l"/>
              </a:tabLst>
            </a:pPr>
            <a:r>
              <a:rPr sz="3600" dirty="0">
                <a:latin typeface="Tahoma"/>
                <a:cs typeface="Tahoma"/>
              </a:rPr>
              <a:t>Supposedly</a:t>
            </a:r>
            <a:r>
              <a:rPr sz="3600" spc="-390" dirty="0">
                <a:latin typeface="Tahoma"/>
                <a:cs typeface="Tahoma"/>
              </a:rPr>
              <a:t> </a:t>
            </a:r>
            <a:r>
              <a:rPr sz="3600" dirty="0">
                <a:latin typeface="Tahoma"/>
                <a:cs typeface="Tahoma"/>
              </a:rPr>
              <a:t>doesn’t</a:t>
            </a:r>
            <a:r>
              <a:rPr sz="3600" spc="-390" dirty="0">
                <a:latin typeface="Tahoma"/>
                <a:cs typeface="Tahoma"/>
              </a:rPr>
              <a:t> </a:t>
            </a:r>
            <a:r>
              <a:rPr sz="3600" dirty="0">
                <a:latin typeface="Tahoma"/>
                <a:cs typeface="Tahoma"/>
              </a:rPr>
              <a:t>share</a:t>
            </a:r>
            <a:r>
              <a:rPr sz="3600" spc="-380" dirty="0">
                <a:latin typeface="Tahoma"/>
                <a:cs typeface="Tahoma"/>
              </a:rPr>
              <a:t> </a:t>
            </a:r>
            <a:r>
              <a:rPr sz="3600" dirty="0">
                <a:latin typeface="Tahoma"/>
                <a:cs typeface="Tahoma"/>
              </a:rPr>
              <a:t>the</a:t>
            </a:r>
            <a:r>
              <a:rPr sz="3600" spc="-390" dirty="0">
                <a:latin typeface="Tahoma"/>
                <a:cs typeface="Tahoma"/>
              </a:rPr>
              <a:t> </a:t>
            </a:r>
            <a:r>
              <a:rPr sz="3600" spc="-20" dirty="0">
                <a:latin typeface="Tahoma"/>
                <a:cs typeface="Tahoma"/>
              </a:rPr>
              <a:t>kernel</a:t>
            </a:r>
            <a:endParaRPr sz="3600" dirty="0">
              <a:latin typeface="Tahoma"/>
              <a:cs typeface="Tahoma"/>
            </a:endParaRPr>
          </a:p>
        </p:txBody>
      </p:sp>
    </p:spTree>
    <p:extLst>
      <p:ext uri="{BB962C8B-B14F-4D97-AF65-F5344CB8AC3E}">
        <p14:creationId xmlns:p14="http://schemas.microsoft.com/office/powerpoint/2010/main" val="58001822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1340898"/>
            <a:ext cx="16459200" cy="702756"/>
          </a:xfrm>
          <a:prstGeom prst="rect">
            <a:avLst/>
          </a:prstGeom>
        </p:spPr>
        <p:txBody>
          <a:bodyPr vert="horz" wrap="square" lIns="0" tIns="25400" rIns="0" bIns="0" rtlCol="0" anchor="ctr">
            <a:spAutoFit/>
          </a:bodyPr>
          <a:lstStyle/>
          <a:p>
            <a:pPr marL="25400" algn="l">
              <a:spcBef>
                <a:spcPts val="200"/>
              </a:spcBef>
            </a:pPr>
            <a:r>
              <a:rPr b="1" dirty="0">
                <a:solidFill>
                  <a:srgbClr val="FF0000"/>
                </a:solidFill>
              </a:rPr>
              <a:t>Event</a:t>
            </a:r>
            <a:r>
              <a:rPr b="1" spc="-300" dirty="0">
                <a:solidFill>
                  <a:srgbClr val="FF0000"/>
                </a:solidFill>
              </a:rPr>
              <a:t> </a:t>
            </a:r>
            <a:r>
              <a:rPr b="1" spc="80" dirty="0">
                <a:solidFill>
                  <a:srgbClr val="FF0000"/>
                </a:solidFill>
              </a:rPr>
              <a:t>Forwarding</a:t>
            </a:r>
          </a:p>
        </p:txBody>
      </p:sp>
      <p:sp>
        <p:nvSpPr>
          <p:cNvPr id="3" name="object 3"/>
          <p:cNvSpPr txBox="1"/>
          <p:nvPr/>
        </p:nvSpPr>
        <p:spPr>
          <a:xfrm>
            <a:off x="914400" y="3182853"/>
            <a:ext cx="11428558" cy="1922319"/>
          </a:xfrm>
          <a:prstGeom prst="rect">
            <a:avLst/>
          </a:prstGeom>
        </p:spPr>
        <p:txBody>
          <a:bodyPr vert="horz" wrap="square" lIns="0" tIns="105408" rIns="0" bIns="0" rtlCol="0">
            <a:spAutoFit/>
          </a:bodyPr>
          <a:lstStyle/>
          <a:p>
            <a:pPr marL="758190" indent="-732790">
              <a:spcBef>
                <a:spcPts val="828"/>
              </a:spcBef>
              <a:buFont typeface="Arial MT"/>
              <a:buChar char="●"/>
              <a:tabLst>
                <a:tab pos="758190" algn="l"/>
              </a:tabLst>
            </a:pPr>
            <a:r>
              <a:rPr sz="3600" spc="-20" dirty="0">
                <a:latin typeface="Tahoma"/>
                <a:cs typeface="Tahoma"/>
              </a:rPr>
              <a:t>Finally?</a:t>
            </a:r>
            <a:endParaRPr sz="3600" dirty="0">
              <a:latin typeface="Tahoma"/>
              <a:cs typeface="Tahoma"/>
            </a:endParaRPr>
          </a:p>
          <a:p>
            <a:pPr marL="758190" indent="-732790">
              <a:spcBef>
                <a:spcPts val="630"/>
              </a:spcBef>
              <a:buFont typeface="Arial MT"/>
              <a:buChar char="●"/>
              <a:tabLst>
                <a:tab pos="758190" algn="l"/>
              </a:tabLst>
            </a:pPr>
            <a:r>
              <a:rPr sz="3600" dirty="0">
                <a:latin typeface="Tahoma"/>
                <a:cs typeface="Tahoma"/>
              </a:rPr>
              <a:t>Replaces</a:t>
            </a:r>
            <a:r>
              <a:rPr sz="3600" spc="-330" dirty="0">
                <a:latin typeface="Tahoma"/>
                <a:cs typeface="Tahoma"/>
              </a:rPr>
              <a:t> </a:t>
            </a:r>
            <a:r>
              <a:rPr sz="3600" dirty="0">
                <a:latin typeface="Tahoma"/>
                <a:cs typeface="Tahoma"/>
              </a:rPr>
              <a:t>features</a:t>
            </a:r>
            <a:r>
              <a:rPr sz="3600" spc="-330" dirty="0">
                <a:latin typeface="Tahoma"/>
                <a:cs typeface="Tahoma"/>
              </a:rPr>
              <a:t> </a:t>
            </a:r>
            <a:r>
              <a:rPr sz="3600" dirty="0">
                <a:latin typeface="Tahoma"/>
                <a:cs typeface="Tahoma"/>
              </a:rPr>
              <a:t>provided</a:t>
            </a:r>
            <a:r>
              <a:rPr sz="3600" spc="-330" dirty="0">
                <a:latin typeface="Tahoma"/>
                <a:cs typeface="Tahoma"/>
              </a:rPr>
              <a:t> </a:t>
            </a:r>
            <a:r>
              <a:rPr sz="3600" dirty="0">
                <a:latin typeface="Tahoma"/>
                <a:cs typeface="Tahoma"/>
              </a:rPr>
              <a:t>by</a:t>
            </a:r>
            <a:r>
              <a:rPr sz="3600" spc="-330" dirty="0">
                <a:latin typeface="Tahoma"/>
                <a:cs typeface="Tahoma"/>
              </a:rPr>
              <a:t> </a:t>
            </a:r>
            <a:r>
              <a:rPr sz="3600" spc="-20" dirty="0">
                <a:latin typeface="Tahoma"/>
                <a:cs typeface="Tahoma"/>
              </a:rPr>
              <a:t>Sysmon</a:t>
            </a:r>
            <a:endParaRPr sz="3600" dirty="0">
              <a:latin typeface="Tahoma"/>
              <a:cs typeface="Tahoma"/>
            </a:endParaRPr>
          </a:p>
          <a:p>
            <a:pPr marL="758190" indent="-732790">
              <a:spcBef>
                <a:spcPts val="630"/>
              </a:spcBef>
              <a:buFont typeface="Arial MT"/>
              <a:buChar char="●"/>
              <a:tabLst>
                <a:tab pos="758190" algn="l"/>
              </a:tabLst>
            </a:pPr>
            <a:r>
              <a:rPr sz="3600" spc="-50" dirty="0">
                <a:latin typeface="Tahoma"/>
                <a:cs typeface="Tahoma"/>
              </a:rPr>
              <a:t>Sends</a:t>
            </a:r>
            <a:r>
              <a:rPr sz="3600" spc="-260" dirty="0">
                <a:latin typeface="Tahoma"/>
                <a:cs typeface="Tahoma"/>
              </a:rPr>
              <a:t> </a:t>
            </a:r>
            <a:r>
              <a:rPr sz="3600" dirty="0">
                <a:latin typeface="Tahoma"/>
                <a:cs typeface="Tahoma"/>
              </a:rPr>
              <a:t>events</a:t>
            </a:r>
            <a:r>
              <a:rPr sz="3600" spc="-250" dirty="0">
                <a:latin typeface="Tahoma"/>
                <a:cs typeface="Tahoma"/>
              </a:rPr>
              <a:t> </a:t>
            </a:r>
            <a:r>
              <a:rPr sz="3600" dirty="0">
                <a:latin typeface="Tahoma"/>
                <a:cs typeface="Tahoma"/>
              </a:rPr>
              <a:t>to</a:t>
            </a:r>
            <a:r>
              <a:rPr sz="3600" spc="-260" dirty="0">
                <a:latin typeface="Tahoma"/>
                <a:cs typeface="Tahoma"/>
              </a:rPr>
              <a:t> </a:t>
            </a:r>
            <a:r>
              <a:rPr sz="3600" spc="-90" dirty="0">
                <a:latin typeface="Tahoma"/>
                <a:cs typeface="Tahoma"/>
              </a:rPr>
              <a:t>a</a:t>
            </a:r>
            <a:r>
              <a:rPr sz="3600" spc="-250" dirty="0">
                <a:latin typeface="Tahoma"/>
                <a:cs typeface="Tahoma"/>
              </a:rPr>
              <a:t> </a:t>
            </a:r>
            <a:r>
              <a:rPr sz="3600" dirty="0">
                <a:latin typeface="Tahoma"/>
                <a:cs typeface="Tahoma"/>
              </a:rPr>
              <a:t>Windows</a:t>
            </a:r>
            <a:r>
              <a:rPr sz="3600" spc="-250" dirty="0">
                <a:latin typeface="Tahoma"/>
                <a:cs typeface="Tahoma"/>
              </a:rPr>
              <a:t> </a:t>
            </a:r>
            <a:r>
              <a:rPr sz="3600" dirty="0">
                <a:latin typeface="Tahoma"/>
                <a:cs typeface="Tahoma"/>
              </a:rPr>
              <a:t>Event</a:t>
            </a:r>
            <a:r>
              <a:rPr sz="3600" spc="-260" dirty="0">
                <a:latin typeface="Tahoma"/>
                <a:cs typeface="Tahoma"/>
              </a:rPr>
              <a:t> </a:t>
            </a:r>
            <a:r>
              <a:rPr sz="3600" spc="-20" dirty="0">
                <a:latin typeface="Tahoma"/>
                <a:cs typeface="Tahoma"/>
              </a:rPr>
              <a:t>Collector</a:t>
            </a:r>
            <a:endParaRPr sz="3600" dirty="0">
              <a:latin typeface="Tahoma"/>
              <a:cs typeface="Tahoma"/>
            </a:endParaRPr>
          </a:p>
        </p:txBody>
      </p:sp>
    </p:spTree>
    <p:extLst>
      <p:ext uri="{BB962C8B-B14F-4D97-AF65-F5344CB8AC3E}">
        <p14:creationId xmlns:p14="http://schemas.microsoft.com/office/powerpoint/2010/main" val="147503044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30D9D-2537-6246-3A8C-88E64220DB8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5F8CE85-A14B-2A57-A19B-F7E2BA05D8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4300" y="931067"/>
            <a:ext cx="10058646" cy="7129805"/>
          </a:xfrm>
          <a:prstGeom prst="rect">
            <a:avLst/>
          </a:prstGeom>
        </p:spPr>
      </p:pic>
    </p:spTree>
    <p:extLst>
      <p:ext uri="{BB962C8B-B14F-4D97-AF65-F5344CB8AC3E}">
        <p14:creationId xmlns:p14="http://schemas.microsoft.com/office/powerpoint/2010/main" val="3776258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714500"/>
            <a:ext cx="11353800" cy="1143000"/>
          </a:xfrm>
        </p:spPr>
        <p:txBody>
          <a:bodyPr>
            <a:normAutofit/>
          </a:bodyPr>
          <a:lstStyle/>
          <a:p>
            <a:pPr algn="l"/>
            <a:r>
              <a:rPr b="1" dirty="0">
                <a:solidFill>
                  <a:srgbClr val="FF0000"/>
                </a:solidFill>
              </a:rPr>
              <a:t>Identity and Access Management (IAM)</a:t>
            </a:r>
          </a:p>
        </p:txBody>
      </p:sp>
      <p:sp>
        <p:nvSpPr>
          <p:cNvPr id="3" name="Content Placeholder 2"/>
          <p:cNvSpPr>
            <a:spLocks noGrp="1"/>
          </p:cNvSpPr>
          <p:nvPr>
            <p:ph idx="1"/>
          </p:nvPr>
        </p:nvSpPr>
        <p:spPr>
          <a:xfrm>
            <a:off x="762000" y="3233737"/>
            <a:ext cx="8229600" cy="4500563"/>
          </a:xfrm>
        </p:spPr>
        <p:txBody>
          <a:bodyPr>
            <a:normAutofit fontScale="92500" lnSpcReduction="10000"/>
          </a:bodyPr>
          <a:lstStyle/>
          <a:p>
            <a:pPr marL="0" indent="0">
              <a:buNone/>
            </a:pPr>
            <a:r>
              <a:rPr sz="3000" dirty="0" smtClean="0">
                <a:solidFill>
                  <a:srgbClr val="00B0F0"/>
                </a:solidFill>
              </a:rPr>
              <a:t>Controls </a:t>
            </a:r>
            <a:r>
              <a:rPr sz="3000" dirty="0">
                <a:solidFill>
                  <a:srgbClr val="00B0F0"/>
                </a:solidFill>
              </a:rPr>
              <a:t>authentication and authorization in </a:t>
            </a:r>
            <a:r>
              <a:rPr sz="3000" dirty="0" smtClean="0">
                <a:solidFill>
                  <a:srgbClr val="00B0F0"/>
                </a:solidFill>
              </a:rPr>
              <a:t>cloud</a:t>
            </a:r>
            <a:endParaRPr lang="en-US" sz="3000" dirty="0" smtClean="0">
              <a:solidFill>
                <a:srgbClr val="00B0F0"/>
              </a:solidFill>
            </a:endParaRPr>
          </a:p>
          <a:p>
            <a:pPr marL="0" indent="0">
              <a:buNone/>
            </a:pPr>
            <a:endParaRPr sz="3000" dirty="0">
              <a:solidFill>
                <a:srgbClr val="00B0F0"/>
              </a:solidFill>
            </a:endParaRPr>
          </a:p>
          <a:p>
            <a:pPr lvl="1"/>
            <a:r>
              <a:rPr sz="3000" dirty="0"/>
              <a:t>Purpose: Ensure least privilege access</a:t>
            </a:r>
          </a:p>
          <a:p>
            <a:pPr lvl="1"/>
            <a:r>
              <a:rPr sz="3000" dirty="0"/>
              <a:t>AWS: Account → IAM Users/Roles</a:t>
            </a:r>
          </a:p>
          <a:p>
            <a:pPr lvl="1"/>
            <a:r>
              <a:rPr sz="3000" dirty="0"/>
              <a:t>Azure: Tenant → Subscription → RBAC</a:t>
            </a:r>
          </a:p>
          <a:p>
            <a:pPr lvl="1"/>
            <a:r>
              <a:rPr sz="3000" dirty="0"/>
              <a:t>GCP: Organization → Project → IAM Roles</a:t>
            </a:r>
          </a:p>
          <a:p>
            <a:pPr lvl="1"/>
            <a:endParaRPr lang="en-US" sz="3000" dirty="0" smtClean="0"/>
          </a:p>
          <a:p>
            <a:pPr marL="0" indent="0">
              <a:buNone/>
            </a:pPr>
            <a:r>
              <a:rPr sz="3400" dirty="0" smtClean="0">
                <a:solidFill>
                  <a:srgbClr val="FF0000"/>
                </a:solidFill>
              </a:rPr>
              <a:t>Policies </a:t>
            </a:r>
            <a:r>
              <a:rPr sz="3400" dirty="0">
                <a:solidFill>
                  <a:srgbClr val="FF0000"/>
                </a:solidFill>
              </a:rPr>
              <a:t>define who can do what on which resource</a:t>
            </a:r>
          </a:p>
        </p:txBody>
      </p:sp>
      <p:pic>
        <p:nvPicPr>
          <p:cNvPr id="6146" name="Picture 2" descr="https://www.infosectrain.com/wp-content/uploads/2024/12/Key-Components-of-IAM-in-Cloud-Securit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9200" y="2857500"/>
            <a:ext cx="8905875" cy="5940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9420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714500"/>
            <a:ext cx="11353800" cy="1143000"/>
          </a:xfrm>
        </p:spPr>
        <p:txBody>
          <a:bodyPr>
            <a:normAutofit/>
          </a:bodyPr>
          <a:lstStyle/>
          <a:p>
            <a:pPr algn="l"/>
            <a:r>
              <a:rPr b="1" dirty="0">
                <a:solidFill>
                  <a:srgbClr val="FF0000"/>
                </a:solidFill>
              </a:rPr>
              <a:t>Identity and Access Management (IAM)</a:t>
            </a:r>
          </a:p>
        </p:txBody>
      </p:sp>
      <p:sp>
        <p:nvSpPr>
          <p:cNvPr id="3" name="Content Placeholder 2"/>
          <p:cNvSpPr>
            <a:spLocks noGrp="1"/>
          </p:cNvSpPr>
          <p:nvPr>
            <p:ph idx="1"/>
          </p:nvPr>
        </p:nvSpPr>
        <p:spPr>
          <a:xfrm>
            <a:off x="762000" y="2857500"/>
            <a:ext cx="16916400" cy="4500563"/>
          </a:xfrm>
        </p:spPr>
        <p:txBody>
          <a:bodyPr>
            <a:normAutofit/>
          </a:bodyPr>
          <a:lstStyle/>
          <a:p>
            <a:pPr marL="0" indent="0">
              <a:buNone/>
            </a:pPr>
            <a:r>
              <a:rPr lang="en-GB" dirty="0">
                <a:solidFill>
                  <a:srgbClr val="00B0F0"/>
                </a:solidFill>
              </a:rPr>
              <a:t>A comparison of how each provider organizes its logical boundaries and management structures.</a:t>
            </a:r>
          </a:p>
        </p:txBody>
      </p:sp>
      <p:graphicFrame>
        <p:nvGraphicFramePr>
          <p:cNvPr id="4" name="Table 3"/>
          <p:cNvGraphicFramePr>
            <a:graphicFrameLocks noGrp="1"/>
          </p:cNvGraphicFramePr>
          <p:nvPr>
            <p:extLst>
              <p:ext uri="{D42A27DB-BD31-4B8C-83A1-F6EECF244321}">
                <p14:modId xmlns:p14="http://schemas.microsoft.com/office/powerpoint/2010/main" val="3809972575"/>
              </p:ext>
            </p:extLst>
          </p:nvPr>
        </p:nvGraphicFramePr>
        <p:xfrm>
          <a:off x="1752600" y="3924300"/>
          <a:ext cx="14020801" cy="5486401"/>
        </p:xfrm>
        <a:graphic>
          <a:graphicData uri="http://schemas.openxmlformats.org/drawingml/2006/table">
            <a:tbl>
              <a:tblPr>
                <a:tableStyleId>{35758FB7-9AC5-4552-8A53-C91805E547FA}</a:tableStyleId>
              </a:tblPr>
              <a:tblGrid>
                <a:gridCol w="2667000">
                  <a:extLst>
                    <a:ext uri="{9D8B030D-6E8A-4147-A177-3AD203B41FA5}">
                      <a16:colId xmlns:a16="http://schemas.microsoft.com/office/drawing/2014/main" val="3542949567"/>
                    </a:ext>
                  </a:extLst>
                </a:gridCol>
                <a:gridCol w="4038600">
                  <a:extLst>
                    <a:ext uri="{9D8B030D-6E8A-4147-A177-3AD203B41FA5}">
                      <a16:colId xmlns:a16="http://schemas.microsoft.com/office/drawing/2014/main" val="3084083901"/>
                    </a:ext>
                  </a:extLst>
                </a:gridCol>
                <a:gridCol w="3810001">
                  <a:extLst>
                    <a:ext uri="{9D8B030D-6E8A-4147-A177-3AD203B41FA5}">
                      <a16:colId xmlns:a16="http://schemas.microsoft.com/office/drawing/2014/main" val="1176875640"/>
                    </a:ext>
                  </a:extLst>
                </a:gridCol>
                <a:gridCol w="3505200">
                  <a:extLst>
                    <a:ext uri="{9D8B030D-6E8A-4147-A177-3AD203B41FA5}">
                      <a16:colId xmlns:a16="http://schemas.microsoft.com/office/drawing/2014/main" val="3312877023"/>
                    </a:ext>
                  </a:extLst>
                </a:gridCol>
              </a:tblGrid>
              <a:tr h="1198395">
                <a:tc>
                  <a:txBody>
                    <a:bodyPr/>
                    <a:lstStyle/>
                    <a:p>
                      <a:pPr rtl="0"/>
                      <a:r>
                        <a:rPr lang="en-GB" sz="3200" b="1">
                          <a:effectLst/>
                        </a:rPr>
                        <a:t>CSP</a:t>
                      </a:r>
                      <a:endParaRPr lang="en-GB" sz="3200" b="1">
                        <a:solidFill>
                          <a:srgbClr val="1F1F1F"/>
                        </a:solidFill>
                        <a:effectLst/>
                        <a:latin typeface="+mn-lt"/>
                      </a:endParaRPr>
                    </a:p>
                  </a:txBody>
                  <a:tcPr marL="76200" marR="76200" marT="50800" marB="50800" anchor="ctr"/>
                </a:tc>
                <a:tc>
                  <a:txBody>
                    <a:bodyPr/>
                    <a:lstStyle/>
                    <a:p>
                      <a:pPr rtl="0"/>
                      <a:r>
                        <a:rPr lang="en-GB" sz="3200" b="1">
                          <a:effectLst/>
                        </a:rPr>
                        <a:t>Top-Level Boundary</a:t>
                      </a:r>
                      <a:endParaRPr lang="en-GB" sz="3200" b="1">
                        <a:solidFill>
                          <a:srgbClr val="1F1F1F"/>
                        </a:solidFill>
                        <a:effectLst/>
                        <a:latin typeface="+mn-lt"/>
                      </a:endParaRPr>
                    </a:p>
                  </a:txBody>
                  <a:tcPr marL="76200" marR="76200" marT="50800" marB="50800" anchor="ctr"/>
                </a:tc>
                <a:tc>
                  <a:txBody>
                    <a:bodyPr/>
                    <a:lstStyle/>
                    <a:p>
                      <a:pPr rtl="0"/>
                      <a:r>
                        <a:rPr lang="en-GB" sz="3200" b="1">
                          <a:effectLst/>
                        </a:rPr>
                        <a:t>Secondary Level</a:t>
                      </a:r>
                      <a:endParaRPr lang="en-GB" sz="3200" b="1">
                        <a:solidFill>
                          <a:srgbClr val="1F1F1F"/>
                        </a:solidFill>
                        <a:effectLst/>
                        <a:latin typeface="+mn-lt"/>
                      </a:endParaRPr>
                    </a:p>
                  </a:txBody>
                  <a:tcPr marL="76200" marR="76200" marT="50800" marB="50800" anchor="ctr"/>
                </a:tc>
                <a:tc>
                  <a:txBody>
                    <a:bodyPr/>
                    <a:lstStyle/>
                    <a:p>
                      <a:pPr rtl="0"/>
                      <a:r>
                        <a:rPr lang="en-GB" sz="3200" b="1" dirty="0">
                          <a:effectLst/>
                        </a:rPr>
                        <a:t>Primary Unit for Resources</a:t>
                      </a:r>
                      <a:endParaRPr lang="en-GB" sz="3200" b="1" dirty="0">
                        <a:solidFill>
                          <a:srgbClr val="1F1F1F"/>
                        </a:solidFill>
                        <a:effectLst/>
                        <a:latin typeface="+mn-lt"/>
                      </a:endParaRPr>
                    </a:p>
                  </a:txBody>
                  <a:tcPr marL="76200" marR="76200" marT="50800" marB="50800" anchor="ctr"/>
                </a:tc>
                <a:extLst>
                  <a:ext uri="{0D108BD9-81ED-4DB2-BD59-A6C34878D82A}">
                    <a16:rowId xmlns:a16="http://schemas.microsoft.com/office/drawing/2014/main" val="2316963177"/>
                  </a:ext>
                </a:extLst>
              </a:tr>
              <a:tr h="1198395">
                <a:tc>
                  <a:txBody>
                    <a:bodyPr/>
                    <a:lstStyle/>
                    <a:p>
                      <a:pPr rtl="0"/>
                      <a:r>
                        <a:rPr lang="en-GB" sz="3000">
                          <a:effectLst/>
                        </a:rPr>
                        <a:t>AWS</a:t>
                      </a:r>
                      <a:endParaRPr lang="en-GB" sz="3000">
                        <a:solidFill>
                          <a:srgbClr val="1F1F1F"/>
                        </a:solidFill>
                        <a:effectLst/>
                        <a:latin typeface="+mn-lt"/>
                      </a:endParaRPr>
                    </a:p>
                  </a:txBody>
                  <a:tcPr marL="76200" marR="76200" marT="50800" marB="50800" anchor="ctr"/>
                </a:tc>
                <a:tc>
                  <a:txBody>
                    <a:bodyPr/>
                    <a:lstStyle/>
                    <a:p>
                      <a:pPr rtl="0"/>
                      <a:r>
                        <a:rPr lang="en-GB" sz="3000">
                          <a:effectLst/>
                        </a:rPr>
                        <a:t>Organization</a:t>
                      </a:r>
                      <a:endParaRPr lang="en-GB" sz="3000">
                        <a:solidFill>
                          <a:srgbClr val="1F1F1F"/>
                        </a:solidFill>
                        <a:effectLst/>
                        <a:latin typeface="+mn-lt"/>
                      </a:endParaRPr>
                    </a:p>
                  </a:txBody>
                  <a:tcPr marL="76200" marR="76200" marT="50800" marB="50800" anchor="ctr"/>
                </a:tc>
                <a:tc>
                  <a:txBody>
                    <a:bodyPr/>
                    <a:lstStyle/>
                    <a:p>
                      <a:pPr rtl="0"/>
                      <a:r>
                        <a:rPr lang="en-GB" sz="3000">
                          <a:effectLst/>
                        </a:rPr>
                        <a:t>Organizational Unit (OU)</a:t>
                      </a:r>
                      <a:endParaRPr lang="en-GB" sz="3000">
                        <a:solidFill>
                          <a:srgbClr val="1F1F1F"/>
                        </a:solidFill>
                        <a:effectLst/>
                        <a:latin typeface="+mn-lt"/>
                      </a:endParaRPr>
                    </a:p>
                  </a:txBody>
                  <a:tcPr marL="76200" marR="76200" marT="50800" marB="50800" anchor="ctr"/>
                </a:tc>
                <a:tc>
                  <a:txBody>
                    <a:bodyPr/>
                    <a:lstStyle/>
                    <a:p>
                      <a:pPr rtl="0"/>
                      <a:r>
                        <a:rPr lang="en-GB" sz="3000">
                          <a:effectLst/>
                        </a:rPr>
                        <a:t>Account</a:t>
                      </a:r>
                      <a:endParaRPr lang="en-GB" sz="3000">
                        <a:solidFill>
                          <a:srgbClr val="1F1F1F"/>
                        </a:solidFill>
                        <a:effectLst/>
                        <a:latin typeface="+mn-lt"/>
                      </a:endParaRPr>
                    </a:p>
                  </a:txBody>
                  <a:tcPr marL="76200" marR="76200" marT="50800" marB="50800" anchor="ctr"/>
                </a:tc>
                <a:extLst>
                  <a:ext uri="{0D108BD9-81ED-4DB2-BD59-A6C34878D82A}">
                    <a16:rowId xmlns:a16="http://schemas.microsoft.com/office/drawing/2014/main" val="602204938"/>
                  </a:ext>
                </a:extLst>
              </a:tr>
              <a:tr h="1198395">
                <a:tc>
                  <a:txBody>
                    <a:bodyPr/>
                    <a:lstStyle/>
                    <a:p>
                      <a:pPr rtl="0"/>
                      <a:r>
                        <a:rPr lang="en-GB" sz="3000">
                          <a:effectLst/>
                        </a:rPr>
                        <a:t>Azure</a:t>
                      </a:r>
                      <a:endParaRPr lang="en-GB" sz="3000">
                        <a:solidFill>
                          <a:srgbClr val="1F1F1F"/>
                        </a:solidFill>
                        <a:effectLst/>
                        <a:latin typeface="+mn-lt"/>
                      </a:endParaRPr>
                    </a:p>
                  </a:txBody>
                  <a:tcPr marL="76200" marR="76200" marT="50800" marB="50800" anchor="ctr"/>
                </a:tc>
                <a:tc>
                  <a:txBody>
                    <a:bodyPr/>
                    <a:lstStyle/>
                    <a:p>
                      <a:pPr rtl="0"/>
                      <a:r>
                        <a:rPr lang="en-GB" sz="3000">
                          <a:effectLst/>
                        </a:rPr>
                        <a:t>Tenant (Entra ID)</a:t>
                      </a:r>
                      <a:endParaRPr lang="en-GB" sz="3000">
                        <a:solidFill>
                          <a:srgbClr val="1F1F1F"/>
                        </a:solidFill>
                        <a:effectLst/>
                        <a:latin typeface="+mn-lt"/>
                      </a:endParaRPr>
                    </a:p>
                  </a:txBody>
                  <a:tcPr marL="76200" marR="76200" marT="50800" marB="50800" anchor="ctr"/>
                </a:tc>
                <a:tc>
                  <a:txBody>
                    <a:bodyPr/>
                    <a:lstStyle/>
                    <a:p>
                      <a:pPr rtl="0"/>
                      <a:r>
                        <a:rPr lang="en-GB" sz="3000">
                          <a:effectLst/>
                        </a:rPr>
                        <a:t>Management Group</a:t>
                      </a:r>
                      <a:endParaRPr lang="en-GB" sz="3000">
                        <a:solidFill>
                          <a:srgbClr val="1F1F1F"/>
                        </a:solidFill>
                        <a:effectLst/>
                        <a:latin typeface="+mn-lt"/>
                      </a:endParaRPr>
                    </a:p>
                  </a:txBody>
                  <a:tcPr marL="76200" marR="76200" marT="50800" marB="50800" anchor="ctr"/>
                </a:tc>
                <a:tc>
                  <a:txBody>
                    <a:bodyPr/>
                    <a:lstStyle/>
                    <a:p>
                      <a:pPr rtl="0"/>
                      <a:r>
                        <a:rPr lang="en-GB" sz="3000">
                          <a:effectLst/>
                        </a:rPr>
                        <a:t>Subscription</a:t>
                      </a:r>
                      <a:endParaRPr lang="en-GB" sz="3000">
                        <a:solidFill>
                          <a:srgbClr val="1F1F1F"/>
                        </a:solidFill>
                        <a:effectLst/>
                        <a:latin typeface="+mn-lt"/>
                      </a:endParaRPr>
                    </a:p>
                  </a:txBody>
                  <a:tcPr marL="76200" marR="76200" marT="50800" marB="50800" anchor="ctr"/>
                </a:tc>
                <a:extLst>
                  <a:ext uri="{0D108BD9-81ED-4DB2-BD59-A6C34878D82A}">
                    <a16:rowId xmlns:a16="http://schemas.microsoft.com/office/drawing/2014/main" val="3092580175"/>
                  </a:ext>
                </a:extLst>
              </a:tr>
              <a:tr h="692821">
                <a:tc>
                  <a:txBody>
                    <a:bodyPr/>
                    <a:lstStyle/>
                    <a:p>
                      <a:pPr rtl="0"/>
                      <a:r>
                        <a:rPr lang="en-GB" sz="3000">
                          <a:effectLst/>
                        </a:rPr>
                        <a:t>GCP</a:t>
                      </a:r>
                      <a:endParaRPr lang="en-GB" sz="3000">
                        <a:solidFill>
                          <a:srgbClr val="1F1F1F"/>
                        </a:solidFill>
                        <a:effectLst/>
                        <a:latin typeface="+mn-lt"/>
                      </a:endParaRPr>
                    </a:p>
                  </a:txBody>
                  <a:tcPr marL="76200" marR="76200" marT="50800" marB="50800" anchor="ctr"/>
                </a:tc>
                <a:tc>
                  <a:txBody>
                    <a:bodyPr/>
                    <a:lstStyle/>
                    <a:p>
                      <a:pPr rtl="0"/>
                      <a:r>
                        <a:rPr lang="en-GB" sz="3000">
                          <a:effectLst/>
                        </a:rPr>
                        <a:t>Organization</a:t>
                      </a:r>
                      <a:endParaRPr lang="en-GB" sz="3000">
                        <a:solidFill>
                          <a:srgbClr val="1F1F1F"/>
                        </a:solidFill>
                        <a:effectLst/>
                        <a:latin typeface="+mn-lt"/>
                      </a:endParaRPr>
                    </a:p>
                  </a:txBody>
                  <a:tcPr marL="76200" marR="76200" marT="50800" marB="50800" anchor="ctr"/>
                </a:tc>
                <a:tc>
                  <a:txBody>
                    <a:bodyPr/>
                    <a:lstStyle/>
                    <a:p>
                      <a:pPr rtl="0"/>
                      <a:r>
                        <a:rPr lang="en-GB" sz="3000">
                          <a:effectLst/>
                        </a:rPr>
                        <a:t>Folder</a:t>
                      </a:r>
                      <a:endParaRPr lang="en-GB" sz="3000">
                        <a:solidFill>
                          <a:srgbClr val="1F1F1F"/>
                        </a:solidFill>
                        <a:effectLst/>
                        <a:latin typeface="+mn-lt"/>
                      </a:endParaRPr>
                    </a:p>
                  </a:txBody>
                  <a:tcPr marL="76200" marR="76200" marT="50800" marB="50800" anchor="ctr"/>
                </a:tc>
                <a:tc>
                  <a:txBody>
                    <a:bodyPr/>
                    <a:lstStyle/>
                    <a:p>
                      <a:pPr rtl="0"/>
                      <a:r>
                        <a:rPr lang="en-GB" sz="3000">
                          <a:effectLst/>
                        </a:rPr>
                        <a:t>Project</a:t>
                      </a:r>
                      <a:endParaRPr lang="en-GB" sz="3000">
                        <a:solidFill>
                          <a:srgbClr val="1F1F1F"/>
                        </a:solidFill>
                        <a:effectLst/>
                        <a:latin typeface="+mn-lt"/>
                      </a:endParaRPr>
                    </a:p>
                  </a:txBody>
                  <a:tcPr marL="76200" marR="76200" marT="50800" marB="50800" anchor="ctr"/>
                </a:tc>
                <a:extLst>
                  <a:ext uri="{0D108BD9-81ED-4DB2-BD59-A6C34878D82A}">
                    <a16:rowId xmlns:a16="http://schemas.microsoft.com/office/drawing/2014/main" val="4286064330"/>
                  </a:ext>
                </a:extLst>
              </a:tr>
              <a:tr h="1198395">
                <a:tc>
                  <a:txBody>
                    <a:bodyPr/>
                    <a:lstStyle/>
                    <a:p>
                      <a:pPr rtl="0"/>
                      <a:r>
                        <a:rPr lang="en-GB" sz="3000">
                          <a:effectLst/>
                        </a:rPr>
                        <a:t>OCI</a:t>
                      </a:r>
                      <a:endParaRPr lang="en-GB" sz="3000">
                        <a:solidFill>
                          <a:srgbClr val="1F1F1F"/>
                        </a:solidFill>
                        <a:effectLst/>
                        <a:latin typeface="+mn-lt"/>
                      </a:endParaRPr>
                    </a:p>
                  </a:txBody>
                  <a:tcPr marL="76200" marR="76200" marT="50800" marB="50800" anchor="ctr"/>
                </a:tc>
                <a:tc>
                  <a:txBody>
                    <a:bodyPr/>
                    <a:lstStyle/>
                    <a:p>
                      <a:pPr rtl="0"/>
                      <a:r>
                        <a:rPr lang="en-GB" sz="3000">
                          <a:effectLst/>
                        </a:rPr>
                        <a:t>Tenancy</a:t>
                      </a:r>
                      <a:endParaRPr lang="en-GB" sz="3000">
                        <a:solidFill>
                          <a:srgbClr val="1F1F1F"/>
                        </a:solidFill>
                        <a:effectLst/>
                        <a:latin typeface="+mn-lt"/>
                      </a:endParaRPr>
                    </a:p>
                  </a:txBody>
                  <a:tcPr marL="76200" marR="76200" marT="50800" marB="50800" anchor="ctr"/>
                </a:tc>
                <a:tc>
                  <a:txBody>
                    <a:bodyPr/>
                    <a:lstStyle/>
                    <a:p>
                      <a:pPr rtl="0"/>
                      <a:r>
                        <a:rPr lang="en-GB" sz="3000">
                          <a:effectLst/>
                        </a:rPr>
                        <a:t>Parent Compartment</a:t>
                      </a:r>
                      <a:endParaRPr lang="en-GB" sz="3000">
                        <a:solidFill>
                          <a:srgbClr val="1F1F1F"/>
                        </a:solidFill>
                        <a:effectLst/>
                        <a:latin typeface="+mn-lt"/>
                      </a:endParaRPr>
                    </a:p>
                  </a:txBody>
                  <a:tcPr marL="76200" marR="76200" marT="50800" marB="50800" anchor="ctr"/>
                </a:tc>
                <a:tc>
                  <a:txBody>
                    <a:bodyPr/>
                    <a:lstStyle/>
                    <a:p>
                      <a:pPr rtl="0"/>
                      <a:r>
                        <a:rPr lang="en-GB" sz="3000" dirty="0">
                          <a:effectLst/>
                        </a:rPr>
                        <a:t>Compartment</a:t>
                      </a:r>
                      <a:endParaRPr lang="en-GB" sz="3000" dirty="0">
                        <a:solidFill>
                          <a:srgbClr val="1F1F1F"/>
                        </a:solidFill>
                        <a:effectLst/>
                        <a:latin typeface="+mn-lt"/>
                      </a:endParaRPr>
                    </a:p>
                  </a:txBody>
                  <a:tcPr marL="76200" marR="76200" marT="50800" marB="50800" anchor="ctr"/>
                </a:tc>
                <a:extLst>
                  <a:ext uri="{0D108BD9-81ED-4DB2-BD59-A6C34878D82A}">
                    <a16:rowId xmlns:a16="http://schemas.microsoft.com/office/drawing/2014/main" val="3535437914"/>
                  </a:ext>
                </a:extLst>
              </a:tr>
            </a:tbl>
          </a:graphicData>
        </a:graphic>
      </p:graphicFrame>
    </p:spTree>
    <p:extLst>
      <p:ext uri="{BB962C8B-B14F-4D97-AF65-F5344CB8AC3E}">
        <p14:creationId xmlns:p14="http://schemas.microsoft.com/office/powerpoint/2010/main" val="4084026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66900"/>
            <a:ext cx="15621000" cy="1143000"/>
          </a:xfrm>
        </p:spPr>
        <p:txBody>
          <a:bodyPr>
            <a:noAutofit/>
          </a:bodyPr>
          <a:lstStyle/>
          <a:p>
            <a:pPr algn="l"/>
            <a:r>
              <a:rPr lang="en-GB" b="1" dirty="0" smtClean="0">
                <a:solidFill>
                  <a:srgbClr val="FF0000"/>
                </a:solidFill>
              </a:rPr>
              <a:t>Cloud Endpoint </a:t>
            </a:r>
            <a:r>
              <a:rPr lang="en-GB" b="1" dirty="0">
                <a:solidFill>
                  <a:srgbClr val="FF0000"/>
                </a:solidFill>
              </a:rPr>
              <a:t>Protection &amp; Vulnerability Management</a:t>
            </a:r>
            <a:endParaRPr b="1" dirty="0">
              <a:solidFill>
                <a:srgbClr val="FF0000"/>
              </a:solidFill>
            </a:endParaRPr>
          </a:p>
        </p:txBody>
      </p:sp>
      <p:sp>
        <p:nvSpPr>
          <p:cNvPr id="4" name="Rectangle 1"/>
          <p:cNvSpPr>
            <a:spLocks noChangeArrowheads="1"/>
          </p:cNvSpPr>
          <p:nvPr/>
        </p:nvSpPr>
        <p:spPr bwMode="auto">
          <a:xfrm>
            <a:off x="969797" y="3083659"/>
            <a:ext cx="16175203" cy="655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GB" sz="3200" dirty="0">
                <a:solidFill>
                  <a:srgbClr val="00B0F0"/>
                </a:solidFill>
              </a:rPr>
              <a:t>Securing the "compute" layer from malware and known exploits.</a:t>
            </a:r>
            <a:endParaRPr kumimoji="0" lang="en-US" altLang="en-US" sz="3000" b="1" i="0" u="none" strike="noStrike" cap="none" normalizeH="0" baseline="0" dirty="0" smtClean="0">
              <a:ln>
                <a:noFill/>
              </a:ln>
              <a:solidFill>
                <a:srgbClr val="00B0F0"/>
              </a:solidFill>
              <a:effectLst/>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3000" b="1" i="0" u="none" strike="noStrike" cap="none" normalizeH="0" baseline="0" dirty="0" smtClean="0">
              <a:ln>
                <a:noFill/>
              </a:ln>
              <a:solidFill>
                <a:schemeClr val="tx1"/>
              </a:solidFill>
              <a:effectLst/>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000" b="1" i="0" u="none" strike="noStrike" cap="none" normalizeH="0" baseline="0" dirty="0" smtClean="0">
                <a:ln>
                  <a:noFill/>
                </a:ln>
                <a:solidFill>
                  <a:schemeClr val="tx1"/>
                </a:solidFill>
                <a:effectLst/>
              </a:rPr>
              <a:t>Endpoint Detection &amp; Response (EDR):</a:t>
            </a:r>
            <a:endParaRPr kumimoji="0" lang="en-US" altLang="en-US" sz="3000" b="0" i="0" u="none" strike="noStrike" cap="none" normalizeH="0" baseline="0" dirty="0" smtClean="0">
              <a:ln>
                <a:noFill/>
              </a:ln>
              <a:solidFill>
                <a:schemeClr val="tx1"/>
              </a:solidFill>
              <a:effectLst/>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000" b="1" i="0" u="none" strike="noStrike" cap="none" normalizeH="0" baseline="0" dirty="0" smtClean="0">
                <a:ln>
                  <a:noFill/>
                </a:ln>
                <a:solidFill>
                  <a:schemeClr val="tx1"/>
                </a:solidFill>
                <a:effectLst/>
              </a:rPr>
              <a:t>Azure:</a:t>
            </a:r>
            <a:r>
              <a:rPr kumimoji="0" lang="en-US" altLang="en-US" sz="3000" b="0" i="0" u="none" strike="noStrike" cap="none" normalizeH="0" baseline="0" dirty="0" smtClean="0">
                <a:ln>
                  <a:noFill/>
                </a:ln>
                <a:solidFill>
                  <a:schemeClr val="tx1"/>
                </a:solidFill>
                <a:effectLst/>
              </a:rPr>
              <a:t> Features </a:t>
            </a:r>
            <a:r>
              <a:rPr kumimoji="0" lang="en-US" altLang="en-US" sz="3000" b="1" i="0" u="none" strike="noStrike" cap="none" normalizeH="0" baseline="0" dirty="0" smtClean="0">
                <a:ln>
                  <a:noFill/>
                </a:ln>
                <a:solidFill>
                  <a:schemeClr val="tx1"/>
                </a:solidFill>
                <a:effectLst/>
              </a:rPr>
              <a:t>Microsoft Defender for Endpoint</a:t>
            </a:r>
            <a:r>
              <a:rPr kumimoji="0" lang="en-US" altLang="en-US" sz="3000" b="0" i="0" u="none" strike="noStrike" cap="none" normalizeH="0" baseline="0" dirty="0" smtClean="0">
                <a:ln>
                  <a:noFill/>
                </a:ln>
                <a:solidFill>
                  <a:schemeClr val="tx1"/>
                </a:solidFill>
                <a:effectLst/>
              </a:rPr>
              <a:t>, providing advanced threat protection and post-breach detection.</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000" b="1" i="0" u="none" strike="noStrike" cap="none" normalizeH="0" baseline="0" dirty="0" smtClean="0">
                <a:ln>
                  <a:noFill/>
                </a:ln>
                <a:solidFill>
                  <a:schemeClr val="tx1"/>
                </a:solidFill>
                <a:effectLst/>
              </a:rPr>
              <a:t>AWS &amp; GCP:</a:t>
            </a:r>
            <a:r>
              <a:rPr kumimoji="0" lang="en-US" altLang="en-US" sz="3000" b="0" i="0" u="none" strike="noStrike" cap="none" normalizeH="0" baseline="0" dirty="0" smtClean="0">
                <a:ln>
                  <a:noFill/>
                </a:ln>
                <a:solidFill>
                  <a:schemeClr val="tx1"/>
                </a:solidFill>
                <a:effectLst/>
              </a:rPr>
              <a:t> Often rely on specialized marketplace partners or native integrations with security agents.</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3000" b="0" i="0" u="none" strike="noStrike" cap="none" normalizeH="0" baseline="0" dirty="0" smtClean="0">
              <a:ln>
                <a:noFill/>
              </a:ln>
              <a:solidFill>
                <a:schemeClr val="tx1"/>
              </a:solidFill>
              <a:effectLst/>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000" b="1" i="0" u="none" strike="noStrike" cap="none" normalizeH="0" baseline="0" dirty="0" smtClean="0">
                <a:ln>
                  <a:noFill/>
                </a:ln>
                <a:solidFill>
                  <a:schemeClr val="tx1"/>
                </a:solidFill>
                <a:effectLst/>
              </a:rPr>
              <a:t>Vulnerability Scanning:</a:t>
            </a:r>
            <a:endParaRPr kumimoji="0" lang="en-US" altLang="en-US" sz="3000" b="0" i="0" u="none" strike="noStrike" cap="none" normalizeH="0" baseline="0" dirty="0" smtClean="0">
              <a:ln>
                <a:noFill/>
              </a:ln>
              <a:solidFill>
                <a:schemeClr val="tx1"/>
              </a:solidFill>
              <a:effectLst/>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000" b="1" i="0" u="none" strike="noStrike" cap="none" normalizeH="0" baseline="0" dirty="0" smtClean="0">
                <a:ln>
                  <a:noFill/>
                </a:ln>
                <a:solidFill>
                  <a:schemeClr val="tx1"/>
                </a:solidFill>
                <a:effectLst/>
              </a:rPr>
              <a:t>AWS:</a:t>
            </a:r>
            <a:r>
              <a:rPr kumimoji="0" lang="en-US" altLang="en-US" sz="3000" b="0" i="0" u="none" strike="noStrike" cap="none" normalizeH="0" baseline="0" dirty="0" smtClean="0">
                <a:ln>
                  <a:noFill/>
                </a:ln>
                <a:solidFill>
                  <a:schemeClr val="tx1"/>
                </a:solidFill>
                <a:effectLst/>
              </a:rPr>
              <a:t> Uses </a:t>
            </a:r>
            <a:r>
              <a:rPr kumimoji="0" lang="en-US" altLang="en-US" sz="3000" b="1" i="0" u="none" strike="noStrike" cap="none" normalizeH="0" baseline="0" dirty="0" smtClean="0">
                <a:ln>
                  <a:noFill/>
                </a:ln>
                <a:solidFill>
                  <a:schemeClr val="tx1"/>
                </a:solidFill>
                <a:effectLst/>
              </a:rPr>
              <a:t>Amazon Inspector</a:t>
            </a:r>
            <a:r>
              <a:rPr kumimoji="0" lang="en-US" altLang="en-US" sz="3000" b="0" i="0" u="none" strike="noStrike" cap="none" normalizeH="0" baseline="0" dirty="0" smtClean="0">
                <a:ln>
                  <a:noFill/>
                </a:ln>
                <a:solidFill>
                  <a:schemeClr val="tx1"/>
                </a:solidFill>
                <a:effectLst/>
              </a:rPr>
              <a:t>, which automatically discovers and scans EC2 instances and container images for software vulnerabilities.</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000" b="1" i="0" u="none" strike="noStrike" cap="none" normalizeH="0" baseline="0" dirty="0" smtClean="0">
                <a:ln>
                  <a:noFill/>
                </a:ln>
                <a:solidFill>
                  <a:schemeClr val="tx1"/>
                </a:solidFill>
                <a:effectLst/>
              </a:rPr>
              <a:t>Azure:</a:t>
            </a:r>
            <a:r>
              <a:rPr kumimoji="0" lang="en-US" altLang="en-US" sz="3000" b="0" i="0" u="none" strike="noStrike" cap="none" normalizeH="0" baseline="0" dirty="0" smtClean="0">
                <a:ln>
                  <a:noFill/>
                </a:ln>
                <a:solidFill>
                  <a:schemeClr val="tx1"/>
                </a:solidFill>
                <a:effectLst/>
              </a:rPr>
              <a:t> Integrated into </a:t>
            </a:r>
            <a:r>
              <a:rPr kumimoji="0" lang="en-US" altLang="en-US" sz="3000" b="1" i="0" u="none" strike="noStrike" cap="none" normalizeH="0" baseline="0" dirty="0" smtClean="0">
                <a:ln>
                  <a:noFill/>
                </a:ln>
                <a:solidFill>
                  <a:schemeClr val="tx1"/>
                </a:solidFill>
                <a:effectLst/>
              </a:rPr>
              <a:t>Microsoft Defender for Cloud</a:t>
            </a:r>
            <a:r>
              <a:rPr kumimoji="0" lang="en-US" altLang="en-US" sz="3000" b="0" i="0" u="none" strike="noStrike" cap="none" normalizeH="0" baseline="0" dirty="0" smtClean="0">
                <a:ln>
                  <a:noFill/>
                </a:ln>
                <a:solidFill>
                  <a:schemeClr val="tx1"/>
                </a:solidFill>
                <a:effectLst/>
              </a:rPr>
              <a:t>, providing continuous scanning of server workloads.</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30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955316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714500"/>
            <a:ext cx="15011400" cy="1143000"/>
          </a:xfrm>
        </p:spPr>
        <p:txBody>
          <a:bodyPr>
            <a:normAutofit/>
          </a:bodyPr>
          <a:lstStyle/>
          <a:p>
            <a:pPr algn="l"/>
            <a:r>
              <a:rPr b="1" dirty="0">
                <a:solidFill>
                  <a:srgbClr val="FF0000"/>
                </a:solidFill>
              </a:rPr>
              <a:t>Cloud Security Posture Management (CSPM)</a:t>
            </a:r>
          </a:p>
        </p:txBody>
      </p:sp>
      <p:sp>
        <p:nvSpPr>
          <p:cNvPr id="4" name="Rectangle 1"/>
          <p:cNvSpPr>
            <a:spLocks noChangeArrowheads="1"/>
          </p:cNvSpPr>
          <p:nvPr/>
        </p:nvSpPr>
        <p:spPr bwMode="auto">
          <a:xfrm>
            <a:off x="948267" y="2657439"/>
            <a:ext cx="16958733" cy="7286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3000" b="0" i="0" u="none" strike="noStrike" cap="none" normalizeH="0" baseline="0" dirty="0" smtClean="0">
                <a:ln>
                  <a:noFill/>
                </a:ln>
                <a:solidFill>
                  <a:srgbClr val="00B0F0"/>
                </a:solidFill>
                <a:effectLst/>
              </a:rPr>
              <a:t>Identifying misconfigurations (like open S3 buckets) and ensuring compliance with industry standards (CIS, NIST).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3000" b="1" i="0" u="none" strike="noStrike" cap="none" normalizeH="0" baseline="0" dirty="0" smtClean="0">
              <a:ln>
                <a:noFill/>
              </a:ln>
              <a:solidFill>
                <a:schemeClr val="tx1"/>
              </a:solidFill>
              <a:effectLst/>
            </a:endParaRP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3000" b="1" i="0" u="none" strike="noStrike" cap="none" normalizeH="0" baseline="0" dirty="0" smtClean="0">
                <a:ln>
                  <a:noFill/>
                </a:ln>
                <a:solidFill>
                  <a:schemeClr val="tx1"/>
                </a:solidFill>
                <a:effectLst/>
              </a:rPr>
              <a:t>Native CSPM Tools:</a:t>
            </a:r>
            <a:endParaRPr kumimoji="0" lang="en-US" altLang="en-US" sz="3000" b="0" i="0" u="none" strike="noStrike" cap="none" normalizeH="0" baseline="0" dirty="0" smtClean="0">
              <a:ln>
                <a:noFill/>
              </a:ln>
              <a:solidFill>
                <a:schemeClr val="tx1"/>
              </a:solidFill>
              <a:effectLst/>
            </a:endParaRP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3000" b="1" i="0" u="none" strike="noStrike" cap="none" normalizeH="0" baseline="0" dirty="0" smtClean="0">
                <a:ln>
                  <a:noFill/>
                </a:ln>
                <a:solidFill>
                  <a:schemeClr val="tx1"/>
                </a:solidFill>
                <a:effectLst/>
              </a:rPr>
              <a:t>AWS:</a:t>
            </a:r>
            <a:r>
              <a:rPr kumimoji="0" lang="en-US" altLang="en-US" sz="3000" b="0" i="0" u="none" strike="noStrike" cap="none" normalizeH="0" baseline="0" dirty="0" smtClean="0">
                <a:ln>
                  <a:noFill/>
                </a:ln>
                <a:solidFill>
                  <a:schemeClr val="tx1"/>
                </a:solidFill>
                <a:effectLst/>
              </a:rPr>
              <a:t> Uses </a:t>
            </a:r>
            <a:r>
              <a:rPr kumimoji="0" lang="en-US" altLang="en-US" sz="3000" b="1" i="0" u="none" strike="noStrike" cap="none" normalizeH="0" baseline="0" dirty="0" smtClean="0">
                <a:ln>
                  <a:noFill/>
                </a:ln>
                <a:solidFill>
                  <a:schemeClr val="tx1"/>
                </a:solidFill>
                <a:effectLst/>
              </a:rPr>
              <a:t>AWS </a:t>
            </a:r>
            <a:r>
              <a:rPr kumimoji="0" lang="en-US" altLang="en-US" sz="3000" b="1" i="0" u="none" strike="noStrike" cap="none" normalizeH="0" baseline="0" dirty="0" err="1" smtClean="0">
                <a:ln>
                  <a:noFill/>
                </a:ln>
                <a:solidFill>
                  <a:schemeClr val="tx1"/>
                </a:solidFill>
                <a:effectLst/>
              </a:rPr>
              <a:t>Config</a:t>
            </a:r>
            <a:r>
              <a:rPr kumimoji="0" lang="en-US" altLang="en-US" sz="3000" b="0" i="0" u="none" strike="noStrike" cap="none" normalizeH="0" baseline="0" dirty="0" smtClean="0">
                <a:ln>
                  <a:noFill/>
                </a:ln>
                <a:solidFill>
                  <a:schemeClr val="tx1"/>
                </a:solidFill>
                <a:effectLst/>
              </a:rPr>
              <a:t> to track resource changes and evaluate them against "</a:t>
            </a:r>
            <a:r>
              <a:rPr kumimoji="0" lang="en-US" altLang="en-US" sz="3000" b="0" i="0" u="none" strike="noStrike" cap="none" normalizeH="0" baseline="0" dirty="0" err="1" smtClean="0">
                <a:ln>
                  <a:noFill/>
                </a:ln>
                <a:solidFill>
                  <a:schemeClr val="tx1"/>
                </a:solidFill>
                <a:effectLst/>
              </a:rPr>
              <a:t>Config</a:t>
            </a:r>
            <a:r>
              <a:rPr kumimoji="0" lang="en-US" altLang="en-US" sz="3000" b="0" i="0" u="none" strike="noStrike" cap="none" normalizeH="0" baseline="0" dirty="0" smtClean="0">
                <a:ln>
                  <a:noFill/>
                </a:ln>
                <a:solidFill>
                  <a:schemeClr val="tx1"/>
                </a:solidFill>
                <a:effectLst/>
              </a:rPr>
              <a:t> Rules" to detect non-compliance.</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3000" b="1" i="0" u="none" strike="noStrike" cap="none" normalizeH="0" baseline="0" dirty="0" smtClean="0">
                <a:ln>
                  <a:noFill/>
                </a:ln>
                <a:solidFill>
                  <a:schemeClr val="tx1"/>
                </a:solidFill>
                <a:effectLst/>
              </a:rPr>
              <a:t>Azure:</a:t>
            </a:r>
            <a:r>
              <a:rPr kumimoji="0" lang="en-US" altLang="en-US" sz="3000" b="0" i="0" u="none" strike="noStrike" cap="none" normalizeH="0" baseline="0" dirty="0" smtClean="0">
                <a:ln>
                  <a:noFill/>
                </a:ln>
                <a:solidFill>
                  <a:schemeClr val="tx1"/>
                </a:solidFill>
                <a:effectLst/>
              </a:rPr>
              <a:t> Managed through </a:t>
            </a:r>
            <a:r>
              <a:rPr kumimoji="0" lang="en-US" altLang="en-US" sz="3000" b="1" i="0" u="none" strike="noStrike" cap="none" normalizeH="0" baseline="0" dirty="0" smtClean="0">
                <a:ln>
                  <a:noFill/>
                </a:ln>
                <a:solidFill>
                  <a:schemeClr val="tx1"/>
                </a:solidFill>
                <a:effectLst/>
              </a:rPr>
              <a:t>Microsoft Defender for Cloud</a:t>
            </a:r>
            <a:r>
              <a:rPr kumimoji="0" lang="en-US" altLang="en-US" sz="3000" b="0" i="0" u="none" strike="noStrike" cap="none" normalizeH="0" baseline="0" dirty="0" smtClean="0">
                <a:ln>
                  <a:noFill/>
                </a:ln>
                <a:solidFill>
                  <a:schemeClr val="tx1"/>
                </a:solidFill>
                <a:effectLst/>
              </a:rPr>
              <a:t>, which provides a "Secure Score" to quantify your current security posture.</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3000" b="1" i="0" u="none" strike="noStrike" cap="none" normalizeH="0" baseline="0" dirty="0" smtClean="0">
                <a:ln>
                  <a:noFill/>
                </a:ln>
                <a:solidFill>
                  <a:schemeClr val="tx1"/>
                </a:solidFill>
                <a:effectLst/>
              </a:rPr>
              <a:t>Oracle (OCI):</a:t>
            </a:r>
            <a:r>
              <a:rPr kumimoji="0" lang="en-US" altLang="en-US" sz="3000" b="0" i="0" u="none" strike="noStrike" cap="none" normalizeH="0" baseline="0" dirty="0" smtClean="0">
                <a:ln>
                  <a:noFill/>
                </a:ln>
                <a:solidFill>
                  <a:schemeClr val="tx1"/>
                </a:solidFill>
                <a:effectLst/>
              </a:rPr>
              <a:t> Features </a:t>
            </a:r>
            <a:r>
              <a:rPr kumimoji="0" lang="en-US" altLang="en-US" sz="3000" b="1" i="0" u="none" strike="noStrike" cap="none" normalizeH="0" baseline="0" dirty="0" smtClean="0">
                <a:ln>
                  <a:noFill/>
                </a:ln>
                <a:solidFill>
                  <a:schemeClr val="tx1"/>
                </a:solidFill>
                <a:effectLst/>
              </a:rPr>
              <a:t>Oracle </a:t>
            </a:r>
            <a:r>
              <a:rPr kumimoji="0" lang="en-US" altLang="en-US" sz="3000" b="1" i="0" u="none" strike="noStrike" cap="none" normalizeH="0" baseline="0" dirty="0" err="1" smtClean="0">
                <a:ln>
                  <a:noFill/>
                </a:ln>
                <a:solidFill>
                  <a:schemeClr val="tx1"/>
                </a:solidFill>
                <a:effectLst/>
              </a:rPr>
              <a:t>CloudGuard</a:t>
            </a:r>
            <a:r>
              <a:rPr kumimoji="0" lang="en-US" altLang="en-US" sz="3000" b="0" i="0" u="none" strike="noStrike" cap="none" normalizeH="0" baseline="0" dirty="0" smtClean="0">
                <a:ln>
                  <a:noFill/>
                </a:ln>
                <a:solidFill>
                  <a:schemeClr val="tx1"/>
                </a:solidFill>
                <a:effectLst/>
              </a:rPr>
              <a:t>, which monitors the tenancy for risky configurations and anomalous activities.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3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0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3828787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19300"/>
            <a:ext cx="14249400" cy="1143000"/>
          </a:xfrm>
        </p:spPr>
        <p:txBody>
          <a:bodyPr>
            <a:normAutofit/>
          </a:bodyPr>
          <a:lstStyle/>
          <a:p>
            <a:pPr algn="l"/>
            <a:r>
              <a:rPr b="1" dirty="0" smtClean="0">
                <a:solidFill>
                  <a:srgbClr val="FF0000"/>
                </a:solidFill>
              </a:rPr>
              <a:t>Cloud Logging – </a:t>
            </a:r>
            <a:r>
              <a:rPr lang="en-GB" b="1" dirty="0">
                <a:solidFill>
                  <a:srgbClr val="FF0000"/>
                </a:solidFill>
              </a:rPr>
              <a:t>Unified Security Monitoring (SIEM/XDR)</a:t>
            </a:r>
            <a:endParaRPr b="1" dirty="0">
              <a:solidFill>
                <a:srgbClr val="FF0000"/>
              </a:solidFill>
            </a:endParaRPr>
          </a:p>
        </p:txBody>
      </p:sp>
      <p:sp>
        <p:nvSpPr>
          <p:cNvPr id="7" name="Rectangle 2"/>
          <p:cNvSpPr>
            <a:spLocks noChangeArrowheads="1"/>
          </p:cNvSpPr>
          <p:nvPr/>
        </p:nvSpPr>
        <p:spPr bwMode="auto">
          <a:xfrm>
            <a:off x="1007416" y="2949119"/>
            <a:ext cx="14613584" cy="517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3000" b="0" i="0" u="none" strike="noStrike" cap="none" normalizeH="0" baseline="0" dirty="0" smtClean="0">
                <a:ln>
                  <a:noFill/>
                </a:ln>
                <a:solidFill>
                  <a:srgbClr val="00B0F0"/>
                </a:solidFill>
                <a:effectLst/>
              </a:rPr>
              <a:t>Aggregating logs and alerts to respond to complex attacks.</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3000" dirty="0"/>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3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3000" b="1" i="0" u="none" strike="noStrike" cap="none" normalizeH="0" baseline="0" dirty="0" smtClean="0">
                <a:ln>
                  <a:noFill/>
                </a:ln>
                <a:solidFill>
                  <a:schemeClr val="tx1"/>
                </a:solidFill>
                <a:effectLst/>
              </a:rPr>
              <a:t>The “Big Three" Solutions:</a:t>
            </a:r>
            <a:endParaRPr kumimoji="0" lang="en-US" altLang="en-US" sz="3000" b="0" i="0" u="none" strike="noStrike" cap="none" normalizeH="0" baseline="0" dirty="0" smtClean="0">
              <a:ln>
                <a:noFill/>
              </a:ln>
              <a:solidFill>
                <a:schemeClr val="tx1"/>
              </a:solidFill>
              <a:effectLst/>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000" b="1" i="0" u="none" strike="noStrike" cap="none" normalizeH="0" baseline="0" dirty="0" smtClean="0">
                <a:ln>
                  <a:noFill/>
                </a:ln>
                <a:solidFill>
                  <a:schemeClr val="tx1"/>
                </a:solidFill>
                <a:effectLst/>
              </a:rPr>
              <a:t>AWS:</a:t>
            </a:r>
            <a:r>
              <a:rPr kumimoji="0" lang="en-US" altLang="en-US" sz="3000" b="0" i="0" u="none" strike="noStrike" cap="none" normalizeH="0" baseline="0" dirty="0" smtClean="0">
                <a:ln>
                  <a:noFill/>
                </a:ln>
                <a:solidFill>
                  <a:schemeClr val="tx1"/>
                </a:solidFill>
                <a:effectLst/>
              </a:rPr>
              <a:t> </a:t>
            </a:r>
            <a:r>
              <a:rPr kumimoji="0" lang="en-US" altLang="en-US" sz="3000" b="1" i="0" u="none" strike="noStrike" cap="none" normalizeH="0" baseline="0" dirty="0" smtClean="0">
                <a:ln>
                  <a:noFill/>
                </a:ln>
                <a:solidFill>
                  <a:schemeClr val="tx1"/>
                </a:solidFill>
                <a:effectLst/>
              </a:rPr>
              <a:t>Amazon </a:t>
            </a:r>
            <a:r>
              <a:rPr kumimoji="0" lang="en-US" altLang="en-US" sz="3000" b="1" i="0" u="none" strike="noStrike" cap="none" normalizeH="0" baseline="0" dirty="0" err="1" smtClean="0">
                <a:ln>
                  <a:noFill/>
                </a:ln>
                <a:solidFill>
                  <a:schemeClr val="tx1"/>
                </a:solidFill>
                <a:effectLst/>
              </a:rPr>
              <a:t>GuardDuty</a:t>
            </a:r>
            <a:r>
              <a:rPr kumimoji="0" lang="en-US" altLang="en-US" sz="3000" b="0" i="0" u="none" strike="noStrike" cap="none" normalizeH="0" baseline="0" dirty="0" smtClean="0">
                <a:ln>
                  <a:noFill/>
                </a:ln>
                <a:solidFill>
                  <a:schemeClr val="tx1"/>
                </a:solidFill>
                <a:effectLst/>
              </a:rPr>
              <a:t> (Threat Detection) and </a:t>
            </a:r>
            <a:r>
              <a:rPr kumimoji="0" lang="en-US" altLang="en-US" sz="3000" b="1" i="0" u="none" strike="noStrike" cap="none" normalizeH="0" baseline="0" dirty="0" smtClean="0">
                <a:ln>
                  <a:noFill/>
                </a:ln>
                <a:solidFill>
                  <a:schemeClr val="tx1"/>
                </a:solidFill>
                <a:effectLst/>
              </a:rPr>
              <a:t>AWS Security Hub</a:t>
            </a:r>
            <a:r>
              <a:rPr kumimoji="0" lang="en-US" altLang="en-US" sz="3000" b="0" i="0" u="none" strike="noStrike" cap="none" normalizeH="0" baseline="0" dirty="0" smtClean="0">
                <a:ln>
                  <a:noFill/>
                </a:ln>
                <a:solidFill>
                  <a:schemeClr val="tx1"/>
                </a:solidFill>
                <a:effectLst/>
              </a:rPr>
              <a:t> (Centralized dashboard for all security alerts).</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000" b="1" i="0" u="none" strike="noStrike" cap="none" normalizeH="0" baseline="0" dirty="0" smtClean="0">
                <a:ln>
                  <a:noFill/>
                </a:ln>
                <a:solidFill>
                  <a:schemeClr val="tx1"/>
                </a:solidFill>
                <a:effectLst/>
              </a:rPr>
              <a:t>Azure:</a:t>
            </a:r>
            <a:r>
              <a:rPr kumimoji="0" lang="en-US" altLang="en-US" sz="3000" b="0" i="0" u="none" strike="noStrike" cap="none" normalizeH="0" baseline="0" dirty="0" smtClean="0">
                <a:ln>
                  <a:noFill/>
                </a:ln>
                <a:solidFill>
                  <a:schemeClr val="tx1"/>
                </a:solidFill>
                <a:effectLst/>
              </a:rPr>
              <a:t> </a:t>
            </a:r>
            <a:r>
              <a:rPr kumimoji="0" lang="en-US" altLang="en-US" sz="3000" b="1" i="0" u="none" strike="noStrike" cap="none" normalizeH="0" baseline="0" dirty="0" smtClean="0">
                <a:ln>
                  <a:noFill/>
                </a:ln>
                <a:solidFill>
                  <a:schemeClr val="tx1"/>
                </a:solidFill>
                <a:effectLst/>
              </a:rPr>
              <a:t>Microsoft Sentinel</a:t>
            </a:r>
            <a:r>
              <a:rPr kumimoji="0" lang="en-US" altLang="en-US" sz="3000" b="0" i="0" u="none" strike="noStrike" cap="none" normalizeH="0" baseline="0" dirty="0" smtClean="0">
                <a:ln>
                  <a:noFill/>
                </a:ln>
                <a:solidFill>
                  <a:schemeClr val="tx1"/>
                </a:solidFill>
                <a:effectLst/>
              </a:rPr>
              <a:t>, a cloud-native SIEM that integrates directly with Defender for Cloud for rapid response.</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000" b="1" i="0" u="none" strike="noStrike" cap="none" normalizeH="0" baseline="0" dirty="0" smtClean="0">
                <a:ln>
                  <a:noFill/>
                </a:ln>
                <a:solidFill>
                  <a:schemeClr val="tx1"/>
                </a:solidFill>
                <a:effectLst/>
              </a:rPr>
              <a:t>GCP:</a:t>
            </a:r>
            <a:r>
              <a:rPr kumimoji="0" lang="en-US" altLang="en-US" sz="3000" b="0" i="0" u="none" strike="noStrike" cap="none" normalizeH="0" baseline="0" dirty="0" smtClean="0">
                <a:ln>
                  <a:noFill/>
                </a:ln>
                <a:solidFill>
                  <a:schemeClr val="tx1"/>
                </a:solidFill>
                <a:effectLst/>
              </a:rPr>
              <a:t> </a:t>
            </a:r>
            <a:r>
              <a:rPr kumimoji="0" lang="en-US" altLang="en-US" sz="3000" b="1" i="0" u="none" strike="noStrike" cap="none" normalizeH="0" baseline="0" dirty="0" smtClean="0">
                <a:ln>
                  <a:noFill/>
                </a:ln>
                <a:solidFill>
                  <a:schemeClr val="tx1"/>
                </a:solidFill>
                <a:effectLst/>
              </a:rPr>
              <a:t>Google Security Operations</a:t>
            </a:r>
            <a:r>
              <a:rPr kumimoji="0" lang="en-US" altLang="en-US" sz="3000" b="0" i="0" u="none" strike="noStrike" cap="none" normalizeH="0" baseline="0" dirty="0" smtClean="0">
                <a:ln>
                  <a:noFill/>
                </a:ln>
                <a:solidFill>
                  <a:schemeClr val="tx1"/>
                </a:solidFill>
                <a:effectLst/>
              </a:rPr>
              <a:t> (formerly Chronicle), designed for massive-scale log ingestion and sub-second searching.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0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640427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03388"/>
            <a:ext cx="8229600" cy="1154112"/>
          </a:xfrm>
        </p:spPr>
        <p:txBody>
          <a:bodyPr/>
          <a:lstStyle/>
          <a:p>
            <a:pPr algn="l"/>
            <a:r>
              <a:rPr lang="en-GB" b="1" dirty="0">
                <a:solidFill>
                  <a:srgbClr val="FF0000"/>
                </a:solidFill>
              </a:rPr>
              <a:t>Log Types and Collection</a:t>
            </a:r>
            <a:endParaRPr b="1" dirty="0">
              <a:solidFill>
                <a:srgbClr val="FF0000"/>
              </a:solidFill>
            </a:endParaRPr>
          </a:p>
        </p:txBody>
      </p:sp>
      <p:sp>
        <p:nvSpPr>
          <p:cNvPr id="5" name="Rectangle 2"/>
          <p:cNvSpPr>
            <a:spLocks noChangeArrowheads="1"/>
          </p:cNvSpPr>
          <p:nvPr/>
        </p:nvSpPr>
        <p:spPr bwMode="auto">
          <a:xfrm>
            <a:off x="954340" y="3399621"/>
            <a:ext cx="14895260" cy="517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dirty="0" smtClean="0">
                <a:ln>
                  <a:noFill/>
                </a:ln>
                <a:solidFill>
                  <a:srgbClr val="00B0F0"/>
                </a:solidFill>
                <a:effectLst/>
              </a:rPr>
              <a:t>Understanding what data is collected is essential for audit, forensics, and operational health.</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3000" b="0" i="0" u="none" strike="noStrike" cap="none" normalizeH="0" baseline="0" dirty="0" smtClean="0">
              <a:ln>
                <a:noFill/>
              </a:ln>
              <a:solidFill>
                <a:schemeClr val="tx1"/>
              </a:solidFill>
              <a:effectLst/>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000" b="1" i="0" u="none" strike="noStrike" cap="none" normalizeH="0" baseline="0" dirty="0" smtClean="0">
                <a:ln>
                  <a:noFill/>
                </a:ln>
                <a:solidFill>
                  <a:schemeClr val="tx1"/>
                </a:solidFill>
                <a:effectLst/>
              </a:rPr>
              <a:t>Operating System  Logs:</a:t>
            </a:r>
            <a:r>
              <a:rPr kumimoji="0" lang="en-US" altLang="en-US" sz="3000" b="0" i="0" u="none" strike="noStrike" cap="none" normalizeH="0" baseline="0" dirty="0" smtClean="0">
                <a:ln>
                  <a:noFill/>
                </a:ln>
                <a:solidFill>
                  <a:schemeClr val="tx1"/>
                </a:solidFill>
                <a:effectLst/>
              </a:rPr>
              <a:t> System-level events (e.g., startup, errors) recorded in Windows (Event Viewer) and Linux (/</a:t>
            </a:r>
            <a:r>
              <a:rPr kumimoji="0" lang="en-US" altLang="en-US" sz="3000" b="0" i="0" u="none" strike="noStrike" cap="none" normalizeH="0" baseline="0" dirty="0" err="1" smtClean="0">
                <a:ln>
                  <a:noFill/>
                </a:ln>
                <a:solidFill>
                  <a:schemeClr val="tx1"/>
                </a:solidFill>
                <a:effectLst/>
              </a:rPr>
              <a:t>var</a:t>
            </a:r>
            <a:r>
              <a:rPr kumimoji="0" lang="en-US" altLang="en-US" sz="3000" b="0" i="0" u="none" strike="noStrike" cap="none" normalizeH="0" baseline="0" dirty="0" smtClean="0">
                <a:ln>
                  <a:noFill/>
                </a:ln>
                <a:solidFill>
                  <a:schemeClr val="tx1"/>
                </a:solidFill>
                <a:effectLst/>
              </a:rPr>
              <a:t>/log).</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000" b="1" i="0" u="none" strike="noStrike" cap="none" normalizeH="0" baseline="0" dirty="0" smtClean="0">
                <a:ln>
                  <a:noFill/>
                </a:ln>
                <a:solidFill>
                  <a:schemeClr val="tx1"/>
                </a:solidFill>
                <a:effectLst/>
              </a:rPr>
              <a:t>Audit Logs:</a:t>
            </a:r>
            <a:r>
              <a:rPr kumimoji="0" lang="en-US" altLang="en-US" sz="3000" b="0" i="0" u="none" strike="noStrike" cap="none" normalizeH="0" baseline="0" dirty="0" smtClean="0">
                <a:ln>
                  <a:noFill/>
                </a:ln>
                <a:solidFill>
                  <a:schemeClr val="tx1"/>
                </a:solidFill>
                <a:effectLst/>
              </a:rPr>
              <a:t> Records of user actions, such as data access, configuration changes, and system setting modifications for compliance tracking.</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000" b="1" i="0" u="none" strike="noStrike" cap="none" normalizeH="0" baseline="0" dirty="0" smtClean="0">
                <a:ln>
                  <a:noFill/>
                </a:ln>
                <a:solidFill>
                  <a:schemeClr val="tx1"/>
                </a:solidFill>
                <a:effectLst/>
              </a:rPr>
              <a:t>Object Storage Access Logs:</a:t>
            </a:r>
            <a:r>
              <a:rPr kumimoji="0" lang="en-US" altLang="en-US" sz="3000" b="0" i="0" u="none" strike="noStrike" cap="none" normalizeH="0" baseline="0" dirty="0" smtClean="0">
                <a:ln>
                  <a:noFill/>
                </a:ln>
                <a:solidFill>
                  <a:schemeClr val="tx1"/>
                </a:solidFill>
                <a:effectLst/>
              </a:rPr>
              <a:t> Detailed logs tracking requests made to storage buckets (e.g., S3 Server Access Logs or Azure Blob Storage logging).</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000" b="1" i="0" u="none" strike="noStrike" cap="none" normalizeH="0" baseline="0" dirty="0" smtClean="0">
                <a:ln>
                  <a:noFill/>
                </a:ln>
                <a:solidFill>
                  <a:schemeClr val="tx1"/>
                </a:solidFill>
                <a:effectLst/>
              </a:rPr>
              <a:t>WAF Logs:</a:t>
            </a:r>
            <a:r>
              <a:rPr kumimoji="0" lang="en-US" altLang="en-US" sz="3000" b="0" i="0" u="none" strike="noStrike" cap="none" normalizeH="0" baseline="0" dirty="0" smtClean="0">
                <a:ln>
                  <a:noFill/>
                </a:ln>
                <a:solidFill>
                  <a:schemeClr val="tx1"/>
                </a:solidFill>
                <a:effectLst/>
              </a:rPr>
              <a:t> Logs from Web Application Firewalls that record incoming traffic patterns to detect and block malicious requests.</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30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460260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818809"/>
            <a:ext cx="8229600" cy="1267291"/>
          </a:xfrm>
        </p:spPr>
        <p:txBody>
          <a:bodyPr/>
          <a:lstStyle/>
          <a:p>
            <a:pPr algn="l"/>
            <a:r>
              <a:rPr b="1" dirty="0">
                <a:solidFill>
                  <a:srgbClr val="FF0000"/>
                </a:solidFill>
              </a:rPr>
              <a:t>Log Aggregation – AWS</a:t>
            </a:r>
          </a:p>
        </p:txBody>
      </p:sp>
      <p:sp>
        <p:nvSpPr>
          <p:cNvPr id="3" name="Content Placeholder 2"/>
          <p:cNvSpPr>
            <a:spLocks noGrp="1"/>
          </p:cNvSpPr>
          <p:nvPr>
            <p:ph idx="1"/>
          </p:nvPr>
        </p:nvSpPr>
        <p:spPr>
          <a:xfrm>
            <a:off x="838200" y="3970337"/>
            <a:ext cx="6400800" cy="4525963"/>
          </a:xfrm>
        </p:spPr>
        <p:txBody>
          <a:bodyPr/>
          <a:lstStyle/>
          <a:p>
            <a:r>
              <a:rPr dirty="0" err="1"/>
              <a:t>CloudTrail</a:t>
            </a:r>
            <a:r>
              <a:rPr dirty="0"/>
              <a:t> records API activity</a:t>
            </a:r>
          </a:p>
          <a:p>
            <a:pPr lvl="1"/>
            <a:r>
              <a:rPr dirty="0" err="1"/>
              <a:t>CloudWatch</a:t>
            </a:r>
            <a:r>
              <a:rPr dirty="0"/>
              <a:t> Logs collect system logs</a:t>
            </a:r>
          </a:p>
          <a:p>
            <a:pPr lvl="1"/>
            <a:r>
              <a:rPr dirty="0"/>
              <a:t>Amazon S3 used for centralized storage</a:t>
            </a:r>
          </a:p>
          <a:p>
            <a:pPr lvl="1"/>
            <a:r>
              <a:rPr dirty="0"/>
              <a:t>Working: Logs forwarded to SIEM for analysis</a:t>
            </a:r>
          </a:p>
        </p:txBody>
      </p:sp>
      <p:pic>
        <p:nvPicPr>
          <p:cNvPr id="4" name="Picture 3"/>
          <p:cNvPicPr>
            <a:picLocks noChangeAspect="1"/>
          </p:cNvPicPr>
          <p:nvPr/>
        </p:nvPicPr>
        <p:blipFill>
          <a:blip r:embed="rId2"/>
          <a:stretch>
            <a:fillRect/>
          </a:stretch>
        </p:blipFill>
        <p:spPr>
          <a:xfrm>
            <a:off x="7620000" y="3314700"/>
            <a:ext cx="10418539" cy="4805810"/>
          </a:xfrm>
          <a:prstGeom prst="rect">
            <a:avLst/>
          </a:prstGeom>
        </p:spPr>
      </p:pic>
    </p:spTree>
    <p:extLst>
      <p:ext uri="{BB962C8B-B14F-4D97-AF65-F5344CB8AC3E}">
        <p14:creationId xmlns:p14="http://schemas.microsoft.com/office/powerpoint/2010/main" val="27635549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6044"/>
            <a:ext cx="8229600" cy="1123856"/>
          </a:xfrm>
        </p:spPr>
        <p:txBody>
          <a:bodyPr/>
          <a:lstStyle/>
          <a:p>
            <a:pPr algn="l"/>
            <a:r>
              <a:rPr b="1" dirty="0">
                <a:solidFill>
                  <a:srgbClr val="FF0000"/>
                </a:solidFill>
              </a:rPr>
              <a:t>Log Aggregation – Azure</a:t>
            </a:r>
          </a:p>
        </p:txBody>
      </p:sp>
      <p:sp>
        <p:nvSpPr>
          <p:cNvPr id="3" name="Content Placeholder 2"/>
          <p:cNvSpPr>
            <a:spLocks noGrp="1"/>
          </p:cNvSpPr>
          <p:nvPr>
            <p:ph idx="1"/>
          </p:nvPr>
        </p:nvSpPr>
        <p:spPr>
          <a:xfrm>
            <a:off x="838200" y="3732772"/>
            <a:ext cx="5105400" cy="4458728"/>
          </a:xfrm>
        </p:spPr>
        <p:txBody>
          <a:bodyPr>
            <a:normAutofit/>
          </a:bodyPr>
          <a:lstStyle/>
          <a:p>
            <a:r>
              <a:rPr sz="3600" dirty="0"/>
              <a:t>Azure Monitor collects platform logs</a:t>
            </a:r>
          </a:p>
          <a:p>
            <a:pPr lvl="1"/>
            <a:r>
              <a:rPr sz="3200" dirty="0"/>
              <a:t>Log Analytics Workspace stores logs</a:t>
            </a:r>
          </a:p>
          <a:p>
            <a:pPr lvl="1"/>
            <a:r>
              <a:rPr sz="3200" dirty="0"/>
              <a:t>Event Hub streams logs to SIEM</a:t>
            </a:r>
          </a:p>
          <a:p>
            <a:pPr lvl="1"/>
            <a:r>
              <a:rPr sz="3200" dirty="0"/>
              <a:t>Working: Integrated with Microsoft Sentinel</a:t>
            </a:r>
          </a:p>
        </p:txBody>
      </p:sp>
      <p:pic>
        <p:nvPicPr>
          <p:cNvPr id="10242" name="Picture 2" descr="https://learn.microsoft.com/en-us/azure/azure-monitor/logs/media/data-platform-logs/azure-monitor-logs-overvie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8793" y="2933700"/>
            <a:ext cx="11367207" cy="68787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9389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6938B-7DB7-A5F5-1CEF-136D29A834A5}"/>
              </a:ext>
            </a:extLst>
          </p:cNvPr>
          <p:cNvSpPr>
            <a:spLocks noGrp="1"/>
          </p:cNvSpPr>
          <p:nvPr>
            <p:ph type="title"/>
          </p:nvPr>
        </p:nvSpPr>
        <p:spPr>
          <a:xfrm>
            <a:off x="457200" y="1636713"/>
            <a:ext cx="8229600" cy="1068387"/>
          </a:xfrm>
        </p:spPr>
        <p:txBody>
          <a:bodyPr>
            <a:normAutofit/>
          </a:bodyPr>
          <a:lstStyle/>
          <a:p>
            <a:r>
              <a:rPr lang="en-US" b="1" dirty="0">
                <a:solidFill>
                  <a:srgbClr val="FF0000"/>
                </a:solidFill>
              </a:rPr>
              <a:t>Introduction to Cloud Computing</a:t>
            </a:r>
          </a:p>
        </p:txBody>
      </p:sp>
      <p:sp>
        <p:nvSpPr>
          <p:cNvPr id="6" name="TextBox 5">
            <a:extLst>
              <a:ext uri="{FF2B5EF4-FFF2-40B4-BE49-F238E27FC236}">
                <a16:creationId xmlns:a16="http://schemas.microsoft.com/office/drawing/2014/main" id="{A5273873-951C-BD37-570D-C6FECD2625A6}"/>
              </a:ext>
            </a:extLst>
          </p:cNvPr>
          <p:cNvSpPr txBox="1"/>
          <p:nvPr/>
        </p:nvSpPr>
        <p:spPr>
          <a:xfrm>
            <a:off x="1357887" y="2976372"/>
            <a:ext cx="14887953" cy="4708981"/>
          </a:xfrm>
          <a:prstGeom prst="rect">
            <a:avLst/>
          </a:prstGeom>
          <a:noFill/>
        </p:spPr>
        <p:txBody>
          <a:bodyPr wrap="square" rtlCol="0">
            <a:spAutoFit/>
          </a:bodyPr>
          <a:lstStyle/>
          <a:p>
            <a:pPr marL="428625" indent="-428625" defTabSz="1371600">
              <a:buFont typeface="Arial" panose="020B0604020202020204" pitchFamily="34" charset="0"/>
              <a:buChar char="•"/>
              <a:defRPr/>
            </a:pPr>
            <a:r>
              <a:rPr lang="en-IN" sz="3000" dirty="0">
                <a:solidFill>
                  <a:prstClr val="black"/>
                </a:solidFill>
                <a:latin typeface="Calibri"/>
              </a:rPr>
              <a:t>Cloud computing is an on-demand delivery of IT capabilities where IT infrastructure and applications are provided to subscribers as a metered service over a network.</a:t>
            </a:r>
          </a:p>
          <a:p>
            <a:pPr marL="428625" indent="-428625" defTabSz="1371600">
              <a:buFont typeface="Arial" panose="020B0604020202020204" pitchFamily="34" charset="0"/>
              <a:buChar char="•"/>
              <a:defRPr/>
            </a:pPr>
            <a:r>
              <a:rPr lang="en-IN" sz="3000" dirty="0">
                <a:solidFill>
                  <a:prstClr val="black"/>
                </a:solidFill>
                <a:latin typeface="Calibri"/>
              </a:rPr>
              <a:t>Characteristics of Cloud Computing:</a:t>
            </a:r>
          </a:p>
          <a:p>
            <a:pPr marL="1114425" lvl="1" indent="-428625" defTabSz="1371600">
              <a:buFont typeface="Courier New" pitchFamily="49" charset="0"/>
              <a:buChar char="o"/>
              <a:defRPr/>
            </a:pPr>
            <a:r>
              <a:rPr lang="en-IN" sz="3000" dirty="0">
                <a:solidFill>
                  <a:prstClr val="black"/>
                </a:solidFill>
                <a:latin typeface="Calibri"/>
              </a:rPr>
              <a:t>On-demand self-service</a:t>
            </a:r>
          </a:p>
          <a:p>
            <a:pPr marL="1114425" lvl="1" indent="-428625" defTabSz="1371600">
              <a:buFont typeface="Courier New" pitchFamily="49" charset="0"/>
              <a:buChar char="o"/>
              <a:defRPr/>
            </a:pPr>
            <a:r>
              <a:rPr lang="en-IN" sz="3000" dirty="0">
                <a:solidFill>
                  <a:prstClr val="black"/>
                </a:solidFill>
                <a:latin typeface="Calibri"/>
              </a:rPr>
              <a:t>Distributed storage</a:t>
            </a:r>
          </a:p>
          <a:p>
            <a:pPr marL="1114425" lvl="1" indent="-428625" defTabSz="1371600">
              <a:buFont typeface="Courier New" pitchFamily="49" charset="0"/>
              <a:buChar char="o"/>
              <a:defRPr/>
            </a:pPr>
            <a:r>
              <a:rPr lang="en-IN" sz="3000" dirty="0">
                <a:solidFill>
                  <a:prstClr val="black"/>
                </a:solidFill>
                <a:latin typeface="Calibri"/>
              </a:rPr>
              <a:t>Rapid elasticity</a:t>
            </a:r>
          </a:p>
          <a:p>
            <a:pPr marL="1114425" lvl="1" indent="-428625" defTabSz="1371600">
              <a:buFont typeface="Courier New" pitchFamily="49" charset="0"/>
              <a:buChar char="o"/>
              <a:defRPr/>
            </a:pPr>
            <a:r>
              <a:rPr lang="en-IN" sz="3000" dirty="0">
                <a:solidFill>
                  <a:prstClr val="black"/>
                </a:solidFill>
                <a:latin typeface="Calibri"/>
              </a:rPr>
              <a:t>Automated management</a:t>
            </a:r>
          </a:p>
          <a:p>
            <a:pPr marL="1114425" lvl="1" indent="-428625" defTabSz="1371600">
              <a:buFont typeface="Courier New" pitchFamily="49" charset="0"/>
              <a:buChar char="o"/>
              <a:defRPr/>
            </a:pPr>
            <a:r>
              <a:rPr lang="en-IN" sz="3000" dirty="0">
                <a:solidFill>
                  <a:prstClr val="black"/>
                </a:solidFill>
                <a:latin typeface="Calibri"/>
              </a:rPr>
              <a:t>Broad network access</a:t>
            </a:r>
          </a:p>
          <a:p>
            <a:pPr marL="1114425" lvl="1" indent="-428625" defTabSz="1371600">
              <a:buFont typeface="Courier New" pitchFamily="49" charset="0"/>
              <a:buChar char="o"/>
              <a:defRPr/>
            </a:pPr>
            <a:r>
              <a:rPr lang="en-IN" sz="3000" dirty="0">
                <a:solidFill>
                  <a:prstClr val="black"/>
                </a:solidFill>
                <a:latin typeface="Calibri"/>
              </a:rPr>
              <a:t>Resources pooling</a:t>
            </a:r>
          </a:p>
          <a:p>
            <a:pPr marL="1114425" lvl="1" indent="-428625" defTabSz="1371600">
              <a:buFont typeface="Courier New" pitchFamily="49" charset="0"/>
              <a:buChar char="o"/>
              <a:defRPr/>
            </a:pPr>
            <a:r>
              <a:rPr lang="en-IN" sz="3000" dirty="0">
                <a:solidFill>
                  <a:prstClr val="black"/>
                </a:solidFill>
                <a:latin typeface="Calibri"/>
              </a:rPr>
              <a:t>Measured service virtualization technology</a:t>
            </a:r>
          </a:p>
        </p:txBody>
      </p:sp>
    </p:spTree>
    <p:extLst>
      <p:ext uri="{BB962C8B-B14F-4D97-AF65-F5344CB8AC3E}">
        <p14:creationId xmlns:p14="http://schemas.microsoft.com/office/powerpoint/2010/main" val="4180827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872681"/>
            <a:ext cx="8229600" cy="984819"/>
          </a:xfrm>
        </p:spPr>
        <p:txBody>
          <a:bodyPr/>
          <a:lstStyle/>
          <a:p>
            <a:pPr algn="l"/>
            <a:r>
              <a:rPr b="1" dirty="0">
                <a:solidFill>
                  <a:srgbClr val="FF0000"/>
                </a:solidFill>
              </a:rPr>
              <a:t>Log Aggregation – GCP</a:t>
            </a:r>
          </a:p>
        </p:txBody>
      </p:sp>
      <p:sp>
        <p:nvSpPr>
          <p:cNvPr id="3" name="Content Placeholder 2"/>
          <p:cNvSpPr>
            <a:spLocks noGrp="1"/>
          </p:cNvSpPr>
          <p:nvPr>
            <p:ph idx="1"/>
          </p:nvPr>
        </p:nvSpPr>
        <p:spPr>
          <a:xfrm>
            <a:off x="838200" y="3284537"/>
            <a:ext cx="5105400" cy="4525963"/>
          </a:xfrm>
        </p:spPr>
        <p:txBody>
          <a:bodyPr>
            <a:normAutofit lnSpcReduction="10000"/>
          </a:bodyPr>
          <a:lstStyle/>
          <a:p>
            <a:r>
              <a:rPr sz="3600" dirty="0"/>
              <a:t>Cloud Logging centralizes all logs</a:t>
            </a:r>
          </a:p>
          <a:p>
            <a:pPr lvl="1"/>
            <a:r>
              <a:rPr sz="3200" dirty="0"/>
              <a:t>Supports VM, container, and service logs</a:t>
            </a:r>
          </a:p>
          <a:p>
            <a:pPr lvl="1"/>
            <a:r>
              <a:rPr sz="3200" dirty="0"/>
              <a:t>Logs can be exported to SIEM</a:t>
            </a:r>
          </a:p>
          <a:p>
            <a:pPr lvl="1"/>
            <a:r>
              <a:rPr sz="3200" dirty="0"/>
              <a:t>Working: Enables threat detection and investigations</a:t>
            </a:r>
          </a:p>
        </p:txBody>
      </p:sp>
      <p:pic>
        <p:nvPicPr>
          <p:cNvPr id="11266" name="Picture 2" descr="https://storage.googleapis.com/gweb-cloudblog-publish/images/1_-_Visualizing_the_solution.max-2000x20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2857500"/>
            <a:ext cx="11490325" cy="6874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79344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6938B-7DB7-A5F5-1CEF-136D29A834A5}"/>
              </a:ext>
            </a:extLst>
          </p:cNvPr>
          <p:cNvSpPr>
            <a:spLocks noGrp="1"/>
          </p:cNvSpPr>
          <p:nvPr>
            <p:ph type="title"/>
          </p:nvPr>
        </p:nvSpPr>
        <p:spPr>
          <a:xfrm>
            <a:off x="838200" y="1698625"/>
            <a:ext cx="8229600" cy="1082675"/>
          </a:xfrm>
        </p:spPr>
        <p:txBody>
          <a:bodyPr>
            <a:normAutofit/>
          </a:bodyPr>
          <a:lstStyle/>
          <a:p>
            <a:pPr algn="l"/>
            <a:r>
              <a:rPr lang="en-US" b="1" dirty="0">
                <a:solidFill>
                  <a:srgbClr val="FF0000"/>
                </a:solidFill>
              </a:rPr>
              <a:t>Cloud Security Control Layers</a:t>
            </a:r>
          </a:p>
        </p:txBody>
      </p:sp>
      <p:pic>
        <p:nvPicPr>
          <p:cNvPr id="4" name="Picture 3">
            <a:extLst>
              <a:ext uri="{FF2B5EF4-FFF2-40B4-BE49-F238E27FC236}">
                <a16:creationId xmlns:a16="http://schemas.microsoft.com/office/drawing/2014/main" id="{2A45D1E7-7407-4705-D211-D605416FBD60}"/>
              </a:ext>
            </a:extLst>
          </p:cNvPr>
          <p:cNvPicPr>
            <a:picLocks noChangeAspect="1" noChangeArrowheads="1"/>
          </p:cNvPicPr>
          <p:nvPr/>
        </p:nvPicPr>
        <p:blipFill>
          <a:blip r:embed="rId2"/>
          <a:srcRect/>
          <a:stretch>
            <a:fillRect/>
          </a:stretch>
        </p:blipFill>
        <p:spPr bwMode="auto">
          <a:xfrm>
            <a:off x="2792906" y="2903861"/>
            <a:ext cx="12702191" cy="6064239"/>
          </a:xfrm>
          <a:prstGeom prst="rect">
            <a:avLst/>
          </a:prstGeom>
          <a:noFill/>
          <a:ln w="9525">
            <a:noFill/>
            <a:miter lim="800000"/>
            <a:headEnd/>
            <a:tailEnd/>
          </a:ln>
          <a:effectLst/>
        </p:spPr>
      </p:pic>
    </p:spTree>
    <p:extLst>
      <p:ext uri="{BB962C8B-B14F-4D97-AF65-F5344CB8AC3E}">
        <p14:creationId xmlns:p14="http://schemas.microsoft.com/office/powerpoint/2010/main" val="3845265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6938B-7DB7-A5F5-1CEF-136D29A834A5}"/>
              </a:ext>
            </a:extLst>
          </p:cNvPr>
          <p:cNvSpPr>
            <a:spLocks noGrp="1"/>
          </p:cNvSpPr>
          <p:nvPr>
            <p:ph type="title"/>
          </p:nvPr>
        </p:nvSpPr>
        <p:spPr>
          <a:xfrm>
            <a:off x="838200" y="1651000"/>
            <a:ext cx="8229600" cy="1282700"/>
          </a:xfrm>
        </p:spPr>
        <p:txBody>
          <a:bodyPr>
            <a:normAutofit/>
          </a:bodyPr>
          <a:lstStyle/>
          <a:p>
            <a:pPr algn="l"/>
            <a:r>
              <a:rPr lang="en-US" b="1" dirty="0">
                <a:solidFill>
                  <a:srgbClr val="FF0000"/>
                </a:solidFill>
              </a:rPr>
              <a:t>What is Cloud Hacking?</a:t>
            </a:r>
          </a:p>
        </p:txBody>
      </p:sp>
      <p:sp>
        <p:nvSpPr>
          <p:cNvPr id="6" name="TextBox 5">
            <a:extLst>
              <a:ext uri="{FF2B5EF4-FFF2-40B4-BE49-F238E27FC236}">
                <a16:creationId xmlns:a16="http://schemas.microsoft.com/office/drawing/2014/main" id="{A5273873-951C-BD37-570D-C6FECD2625A6}"/>
              </a:ext>
            </a:extLst>
          </p:cNvPr>
          <p:cNvSpPr txBox="1"/>
          <p:nvPr/>
        </p:nvSpPr>
        <p:spPr>
          <a:xfrm>
            <a:off x="1357887" y="2976373"/>
            <a:ext cx="14887953" cy="4247317"/>
          </a:xfrm>
          <a:prstGeom prst="rect">
            <a:avLst/>
          </a:prstGeom>
          <a:noFill/>
        </p:spPr>
        <p:txBody>
          <a:bodyPr wrap="square" rtlCol="0">
            <a:spAutoFit/>
          </a:bodyPr>
          <a:lstStyle/>
          <a:p>
            <a:pPr marL="685800" indent="-685800" defTabSz="1371600">
              <a:lnSpc>
                <a:spcPct val="150000"/>
              </a:lnSpc>
              <a:buFont typeface="Arial" pitchFamily="34" charset="0"/>
              <a:buChar char="•"/>
              <a:defRPr/>
            </a:pPr>
            <a:r>
              <a:rPr lang="en-IN" sz="3000" dirty="0">
                <a:solidFill>
                  <a:prstClr val="black"/>
                </a:solidFill>
                <a:latin typeface="Calibri"/>
              </a:rPr>
              <a:t>Attackers exploit vulnerabilities existing in the cloud technologies to perform various targeted high-profile attacks on cloud storage systems, compromising the corporate and customers’ data.</a:t>
            </a:r>
          </a:p>
          <a:p>
            <a:pPr marL="685800" indent="-685800" defTabSz="1371600">
              <a:lnSpc>
                <a:spcPct val="150000"/>
              </a:lnSpc>
              <a:buFont typeface="Arial" pitchFamily="34" charset="0"/>
              <a:buChar char="•"/>
              <a:defRPr/>
            </a:pPr>
            <a:r>
              <a:rPr lang="en-IN" sz="3000" dirty="0">
                <a:solidFill>
                  <a:prstClr val="black"/>
                </a:solidFill>
                <a:latin typeface="Calibri"/>
              </a:rPr>
              <a:t>The main objective of hacking the cloud environment is gaining access to user’s data and blocking access to cloud services.</a:t>
            </a:r>
          </a:p>
          <a:p>
            <a:pPr marL="685800" indent="-685800" defTabSz="1371600">
              <a:lnSpc>
                <a:spcPct val="150000"/>
              </a:lnSpc>
              <a:buFont typeface="Arial" pitchFamily="34" charset="0"/>
              <a:buChar char="•"/>
              <a:defRPr/>
            </a:pPr>
            <a:endParaRPr lang="en-IN" sz="3000" dirty="0">
              <a:solidFill>
                <a:prstClr val="black"/>
              </a:solidFill>
              <a:latin typeface="Calibri"/>
            </a:endParaRPr>
          </a:p>
        </p:txBody>
      </p:sp>
    </p:spTree>
    <p:extLst>
      <p:ext uri="{BB962C8B-B14F-4D97-AF65-F5344CB8AC3E}">
        <p14:creationId xmlns:p14="http://schemas.microsoft.com/office/powerpoint/2010/main" val="2472538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C86DA8-19E2-4E62-9157-CB63CBE09624}"/>
              </a:ext>
            </a:extLst>
          </p:cNvPr>
          <p:cNvSpPr>
            <a:spLocks noGrp="1"/>
          </p:cNvSpPr>
          <p:nvPr>
            <p:ph type="title"/>
          </p:nvPr>
        </p:nvSpPr>
        <p:spPr>
          <a:xfrm>
            <a:off x="838200" y="1562100"/>
            <a:ext cx="8229600" cy="1143000"/>
          </a:xfrm>
        </p:spPr>
        <p:txBody>
          <a:bodyPr>
            <a:normAutofit fontScale="90000"/>
          </a:bodyPr>
          <a:lstStyle/>
          <a:p>
            <a:r>
              <a:rPr lang="en-US" sz="6000" b="1" dirty="0">
                <a:solidFill>
                  <a:srgbClr val="FF0000"/>
                </a:solidFill>
              </a:rPr>
              <a:t>Is Cloud Computing Secure?</a:t>
            </a:r>
          </a:p>
        </p:txBody>
      </p:sp>
      <p:sp>
        <p:nvSpPr>
          <p:cNvPr id="4" name="Content Placeholder 3">
            <a:extLst>
              <a:ext uri="{FF2B5EF4-FFF2-40B4-BE49-F238E27FC236}">
                <a16:creationId xmlns:a16="http://schemas.microsoft.com/office/drawing/2014/main" id="{67B7217D-A08F-46FC-8EE0-7FC7F969D7BF}"/>
              </a:ext>
            </a:extLst>
          </p:cNvPr>
          <p:cNvSpPr>
            <a:spLocks noGrp="1"/>
          </p:cNvSpPr>
          <p:nvPr>
            <p:ph idx="1"/>
          </p:nvPr>
        </p:nvSpPr>
        <p:spPr>
          <a:xfrm>
            <a:off x="990600" y="3264691"/>
            <a:ext cx="13639800" cy="6527009"/>
          </a:xfrm>
        </p:spPr>
        <p:txBody>
          <a:bodyPr>
            <a:normAutofit/>
          </a:bodyPr>
          <a:lstStyle/>
          <a:p>
            <a:pPr marL="0" indent="0">
              <a:lnSpc>
                <a:spcPct val="100000"/>
              </a:lnSpc>
              <a:buNone/>
            </a:pPr>
            <a:r>
              <a:rPr lang="en-US" dirty="0"/>
              <a:t>For most organizations, the journey to cloud is no longer a question of “if” but rather “when”, and a large number of enterprises have already travelled some way down this path</a:t>
            </a:r>
            <a:r>
              <a:rPr lang="en-US" dirty="0" smtClean="0"/>
              <a:t>.</a:t>
            </a:r>
          </a:p>
          <a:p>
            <a:pPr>
              <a:lnSpc>
                <a:spcPct val="100000"/>
              </a:lnSpc>
            </a:pPr>
            <a:endParaRPr lang="en-US" dirty="0"/>
          </a:p>
          <a:p>
            <a:pPr marL="0" indent="0">
              <a:lnSpc>
                <a:spcPct val="100000"/>
              </a:lnSpc>
              <a:buNone/>
            </a:pPr>
            <a:r>
              <a:rPr lang="en-US" b="1" dirty="0"/>
              <a:t>Is cloud computing secure</a:t>
            </a:r>
            <a:r>
              <a:rPr lang="en-US" b="1" dirty="0" smtClean="0"/>
              <a:t>?</a:t>
            </a:r>
            <a:endParaRPr lang="en-US" b="1" dirty="0"/>
          </a:p>
          <a:p>
            <a:pPr>
              <a:lnSpc>
                <a:spcPct val="100000"/>
              </a:lnSpc>
            </a:pPr>
            <a:r>
              <a:rPr lang="en-US" dirty="0"/>
              <a:t>A simple answer is: Yes, if you approach cloud in the right way, with the correct checks and balances to ensure all necessary security and risk management measures are covered.</a:t>
            </a:r>
          </a:p>
          <a:p>
            <a:pPr marL="0" indent="0">
              <a:buNone/>
            </a:pPr>
            <a:endParaRPr lang="en-US" dirty="0"/>
          </a:p>
        </p:txBody>
      </p:sp>
      <p:sp>
        <p:nvSpPr>
          <p:cNvPr id="2" name="Slide Number Placeholder 1">
            <a:extLst>
              <a:ext uri="{FF2B5EF4-FFF2-40B4-BE49-F238E27FC236}">
                <a16:creationId xmlns:a16="http://schemas.microsoft.com/office/drawing/2014/main" id="{AFE9267B-96F0-4D50-B4C6-5A935860A4F5}"/>
              </a:ext>
            </a:extLst>
          </p:cNvPr>
          <p:cNvSpPr>
            <a:spLocks noGrp="1"/>
          </p:cNvSpPr>
          <p:nvPr>
            <p:ph type="sldNum" sz="quarter" idx="12"/>
          </p:nvPr>
        </p:nvSpPr>
        <p:spPr>
          <a:xfrm>
            <a:off x="14173200" y="9534526"/>
            <a:ext cx="4114800" cy="547688"/>
          </a:xfrm>
          <a:prstGeom prst="rect">
            <a:avLst/>
          </a:prstGeom>
        </p:spPr>
        <p:txBody>
          <a:bodyPr/>
          <a:lstStyle/>
          <a:p>
            <a:fld id="{FCEE2C88-6C8F-484D-AF69-578F576B1F44}" type="slidenum">
              <a:rPr lang="en-US" smtClean="0"/>
              <a:pPr/>
              <a:t>23</a:t>
            </a:fld>
            <a:endParaRPr lang="en-US" dirty="0"/>
          </a:p>
        </p:txBody>
      </p:sp>
    </p:spTree>
    <p:extLst>
      <p:ext uri="{BB962C8B-B14F-4D97-AF65-F5344CB8AC3E}">
        <p14:creationId xmlns:p14="http://schemas.microsoft.com/office/powerpoint/2010/main" val="34998455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C86DA8-19E2-4E62-9157-CB63CBE09624}"/>
              </a:ext>
            </a:extLst>
          </p:cNvPr>
          <p:cNvSpPr>
            <a:spLocks noGrp="1"/>
          </p:cNvSpPr>
          <p:nvPr>
            <p:ph type="title"/>
          </p:nvPr>
        </p:nvSpPr>
        <p:spPr>
          <a:xfrm>
            <a:off x="838200" y="1790700"/>
            <a:ext cx="8229600" cy="1143000"/>
          </a:xfrm>
        </p:spPr>
        <p:txBody>
          <a:bodyPr>
            <a:normAutofit fontScale="90000"/>
          </a:bodyPr>
          <a:lstStyle/>
          <a:p>
            <a:r>
              <a:rPr lang="en-US" sz="6000" b="1" dirty="0">
                <a:solidFill>
                  <a:srgbClr val="FF0000"/>
                </a:solidFill>
              </a:rPr>
              <a:t>Is Cloud Computing Secure?</a:t>
            </a:r>
          </a:p>
        </p:txBody>
      </p:sp>
      <p:sp>
        <p:nvSpPr>
          <p:cNvPr id="4" name="Content Placeholder 3">
            <a:extLst>
              <a:ext uri="{FF2B5EF4-FFF2-40B4-BE49-F238E27FC236}">
                <a16:creationId xmlns:a16="http://schemas.microsoft.com/office/drawing/2014/main" id="{67B7217D-A08F-46FC-8EE0-7FC7F969D7BF}"/>
              </a:ext>
            </a:extLst>
          </p:cNvPr>
          <p:cNvSpPr>
            <a:spLocks noGrp="1"/>
          </p:cNvSpPr>
          <p:nvPr>
            <p:ph idx="1"/>
          </p:nvPr>
        </p:nvSpPr>
        <p:spPr>
          <a:xfrm>
            <a:off x="990600" y="3112291"/>
            <a:ext cx="14363700" cy="6527009"/>
          </a:xfrm>
        </p:spPr>
        <p:txBody>
          <a:bodyPr>
            <a:normAutofit/>
          </a:bodyPr>
          <a:lstStyle/>
          <a:p>
            <a:pPr>
              <a:lnSpc>
                <a:spcPct val="150000"/>
              </a:lnSpc>
            </a:pPr>
            <a:r>
              <a:rPr lang="en-US" dirty="0"/>
              <a:t>Companies ready to adopt cloud services are right to </a:t>
            </a:r>
            <a:r>
              <a:rPr lang="en-US" b="1" dirty="0"/>
              <a:t>place security at the top of their agendas</a:t>
            </a:r>
            <a:r>
              <a:rPr lang="en-US" dirty="0"/>
              <a:t>. </a:t>
            </a:r>
          </a:p>
          <a:p>
            <a:pPr>
              <a:lnSpc>
                <a:spcPct val="150000"/>
              </a:lnSpc>
            </a:pPr>
            <a:r>
              <a:rPr lang="en-US" dirty="0"/>
              <a:t>the consequences of getting your cloud security strategy wrong could not be more serious. </a:t>
            </a:r>
          </a:p>
          <a:p>
            <a:pPr>
              <a:lnSpc>
                <a:spcPct val="150000"/>
              </a:lnSpc>
            </a:pPr>
            <a:r>
              <a:rPr lang="en-US" dirty="0"/>
              <a:t>As many unwary businesses have found to their cost in recent high-profile cases, a single cloud-related security breach can result in an organization severely damaging its reputation – or, worse, the entire business being put at risk.</a:t>
            </a:r>
          </a:p>
          <a:p>
            <a:pPr marL="0" indent="0">
              <a:lnSpc>
                <a:spcPct val="150000"/>
              </a:lnSpc>
              <a:buNone/>
            </a:pPr>
            <a:endParaRPr lang="en-US" dirty="0"/>
          </a:p>
        </p:txBody>
      </p:sp>
      <p:sp>
        <p:nvSpPr>
          <p:cNvPr id="2" name="Slide Number Placeholder 1">
            <a:extLst>
              <a:ext uri="{FF2B5EF4-FFF2-40B4-BE49-F238E27FC236}">
                <a16:creationId xmlns:a16="http://schemas.microsoft.com/office/drawing/2014/main" id="{AFE9267B-96F0-4D50-B4C6-5A935860A4F5}"/>
              </a:ext>
            </a:extLst>
          </p:cNvPr>
          <p:cNvSpPr>
            <a:spLocks noGrp="1"/>
          </p:cNvSpPr>
          <p:nvPr>
            <p:ph type="sldNum" sz="quarter" idx="12"/>
          </p:nvPr>
        </p:nvSpPr>
        <p:spPr>
          <a:xfrm>
            <a:off x="14173200" y="9534526"/>
            <a:ext cx="4114800" cy="547688"/>
          </a:xfrm>
          <a:prstGeom prst="rect">
            <a:avLst/>
          </a:prstGeom>
        </p:spPr>
        <p:txBody>
          <a:bodyPr/>
          <a:lstStyle/>
          <a:p>
            <a:fld id="{FCEE2C88-6C8F-484D-AF69-578F576B1F44}" type="slidenum">
              <a:rPr lang="en-US" smtClean="0"/>
              <a:pPr/>
              <a:t>24</a:t>
            </a:fld>
            <a:endParaRPr lang="en-US" dirty="0"/>
          </a:p>
        </p:txBody>
      </p:sp>
    </p:spTree>
    <p:extLst>
      <p:ext uri="{BB962C8B-B14F-4D97-AF65-F5344CB8AC3E}">
        <p14:creationId xmlns:p14="http://schemas.microsoft.com/office/powerpoint/2010/main" val="42188121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C86DA8-19E2-4E62-9157-CB63CBE09624}"/>
              </a:ext>
            </a:extLst>
          </p:cNvPr>
          <p:cNvSpPr>
            <a:spLocks noGrp="1"/>
          </p:cNvSpPr>
          <p:nvPr>
            <p:ph type="title"/>
          </p:nvPr>
        </p:nvSpPr>
        <p:spPr>
          <a:xfrm>
            <a:off x="838200" y="1638300"/>
            <a:ext cx="8229600" cy="1143000"/>
          </a:xfrm>
        </p:spPr>
        <p:txBody>
          <a:bodyPr>
            <a:normAutofit fontScale="90000"/>
          </a:bodyPr>
          <a:lstStyle/>
          <a:p>
            <a:r>
              <a:rPr lang="en-US" sz="6000" b="1" dirty="0">
                <a:solidFill>
                  <a:srgbClr val="FF0000"/>
                </a:solidFill>
              </a:rPr>
              <a:t>Is Cloud Computing Secure?</a:t>
            </a:r>
          </a:p>
        </p:txBody>
      </p:sp>
      <p:sp>
        <p:nvSpPr>
          <p:cNvPr id="4" name="Content Placeholder 3">
            <a:extLst>
              <a:ext uri="{FF2B5EF4-FFF2-40B4-BE49-F238E27FC236}">
                <a16:creationId xmlns:a16="http://schemas.microsoft.com/office/drawing/2014/main" id="{67B7217D-A08F-46FC-8EE0-7FC7F969D7BF}"/>
              </a:ext>
            </a:extLst>
          </p:cNvPr>
          <p:cNvSpPr>
            <a:spLocks noGrp="1"/>
          </p:cNvSpPr>
          <p:nvPr>
            <p:ph idx="1"/>
          </p:nvPr>
        </p:nvSpPr>
        <p:spPr>
          <a:xfrm>
            <a:off x="838200" y="3417091"/>
            <a:ext cx="16619220" cy="6527009"/>
          </a:xfrm>
        </p:spPr>
        <p:txBody>
          <a:bodyPr>
            <a:normAutofit/>
          </a:bodyPr>
          <a:lstStyle/>
          <a:p>
            <a:r>
              <a:rPr lang="en-US" i="1" dirty="0"/>
              <a:t>Those further</a:t>
            </a:r>
            <a:r>
              <a:rPr lang="zh-CN" altLang="en-US" i="1" dirty="0"/>
              <a:t> </a:t>
            </a:r>
            <a:r>
              <a:rPr lang="en-US" i="1" dirty="0"/>
              <a:t>along their cloud path are finding that, like all forms of information security, the question boils down to </a:t>
            </a:r>
            <a:r>
              <a:rPr lang="en-US" b="1" i="1" dirty="0"/>
              <a:t>effective risk management</a:t>
            </a:r>
            <a:r>
              <a:rPr lang="en-US" i="1" dirty="0"/>
              <a:t>.</a:t>
            </a:r>
          </a:p>
          <a:p>
            <a:pPr marL="0" indent="0">
              <a:buNone/>
            </a:pPr>
            <a:r>
              <a:rPr lang="en-US" dirty="0"/>
              <a:t>we outlined the different layers in the cloud services stack:</a:t>
            </a:r>
          </a:p>
          <a:p>
            <a:r>
              <a:rPr lang="en-US" b="1" dirty="0"/>
              <a:t>Infrastructure</a:t>
            </a:r>
            <a:r>
              <a:rPr lang="en-US" dirty="0"/>
              <a:t>-as-a-Service (IaaS)</a:t>
            </a:r>
          </a:p>
          <a:p>
            <a:r>
              <a:rPr lang="en-US" b="1" dirty="0"/>
              <a:t>Platform</a:t>
            </a:r>
            <a:r>
              <a:rPr lang="en-US" dirty="0"/>
              <a:t>-as-a-Service (PaaS)</a:t>
            </a:r>
          </a:p>
          <a:p>
            <a:r>
              <a:rPr lang="en-US" b="1" dirty="0"/>
              <a:t>Software</a:t>
            </a:r>
            <a:r>
              <a:rPr lang="en-US" dirty="0"/>
              <a:t>-as-a-Service (SaaS)</a:t>
            </a:r>
          </a:p>
          <a:p>
            <a:r>
              <a:rPr lang="en-US" b="1" dirty="0"/>
              <a:t>Business Process</a:t>
            </a:r>
            <a:r>
              <a:rPr lang="en-US" dirty="0"/>
              <a:t>-as-a-Service (</a:t>
            </a:r>
            <a:r>
              <a:rPr lang="en-US" dirty="0" err="1"/>
              <a:t>BPaaS</a:t>
            </a:r>
            <a:r>
              <a:rPr lang="en-US" dirty="0"/>
              <a:t>).</a:t>
            </a:r>
          </a:p>
          <a:p>
            <a:r>
              <a:rPr lang="en-US" dirty="0"/>
              <a:t>These layers – and their associated standards, requirements and solutions – are all at different levels of maturity.</a:t>
            </a:r>
            <a:endParaRPr lang="en-US" sz="6000" dirty="0"/>
          </a:p>
        </p:txBody>
      </p:sp>
      <p:sp>
        <p:nvSpPr>
          <p:cNvPr id="2" name="Slide Number Placeholder 1">
            <a:extLst>
              <a:ext uri="{FF2B5EF4-FFF2-40B4-BE49-F238E27FC236}">
                <a16:creationId xmlns:a16="http://schemas.microsoft.com/office/drawing/2014/main" id="{AFE9267B-96F0-4D50-B4C6-5A935860A4F5}"/>
              </a:ext>
            </a:extLst>
          </p:cNvPr>
          <p:cNvSpPr>
            <a:spLocks noGrp="1"/>
          </p:cNvSpPr>
          <p:nvPr>
            <p:ph type="sldNum" sz="quarter" idx="12"/>
          </p:nvPr>
        </p:nvSpPr>
        <p:spPr>
          <a:xfrm>
            <a:off x="14173200" y="9534526"/>
            <a:ext cx="4114800" cy="547688"/>
          </a:xfrm>
          <a:prstGeom prst="rect">
            <a:avLst/>
          </a:prstGeom>
        </p:spPr>
        <p:txBody>
          <a:bodyPr/>
          <a:lstStyle/>
          <a:p>
            <a:fld id="{FCEE2C88-6C8F-484D-AF69-578F576B1F44}" type="slidenum">
              <a:rPr lang="en-US" smtClean="0"/>
              <a:pPr/>
              <a:t>25</a:t>
            </a:fld>
            <a:endParaRPr lang="en-US" dirty="0"/>
          </a:p>
        </p:txBody>
      </p:sp>
    </p:spTree>
    <p:extLst>
      <p:ext uri="{BB962C8B-B14F-4D97-AF65-F5344CB8AC3E}">
        <p14:creationId xmlns:p14="http://schemas.microsoft.com/office/powerpoint/2010/main" val="37892861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C86DA8-19E2-4E62-9157-CB63CBE09624}"/>
              </a:ext>
            </a:extLst>
          </p:cNvPr>
          <p:cNvSpPr>
            <a:spLocks noGrp="1"/>
          </p:cNvSpPr>
          <p:nvPr>
            <p:ph type="title"/>
          </p:nvPr>
        </p:nvSpPr>
        <p:spPr>
          <a:xfrm>
            <a:off x="838200" y="1638300"/>
            <a:ext cx="8229600" cy="1143000"/>
          </a:xfrm>
        </p:spPr>
        <p:txBody>
          <a:bodyPr>
            <a:normAutofit fontScale="90000"/>
          </a:bodyPr>
          <a:lstStyle/>
          <a:p>
            <a:r>
              <a:rPr lang="en-US" sz="6000" b="1" dirty="0">
                <a:solidFill>
                  <a:srgbClr val="FF0000"/>
                </a:solidFill>
              </a:rPr>
              <a:t>Is Cloud Computing Secure?</a:t>
            </a:r>
          </a:p>
        </p:txBody>
      </p:sp>
      <p:sp>
        <p:nvSpPr>
          <p:cNvPr id="4" name="Content Placeholder 3">
            <a:extLst>
              <a:ext uri="{FF2B5EF4-FFF2-40B4-BE49-F238E27FC236}">
                <a16:creationId xmlns:a16="http://schemas.microsoft.com/office/drawing/2014/main" id="{67B7217D-A08F-46FC-8EE0-7FC7F969D7BF}"/>
              </a:ext>
            </a:extLst>
          </p:cNvPr>
          <p:cNvSpPr>
            <a:spLocks noGrp="1"/>
          </p:cNvSpPr>
          <p:nvPr>
            <p:ph idx="1"/>
          </p:nvPr>
        </p:nvSpPr>
        <p:spPr>
          <a:xfrm>
            <a:off x="914400" y="3188491"/>
            <a:ext cx="16619220" cy="6527009"/>
          </a:xfrm>
        </p:spPr>
        <p:txBody>
          <a:bodyPr>
            <a:normAutofit/>
          </a:bodyPr>
          <a:lstStyle/>
          <a:p>
            <a:pPr algn="just"/>
            <a:r>
              <a:rPr lang="en-US" dirty="0"/>
              <a:t>The world of business is becoming more uncertain, as with new system architectures come new cyber threats. No longer can the mechanisms deployed in the past be relied on for protection” </a:t>
            </a:r>
          </a:p>
          <a:p>
            <a:pPr marL="0" indent="0">
              <a:buNone/>
            </a:pPr>
            <a:r>
              <a:rPr lang="en-US" dirty="0"/>
              <a:t>				--Nick Gaines, Group IS Director, Volkswagen UK</a:t>
            </a:r>
          </a:p>
          <a:p>
            <a:pPr marL="0" indent="0">
              <a:buNone/>
            </a:pPr>
            <a:endParaRPr lang="en-US" dirty="0"/>
          </a:p>
          <a:p>
            <a:r>
              <a:rPr lang="en-US" dirty="0"/>
              <a:t>Different types of cloud have different security characteristics. The table in next page shows a simple comparison. (The number of stars indicates how suitable each type of cloud is for each area.)</a:t>
            </a:r>
          </a:p>
          <a:p>
            <a:r>
              <a:rPr lang="en-US" dirty="0"/>
              <a:t>We choose to characterize these types as private, public and community clouds – or “hybrid” to refer to a combination of approaches.</a:t>
            </a:r>
          </a:p>
        </p:txBody>
      </p:sp>
      <p:sp>
        <p:nvSpPr>
          <p:cNvPr id="2" name="Slide Number Placeholder 1">
            <a:extLst>
              <a:ext uri="{FF2B5EF4-FFF2-40B4-BE49-F238E27FC236}">
                <a16:creationId xmlns:a16="http://schemas.microsoft.com/office/drawing/2014/main" id="{AFE9267B-96F0-4D50-B4C6-5A935860A4F5}"/>
              </a:ext>
            </a:extLst>
          </p:cNvPr>
          <p:cNvSpPr>
            <a:spLocks noGrp="1"/>
          </p:cNvSpPr>
          <p:nvPr>
            <p:ph type="sldNum" sz="quarter" idx="12"/>
          </p:nvPr>
        </p:nvSpPr>
        <p:spPr>
          <a:xfrm>
            <a:off x="14173200" y="9534526"/>
            <a:ext cx="4114800" cy="547688"/>
          </a:xfrm>
          <a:prstGeom prst="rect">
            <a:avLst/>
          </a:prstGeom>
        </p:spPr>
        <p:txBody>
          <a:bodyPr/>
          <a:lstStyle/>
          <a:p>
            <a:fld id="{FCEE2C88-6C8F-484D-AF69-578F576B1F44}" type="slidenum">
              <a:rPr lang="en-US" smtClean="0"/>
              <a:pPr/>
              <a:t>26</a:t>
            </a:fld>
            <a:endParaRPr lang="en-US" dirty="0"/>
          </a:p>
        </p:txBody>
      </p:sp>
    </p:spTree>
    <p:extLst>
      <p:ext uri="{BB962C8B-B14F-4D97-AF65-F5344CB8AC3E}">
        <p14:creationId xmlns:p14="http://schemas.microsoft.com/office/powerpoint/2010/main" val="3988999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C86DA8-19E2-4E62-9157-CB63CBE09624}"/>
              </a:ext>
            </a:extLst>
          </p:cNvPr>
          <p:cNvSpPr>
            <a:spLocks noGrp="1"/>
          </p:cNvSpPr>
          <p:nvPr>
            <p:ph type="title"/>
          </p:nvPr>
        </p:nvSpPr>
        <p:spPr>
          <a:xfrm>
            <a:off x="815196" y="1638300"/>
            <a:ext cx="8100204" cy="1122841"/>
          </a:xfrm>
        </p:spPr>
        <p:txBody>
          <a:bodyPr>
            <a:normAutofit/>
          </a:bodyPr>
          <a:lstStyle/>
          <a:p>
            <a:pPr algn="l"/>
            <a:r>
              <a:rPr lang="en-US" sz="6000" b="1" dirty="0">
                <a:solidFill>
                  <a:srgbClr val="FF0000"/>
                </a:solidFill>
              </a:rPr>
              <a:t>Security </a:t>
            </a:r>
            <a:r>
              <a:rPr lang="en-US" altLang="zh-CN" sz="6000" b="1" dirty="0">
                <a:solidFill>
                  <a:srgbClr val="FF0000"/>
                </a:solidFill>
              </a:rPr>
              <a:t>C</a:t>
            </a:r>
            <a:r>
              <a:rPr lang="en-US" sz="6000" b="1" dirty="0">
                <a:solidFill>
                  <a:srgbClr val="FF0000"/>
                </a:solidFill>
              </a:rPr>
              <a:t>haracteristics</a:t>
            </a:r>
          </a:p>
        </p:txBody>
      </p:sp>
      <p:sp>
        <p:nvSpPr>
          <p:cNvPr id="2" name="Slide Number Placeholder 1">
            <a:extLst>
              <a:ext uri="{FF2B5EF4-FFF2-40B4-BE49-F238E27FC236}">
                <a16:creationId xmlns:a16="http://schemas.microsoft.com/office/drawing/2014/main" id="{AFE9267B-96F0-4D50-B4C6-5A935860A4F5}"/>
              </a:ext>
            </a:extLst>
          </p:cNvPr>
          <p:cNvSpPr>
            <a:spLocks noGrp="1"/>
          </p:cNvSpPr>
          <p:nvPr>
            <p:ph type="sldNum" sz="quarter" idx="12"/>
          </p:nvPr>
        </p:nvSpPr>
        <p:spPr>
          <a:xfrm>
            <a:off x="14173200" y="9534526"/>
            <a:ext cx="4114800" cy="547688"/>
          </a:xfrm>
          <a:prstGeom prst="rect">
            <a:avLst/>
          </a:prstGeom>
        </p:spPr>
        <p:txBody>
          <a:bodyPr/>
          <a:lstStyle/>
          <a:p>
            <a:fld id="{FCEE2C88-6C8F-484D-AF69-578F576B1F44}" type="slidenum">
              <a:rPr lang="en-US" smtClean="0"/>
              <a:pPr/>
              <a:t>27</a:t>
            </a:fld>
            <a:endParaRPr lang="en-US" dirty="0"/>
          </a:p>
        </p:txBody>
      </p:sp>
      <p:pic>
        <p:nvPicPr>
          <p:cNvPr id="5" name="Picture 4">
            <a:extLst>
              <a:ext uri="{FF2B5EF4-FFF2-40B4-BE49-F238E27FC236}">
                <a16:creationId xmlns:a16="http://schemas.microsoft.com/office/drawing/2014/main" id="{0DF02A55-B00A-4CFD-B251-E3C4A9788767}"/>
              </a:ext>
            </a:extLst>
          </p:cNvPr>
          <p:cNvPicPr>
            <a:picLocks noChangeAspect="1"/>
          </p:cNvPicPr>
          <p:nvPr/>
        </p:nvPicPr>
        <p:blipFill>
          <a:blip r:embed="rId2"/>
          <a:stretch>
            <a:fillRect/>
          </a:stretch>
        </p:blipFill>
        <p:spPr>
          <a:xfrm>
            <a:off x="285331" y="3376970"/>
            <a:ext cx="8337524" cy="5576337"/>
          </a:xfrm>
          <a:prstGeom prst="rect">
            <a:avLst/>
          </a:prstGeom>
        </p:spPr>
      </p:pic>
      <p:grpSp>
        <p:nvGrpSpPr>
          <p:cNvPr id="8" name="Group 7">
            <a:extLst>
              <a:ext uri="{FF2B5EF4-FFF2-40B4-BE49-F238E27FC236}">
                <a16:creationId xmlns:a16="http://schemas.microsoft.com/office/drawing/2014/main" id="{B3BAC9E1-507B-40DB-859F-0F4161B774F8}"/>
              </a:ext>
            </a:extLst>
          </p:cNvPr>
          <p:cNvGrpSpPr/>
          <p:nvPr/>
        </p:nvGrpSpPr>
        <p:grpSpPr>
          <a:xfrm>
            <a:off x="9383289" y="3710954"/>
            <a:ext cx="7347105" cy="4908368"/>
            <a:chOff x="5741229" y="1290764"/>
            <a:chExt cx="5926665" cy="3959417"/>
          </a:xfrm>
        </p:grpSpPr>
        <p:pic>
          <p:nvPicPr>
            <p:cNvPr id="7" name="Picture 6">
              <a:extLst>
                <a:ext uri="{FF2B5EF4-FFF2-40B4-BE49-F238E27FC236}">
                  <a16:creationId xmlns:a16="http://schemas.microsoft.com/office/drawing/2014/main" id="{DFF0206E-372F-4C98-A456-B8F5083E543D}"/>
                </a:ext>
              </a:extLst>
            </p:cNvPr>
            <p:cNvPicPr>
              <a:picLocks noChangeAspect="1"/>
            </p:cNvPicPr>
            <p:nvPr/>
          </p:nvPicPr>
          <p:blipFill>
            <a:blip r:embed="rId3"/>
            <a:stretch>
              <a:fillRect/>
            </a:stretch>
          </p:blipFill>
          <p:spPr>
            <a:xfrm>
              <a:off x="6968065" y="1290764"/>
              <a:ext cx="4699829" cy="442259"/>
            </a:xfrm>
            <a:prstGeom prst="rect">
              <a:avLst/>
            </a:prstGeom>
          </p:spPr>
        </p:pic>
        <p:pic>
          <p:nvPicPr>
            <p:cNvPr id="6" name="Picture 5">
              <a:extLst>
                <a:ext uri="{FF2B5EF4-FFF2-40B4-BE49-F238E27FC236}">
                  <a16:creationId xmlns:a16="http://schemas.microsoft.com/office/drawing/2014/main" id="{FF4F6064-0544-4D7A-B1FE-4BE965BF7051}"/>
                </a:ext>
              </a:extLst>
            </p:cNvPr>
            <p:cNvPicPr>
              <a:picLocks noChangeAspect="1"/>
            </p:cNvPicPr>
            <p:nvPr/>
          </p:nvPicPr>
          <p:blipFill rotWithShape="1">
            <a:blip r:embed="rId4"/>
            <a:srcRect r="2873"/>
            <a:stretch/>
          </p:blipFill>
          <p:spPr>
            <a:xfrm>
              <a:off x="5741229" y="1690688"/>
              <a:ext cx="5926665" cy="3559493"/>
            </a:xfrm>
            <a:prstGeom prst="rect">
              <a:avLst/>
            </a:prstGeom>
          </p:spPr>
        </p:pic>
      </p:grpSp>
    </p:spTree>
    <p:extLst>
      <p:ext uri="{BB962C8B-B14F-4D97-AF65-F5344CB8AC3E}">
        <p14:creationId xmlns:p14="http://schemas.microsoft.com/office/powerpoint/2010/main" val="35970590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A1C88-E21F-4BC2-92AA-37B152B5C5DA}"/>
              </a:ext>
            </a:extLst>
          </p:cNvPr>
          <p:cNvSpPr>
            <a:spLocks noGrp="1"/>
          </p:cNvSpPr>
          <p:nvPr>
            <p:ph type="title"/>
          </p:nvPr>
        </p:nvSpPr>
        <p:spPr>
          <a:xfrm>
            <a:off x="838200" y="1520436"/>
            <a:ext cx="8229600" cy="1260864"/>
          </a:xfrm>
        </p:spPr>
        <p:txBody>
          <a:bodyPr/>
          <a:lstStyle/>
          <a:p>
            <a:pPr algn="l"/>
            <a:r>
              <a:rPr lang="en-US" b="1" dirty="0">
                <a:solidFill>
                  <a:srgbClr val="FF0000"/>
                </a:solidFill>
              </a:rPr>
              <a:t>Security Risks</a:t>
            </a:r>
          </a:p>
        </p:txBody>
      </p:sp>
      <p:sp>
        <p:nvSpPr>
          <p:cNvPr id="3" name="Content Placeholder 2">
            <a:extLst>
              <a:ext uri="{FF2B5EF4-FFF2-40B4-BE49-F238E27FC236}">
                <a16:creationId xmlns:a16="http://schemas.microsoft.com/office/drawing/2014/main" id="{D030E266-8A45-4715-958A-B793607D9EB5}"/>
              </a:ext>
            </a:extLst>
          </p:cNvPr>
          <p:cNvSpPr>
            <a:spLocks noGrp="1"/>
          </p:cNvSpPr>
          <p:nvPr>
            <p:ph idx="1"/>
          </p:nvPr>
        </p:nvSpPr>
        <p:spPr>
          <a:xfrm>
            <a:off x="1066800" y="2789237"/>
            <a:ext cx="16306800" cy="4564063"/>
          </a:xfrm>
        </p:spPr>
        <p:txBody>
          <a:bodyPr>
            <a:noAutofit/>
          </a:bodyPr>
          <a:lstStyle/>
          <a:p>
            <a:pPr algn="just">
              <a:lnSpc>
                <a:spcPct val="160000"/>
              </a:lnSpc>
            </a:pPr>
            <a:r>
              <a:rPr lang="en-US" dirty="0"/>
              <a:t>Organizations with defined controls for externally sourced services or access to IT risk-assessment capabilities should still apply these to aspects of cloud services where appropriate.</a:t>
            </a:r>
          </a:p>
          <a:p>
            <a:pPr algn="just">
              <a:lnSpc>
                <a:spcPct val="160000"/>
              </a:lnSpc>
            </a:pPr>
            <a:r>
              <a:rPr lang="en-US" dirty="0"/>
              <a:t>But while many of the security risks of cloud overlap with those of outsourcing and offshoring, there are also differences that organizations need to understand and manage.</a:t>
            </a:r>
          </a:p>
          <a:p>
            <a:endParaRPr lang="en-US" dirty="0"/>
          </a:p>
          <a:p>
            <a:pPr marL="0" indent="0">
              <a:buNone/>
            </a:pPr>
            <a:r>
              <a:rPr lang="en-US" dirty="0"/>
              <a:t>“When adopting cloud services, there are four key considerations:</a:t>
            </a:r>
          </a:p>
          <a:p>
            <a:pPr marL="0" indent="0">
              <a:buNone/>
            </a:pPr>
            <a:r>
              <a:rPr lang="en-US" dirty="0"/>
              <a:t>1. Where is my data?</a:t>
            </a:r>
          </a:p>
          <a:p>
            <a:pPr marL="0" indent="0">
              <a:buNone/>
            </a:pPr>
            <a:r>
              <a:rPr lang="en-US" dirty="0"/>
              <a:t>2. How does it integrate?</a:t>
            </a:r>
          </a:p>
          <a:p>
            <a:pPr marL="0" indent="0">
              <a:buNone/>
            </a:pPr>
            <a:r>
              <a:rPr lang="en-US" dirty="0"/>
              <a:t>3. What is my exit strategy?</a:t>
            </a:r>
          </a:p>
          <a:p>
            <a:pPr marL="0" indent="0">
              <a:buNone/>
            </a:pPr>
            <a:r>
              <a:rPr lang="en-US" dirty="0"/>
              <a:t>4. What are the new security issues?”</a:t>
            </a:r>
          </a:p>
          <a:p>
            <a:pPr marL="0" indent="0">
              <a:buNone/>
            </a:pPr>
            <a:r>
              <a:rPr lang="en-US" dirty="0"/>
              <a:t>--Tony Mather, CIO, Clear Channel International</a:t>
            </a:r>
          </a:p>
        </p:txBody>
      </p:sp>
      <p:sp>
        <p:nvSpPr>
          <p:cNvPr id="4" name="Slide Number Placeholder 3">
            <a:extLst>
              <a:ext uri="{FF2B5EF4-FFF2-40B4-BE49-F238E27FC236}">
                <a16:creationId xmlns:a16="http://schemas.microsoft.com/office/drawing/2014/main" id="{355B5062-E1EE-4646-BFDA-A17A0BFF1477}"/>
              </a:ext>
            </a:extLst>
          </p:cNvPr>
          <p:cNvSpPr>
            <a:spLocks noGrp="1"/>
          </p:cNvSpPr>
          <p:nvPr>
            <p:ph type="sldNum" sz="quarter" idx="12"/>
          </p:nvPr>
        </p:nvSpPr>
        <p:spPr>
          <a:xfrm>
            <a:off x="14173200" y="9534526"/>
            <a:ext cx="4114800" cy="547688"/>
          </a:xfrm>
          <a:prstGeom prst="rect">
            <a:avLst/>
          </a:prstGeom>
        </p:spPr>
        <p:txBody>
          <a:bodyPr/>
          <a:lstStyle/>
          <a:p>
            <a:pPr>
              <a:defRPr/>
            </a:pPr>
            <a:fld id="{2F699345-766E-4B33-86A2-F81027DE01CE}" type="slidenum">
              <a:rPr lang="en-US" altLang="zh-CN" smtClean="0"/>
              <a:pPr>
                <a:defRPr/>
              </a:pPr>
              <a:t>28</a:t>
            </a:fld>
            <a:endParaRPr lang="en-US" altLang="zh-CN" dirty="0"/>
          </a:p>
        </p:txBody>
      </p:sp>
    </p:spTree>
    <p:extLst>
      <p:ext uri="{BB962C8B-B14F-4D97-AF65-F5344CB8AC3E}">
        <p14:creationId xmlns:p14="http://schemas.microsoft.com/office/powerpoint/2010/main" val="2599591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61C72-9C97-453C-AE28-4943D3B29867}"/>
              </a:ext>
            </a:extLst>
          </p:cNvPr>
          <p:cNvSpPr>
            <a:spLocks noGrp="1"/>
          </p:cNvSpPr>
          <p:nvPr>
            <p:ph type="title"/>
          </p:nvPr>
        </p:nvSpPr>
        <p:spPr>
          <a:xfrm>
            <a:off x="762000" y="1582259"/>
            <a:ext cx="8229600" cy="1122841"/>
          </a:xfrm>
        </p:spPr>
        <p:txBody>
          <a:bodyPr/>
          <a:lstStyle/>
          <a:p>
            <a:pPr algn="l"/>
            <a:r>
              <a:rPr lang="en-US" b="1" dirty="0">
                <a:solidFill>
                  <a:srgbClr val="FF0000"/>
                </a:solidFill>
              </a:rPr>
              <a:t>Security Risks</a:t>
            </a:r>
          </a:p>
        </p:txBody>
      </p:sp>
      <p:sp>
        <p:nvSpPr>
          <p:cNvPr id="3" name="Content Placeholder 2">
            <a:extLst>
              <a:ext uri="{FF2B5EF4-FFF2-40B4-BE49-F238E27FC236}">
                <a16:creationId xmlns:a16="http://schemas.microsoft.com/office/drawing/2014/main" id="{BCCDE5F6-2500-40F4-AEAF-52159CAD2F24}"/>
              </a:ext>
            </a:extLst>
          </p:cNvPr>
          <p:cNvSpPr>
            <a:spLocks noGrp="1"/>
          </p:cNvSpPr>
          <p:nvPr>
            <p:ph idx="1"/>
          </p:nvPr>
        </p:nvSpPr>
        <p:spPr>
          <a:xfrm>
            <a:off x="838200" y="2917914"/>
            <a:ext cx="15773400" cy="4435386"/>
          </a:xfrm>
        </p:spPr>
        <p:txBody>
          <a:bodyPr>
            <a:noAutofit/>
          </a:bodyPr>
          <a:lstStyle/>
          <a:p>
            <a:pPr>
              <a:lnSpc>
                <a:spcPct val="120000"/>
              </a:lnSpc>
            </a:pPr>
            <a:r>
              <a:rPr lang="en-US" b="1" dirty="0"/>
              <a:t>Processing sensitive or business-critical data </a:t>
            </a:r>
            <a:r>
              <a:rPr lang="en-US" dirty="0"/>
              <a:t>outside the enterprise introduces a level of risk because any outsourced service bypasses an organization's in-house security controls. With cloud, however, it is possible to establish compatible controls if the provider offers a dedicated service. An organisation should ascertain a provider’s position by asking for information about the control and supervision of privileged administrators. </a:t>
            </a:r>
          </a:p>
          <a:p>
            <a:pPr>
              <a:lnSpc>
                <a:spcPct val="120000"/>
              </a:lnSpc>
            </a:pPr>
            <a:r>
              <a:rPr lang="en-US" b="1" dirty="0"/>
              <a:t>Organizations using cloud services </a:t>
            </a:r>
            <a:r>
              <a:rPr lang="en-US" dirty="0"/>
              <a:t>remain responsible for the security and integrity of their own data, even when it is held by a service provider. Traditional service providers are subject to external audits and security certifications. Cloud providers may not be prepared to undergo the same level of scrutiny. </a:t>
            </a:r>
          </a:p>
          <a:p>
            <a:pPr>
              <a:lnSpc>
                <a:spcPct val="120000"/>
              </a:lnSpc>
            </a:pPr>
            <a:r>
              <a:rPr lang="en-US" b="1" dirty="0"/>
              <a:t>When an organisation uses a cloud service, </a:t>
            </a:r>
            <a:r>
              <a:rPr lang="en-US" dirty="0"/>
              <a:t>it may not know exactly where its data resides or have any ability to influence changes to the location of data.</a:t>
            </a:r>
          </a:p>
        </p:txBody>
      </p:sp>
      <p:sp>
        <p:nvSpPr>
          <p:cNvPr id="4" name="Slide Number Placeholder 3">
            <a:extLst>
              <a:ext uri="{FF2B5EF4-FFF2-40B4-BE49-F238E27FC236}">
                <a16:creationId xmlns:a16="http://schemas.microsoft.com/office/drawing/2014/main" id="{B4398A05-A91E-49F2-8456-A2B270D426B9}"/>
              </a:ext>
            </a:extLst>
          </p:cNvPr>
          <p:cNvSpPr>
            <a:spLocks noGrp="1"/>
          </p:cNvSpPr>
          <p:nvPr>
            <p:ph type="sldNum" sz="quarter" idx="12"/>
          </p:nvPr>
        </p:nvSpPr>
        <p:spPr>
          <a:xfrm>
            <a:off x="14173200" y="9534526"/>
            <a:ext cx="4114800" cy="547688"/>
          </a:xfrm>
          <a:prstGeom prst="rect">
            <a:avLst/>
          </a:prstGeom>
        </p:spPr>
        <p:txBody>
          <a:bodyPr/>
          <a:lstStyle/>
          <a:p>
            <a:pPr>
              <a:defRPr/>
            </a:pPr>
            <a:fld id="{2F699345-766E-4B33-86A2-F81027DE01CE}" type="slidenum">
              <a:rPr lang="en-US" altLang="zh-CN" smtClean="0"/>
              <a:pPr>
                <a:defRPr/>
              </a:pPr>
              <a:t>29</a:t>
            </a:fld>
            <a:endParaRPr lang="en-US" altLang="zh-CN" dirty="0"/>
          </a:p>
        </p:txBody>
      </p:sp>
    </p:spTree>
    <p:extLst>
      <p:ext uri="{BB962C8B-B14F-4D97-AF65-F5344CB8AC3E}">
        <p14:creationId xmlns:p14="http://schemas.microsoft.com/office/powerpoint/2010/main" val="3618836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6938B-7DB7-A5F5-1CEF-136D29A834A5}"/>
              </a:ext>
            </a:extLst>
          </p:cNvPr>
          <p:cNvSpPr>
            <a:spLocks noGrp="1"/>
          </p:cNvSpPr>
          <p:nvPr>
            <p:ph type="title"/>
          </p:nvPr>
        </p:nvSpPr>
        <p:spPr>
          <a:xfrm>
            <a:off x="457200" y="1790700"/>
            <a:ext cx="8229600" cy="1143000"/>
          </a:xfrm>
        </p:spPr>
        <p:txBody>
          <a:bodyPr>
            <a:normAutofit fontScale="90000"/>
          </a:bodyPr>
          <a:lstStyle/>
          <a:p>
            <a:r>
              <a:rPr lang="en-US" b="1" dirty="0">
                <a:solidFill>
                  <a:srgbClr val="FF0000"/>
                </a:solidFill>
              </a:rPr>
              <a:t>Types of Cloud Computing Services</a:t>
            </a:r>
          </a:p>
        </p:txBody>
      </p:sp>
      <p:sp>
        <p:nvSpPr>
          <p:cNvPr id="6" name="TextBox 5">
            <a:extLst>
              <a:ext uri="{FF2B5EF4-FFF2-40B4-BE49-F238E27FC236}">
                <a16:creationId xmlns:a16="http://schemas.microsoft.com/office/drawing/2014/main" id="{A5273873-951C-BD37-570D-C6FECD2625A6}"/>
              </a:ext>
            </a:extLst>
          </p:cNvPr>
          <p:cNvSpPr txBox="1"/>
          <p:nvPr/>
        </p:nvSpPr>
        <p:spPr>
          <a:xfrm>
            <a:off x="1357887" y="2976372"/>
            <a:ext cx="14887953" cy="4939814"/>
          </a:xfrm>
          <a:prstGeom prst="rect">
            <a:avLst/>
          </a:prstGeom>
          <a:noFill/>
        </p:spPr>
        <p:txBody>
          <a:bodyPr wrap="square" rtlCol="0">
            <a:spAutoFit/>
          </a:bodyPr>
          <a:lstStyle/>
          <a:p>
            <a:pPr marL="428625" indent="-428625" defTabSz="1371600">
              <a:lnSpc>
                <a:spcPct val="150000"/>
              </a:lnSpc>
              <a:buFont typeface="Arial" panose="020B0604020202020204" pitchFamily="34" charset="0"/>
              <a:buChar char="•"/>
              <a:defRPr/>
            </a:pPr>
            <a:r>
              <a:rPr lang="en-IN" sz="3000" dirty="0">
                <a:solidFill>
                  <a:prstClr val="black"/>
                </a:solidFill>
                <a:latin typeface="Calibri"/>
              </a:rPr>
              <a:t>Infrastructure-as-a-Service (IaaS)</a:t>
            </a:r>
          </a:p>
          <a:p>
            <a:pPr marL="428625" indent="-428625" defTabSz="1371600">
              <a:lnSpc>
                <a:spcPct val="150000"/>
              </a:lnSpc>
              <a:buFont typeface="Arial" panose="020B0604020202020204" pitchFamily="34" charset="0"/>
              <a:buChar char="•"/>
              <a:defRPr/>
            </a:pPr>
            <a:r>
              <a:rPr lang="en-IN" sz="3000" dirty="0">
                <a:solidFill>
                  <a:prstClr val="black"/>
                </a:solidFill>
                <a:latin typeface="Calibri"/>
              </a:rPr>
              <a:t>Platform-as-a-Service (PaaS)</a:t>
            </a:r>
          </a:p>
          <a:p>
            <a:pPr marL="428625" indent="-428625" defTabSz="1371600">
              <a:lnSpc>
                <a:spcPct val="150000"/>
              </a:lnSpc>
              <a:buFont typeface="Arial" panose="020B0604020202020204" pitchFamily="34" charset="0"/>
              <a:buChar char="•"/>
              <a:defRPr/>
            </a:pPr>
            <a:r>
              <a:rPr lang="en-IN" sz="3000" dirty="0">
                <a:solidFill>
                  <a:prstClr val="black"/>
                </a:solidFill>
                <a:latin typeface="Calibri"/>
              </a:rPr>
              <a:t>Software-as-a-Service (IaaS)</a:t>
            </a:r>
          </a:p>
          <a:p>
            <a:pPr marL="428625" indent="-428625" defTabSz="1371600">
              <a:lnSpc>
                <a:spcPct val="150000"/>
              </a:lnSpc>
              <a:buFont typeface="Arial" panose="020B0604020202020204" pitchFamily="34" charset="0"/>
              <a:buChar char="•"/>
              <a:defRPr/>
            </a:pPr>
            <a:r>
              <a:rPr lang="en-IN" sz="3000" dirty="0">
                <a:solidFill>
                  <a:prstClr val="black"/>
                </a:solidFill>
                <a:latin typeface="Calibri"/>
              </a:rPr>
              <a:t>Identity-as-a-Service (</a:t>
            </a:r>
            <a:r>
              <a:rPr lang="en-IN" sz="3000" dirty="0" err="1">
                <a:solidFill>
                  <a:prstClr val="black"/>
                </a:solidFill>
                <a:latin typeface="Calibri"/>
              </a:rPr>
              <a:t>IDaaS</a:t>
            </a:r>
            <a:r>
              <a:rPr lang="en-IN" sz="3000" dirty="0">
                <a:solidFill>
                  <a:prstClr val="black"/>
                </a:solidFill>
                <a:latin typeface="Calibri"/>
              </a:rPr>
              <a:t>)</a:t>
            </a:r>
          </a:p>
          <a:p>
            <a:pPr marL="428625" indent="-428625" defTabSz="1371600">
              <a:lnSpc>
                <a:spcPct val="150000"/>
              </a:lnSpc>
              <a:buFont typeface="Arial" panose="020B0604020202020204" pitchFamily="34" charset="0"/>
              <a:buChar char="•"/>
              <a:defRPr/>
            </a:pPr>
            <a:r>
              <a:rPr lang="en-IN" sz="3000" dirty="0">
                <a:solidFill>
                  <a:prstClr val="black"/>
                </a:solidFill>
                <a:latin typeface="Calibri"/>
              </a:rPr>
              <a:t>Security-as-a-Service (</a:t>
            </a:r>
            <a:r>
              <a:rPr lang="en-IN" sz="3000" dirty="0" err="1">
                <a:solidFill>
                  <a:prstClr val="black"/>
                </a:solidFill>
                <a:latin typeface="Calibri"/>
              </a:rPr>
              <a:t>SECaaS</a:t>
            </a:r>
            <a:r>
              <a:rPr lang="en-IN" sz="3000" dirty="0">
                <a:solidFill>
                  <a:prstClr val="black"/>
                </a:solidFill>
                <a:latin typeface="Calibri"/>
              </a:rPr>
              <a:t>)</a:t>
            </a:r>
          </a:p>
          <a:p>
            <a:pPr marL="428625" indent="-428625" defTabSz="1371600">
              <a:lnSpc>
                <a:spcPct val="150000"/>
              </a:lnSpc>
              <a:buFont typeface="Arial" panose="020B0604020202020204" pitchFamily="34" charset="0"/>
              <a:buChar char="•"/>
              <a:defRPr/>
            </a:pPr>
            <a:r>
              <a:rPr lang="en-IN" sz="3000" dirty="0">
                <a:solidFill>
                  <a:prstClr val="black"/>
                </a:solidFill>
                <a:latin typeface="Calibri"/>
              </a:rPr>
              <a:t>Container-as-a-Service (CaaS)</a:t>
            </a:r>
          </a:p>
          <a:p>
            <a:pPr marL="428625" indent="-428625" defTabSz="1371600">
              <a:lnSpc>
                <a:spcPct val="150000"/>
              </a:lnSpc>
              <a:buFont typeface="Arial" panose="020B0604020202020204" pitchFamily="34" charset="0"/>
              <a:buChar char="•"/>
              <a:defRPr/>
            </a:pPr>
            <a:r>
              <a:rPr lang="en-IN" sz="3000" dirty="0">
                <a:solidFill>
                  <a:prstClr val="black"/>
                </a:solidFill>
                <a:latin typeface="Calibri"/>
              </a:rPr>
              <a:t>Function-as-a-Service (</a:t>
            </a:r>
            <a:r>
              <a:rPr lang="en-IN" sz="3000" dirty="0" err="1">
                <a:solidFill>
                  <a:prstClr val="black"/>
                </a:solidFill>
                <a:latin typeface="Calibri"/>
              </a:rPr>
              <a:t>FaaS</a:t>
            </a:r>
            <a:r>
              <a:rPr lang="en-IN" sz="3000" dirty="0">
                <a:solidFill>
                  <a:prstClr val="black"/>
                </a:solidFill>
                <a:latin typeface="Calibri"/>
              </a:rPr>
              <a:t>)</a:t>
            </a:r>
          </a:p>
        </p:txBody>
      </p:sp>
    </p:spTree>
    <p:extLst>
      <p:ext uri="{BB962C8B-B14F-4D97-AF65-F5344CB8AC3E}">
        <p14:creationId xmlns:p14="http://schemas.microsoft.com/office/powerpoint/2010/main" val="2013404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61C72-9C97-453C-AE28-4943D3B29867}"/>
              </a:ext>
            </a:extLst>
          </p:cNvPr>
          <p:cNvSpPr>
            <a:spLocks noGrp="1"/>
          </p:cNvSpPr>
          <p:nvPr>
            <p:ph type="title"/>
          </p:nvPr>
        </p:nvSpPr>
        <p:spPr>
          <a:xfrm>
            <a:off x="838200" y="1454300"/>
            <a:ext cx="8229600" cy="1174600"/>
          </a:xfrm>
        </p:spPr>
        <p:txBody>
          <a:bodyPr/>
          <a:lstStyle/>
          <a:p>
            <a:pPr algn="l"/>
            <a:r>
              <a:rPr lang="en-US" b="1" dirty="0">
                <a:solidFill>
                  <a:srgbClr val="FF0000"/>
                </a:solidFill>
              </a:rPr>
              <a:t>Security Risks</a:t>
            </a:r>
          </a:p>
        </p:txBody>
      </p:sp>
      <p:sp>
        <p:nvSpPr>
          <p:cNvPr id="3" name="Content Placeholder 2">
            <a:extLst>
              <a:ext uri="{FF2B5EF4-FFF2-40B4-BE49-F238E27FC236}">
                <a16:creationId xmlns:a16="http://schemas.microsoft.com/office/drawing/2014/main" id="{BCCDE5F6-2500-40F4-AEAF-52159CAD2F24}"/>
              </a:ext>
            </a:extLst>
          </p:cNvPr>
          <p:cNvSpPr>
            <a:spLocks noGrp="1"/>
          </p:cNvSpPr>
          <p:nvPr>
            <p:ph idx="1"/>
          </p:nvPr>
        </p:nvSpPr>
        <p:spPr>
          <a:xfrm>
            <a:off x="1219200" y="2370137"/>
            <a:ext cx="15849600" cy="4525963"/>
          </a:xfrm>
        </p:spPr>
        <p:txBody>
          <a:bodyPr>
            <a:noAutofit/>
          </a:bodyPr>
          <a:lstStyle/>
          <a:p>
            <a:pPr>
              <a:lnSpc>
                <a:spcPct val="120000"/>
              </a:lnSpc>
            </a:pPr>
            <a:r>
              <a:rPr lang="en-US" b="1" dirty="0"/>
              <a:t>Most providers store data in a shared environment. </a:t>
            </a:r>
            <a:r>
              <a:rPr lang="en-US" dirty="0"/>
              <a:t>Although this may be segregated from other customers’ data while it’s in that environment, it may be combined in backup and archive copies. This could especially be the case in multi-tenanted environments.</a:t>
            </a:r>
          </a:p>
          <a:p>
            <a:pPr>
              <a:lnSpc>
                <a:spcPct val="120000"/>
              </a:lnSpc>
            </a:pPr>
            <a:r>
              <a:rPr lang="en-US" b="1" dirty="0"/>
              <a:t>Companies should not assume service providers will be able to support electronic discovery, </a:t>
            </a:r>
            <a:r>
              <a:rPr lang="en-US" dirty="0"/>
              <a:t>or internal investigations of inappropriate or illegal activity. Cloud services are especially difficult to investigate because logs and data for multiple customers may be either co-located or spread across an ill-defined and changing set of hosts.</a:t>
            </a:r>
          </a:p>
          <a:p>
            <a:pPr>
              <a:lnSpc>
                <a:spcPct val="120000"/>
              </a:lnSpc>
            </a:pPr>
            <a:r>
              <a:rPr lang="en-US" b="1" dirty="0"/>
              <a:t>Organisations need to evaluate the long-term viability of any cloud provider. </a:t>
            </a:r>
            <a:r>
              <a:rPr lang="en-US" dirty="0"/>
              <a:t>They should consider the consequences to service should the provider fail or be acquired, since there will be far fewer readily identifiable assets that can easily be transferred in-house or to another provider.</a:t>
            </a:r>
          </a:p>
        </p:txBody>
      </p:sp>
      <p:sp>
        <p:nvSpPr>
          <p:cNvPr id="4" name="Slide Number Placeholder 3">
            <a:extLst>
              <a:ext uri="{FF2B5EF4-FFF2-40B4-BE49-F238E27FC236}">
                <a16:creationId xmlns:a16="http://schemas.microsoft.com/office/drawing/2014/main" id="{B4398A05-A91E-49F2-8456-A2B270D426B9}"/>
              </a:ext>
            </a:extLst>
          </p:cNvPr>
          <p:cNvSpPr>
            <a:spLocks noGrp="1"/>
          </p:cNvSpPr>
          <p:nvPr>
            <p:ph type="sldNum" sz="quarter" idx="12"/>
          </p:nvPr>
        </p:nvSpPr>
        <p:spPr>
          <a:xfrm>
            <a:off x="14173200" y="9534526"/>
            <a:ext cx="4114800" cy="547688"/>
          </a:xfrm>
          <a:prstGeom prst="rect">
            <a:avLst/>
          </a:prstGeom>
        </p:spPr>
        <p:txBody>
          <a:bodyPr/>
          <a:lstStyle/>
          <a:p>
            <a:pPr>
              <a:defRPr/>
            </a:pPr>
            <a:fld id="{2F699345-766E-4B33-86A2-F81027DE01CE}" type="slidenum">
              <a:rPr lang="en-US" altLang="zh-CN" smtClean="0"/>
              <a:pPr>
                <a:defRPr/>
              </a:pPr>
              <a:t>30</a:t>
            </a:fld>
            <a:endParaRPr lang="en-US" altLang="zh-CN" dirty="0"/>
          </a:p>
        </p:txBody>
      </p:sp>
    </p:spTree>
    <p:extLst>
      <p:ext uri="{BB962C8B-B14F-4D97-AF65-F5344CB8AC3E}">
        <p14:creationId xmlns:p14="http://schemas.microsoft.com/office/powerpoint/2010/main" val="31233256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61C72-9C97-453C-AE28-4943D3B29867}"/>
              </a:ext>
            </a:extLst>
          </p:cNvPr>
          <p:cNvSpPr>
            <a:spLocks noGrp="1"/>
          </p:cNvSpPr>
          <p:nvPr>
            <p:ph type="title"/>
          </p:nvPr>
        </p:nvSpPr>
        <p:spPr>
          <a:xfrm>
            <a:off x="838200" y="1790700"/>
            <a:ext cx="8229600" cy="1036577"/>
          </a:xfrm>
        </p:spPr>
        <p:txBody>
          <a:bodyPr/>
          <a:lstStyle/>
          <a:p>
            <a:pPr algn="l"/>
            <a:r>
              <a:rPr lang="en-US" b="1" dirty="0">
                <a:solidFill>
                  <a:srgbClr val="FF0000"/>
                </a:solidFill>
              </a:rPr>
              <a:t>Cloud Security Simplified </a:t>
            </a:r>
          </a:p>
        </p:txBody>
      </p:sp>
      <p:sp>
        <p:nvSpPr>
          <p:cNvPr id="3" name="Content Placeholder 2">
            <a:extLst>
              <a:ext uri="{FF2B5EF4-FFF2-40B4-BE49-F238E27FC236}">
                <a16:creationId xmlns:a16="http://schemas.microsoft.com/office/drawing/2014/main" id="{BCCDE5F6-2500-40F4-AEAF-52159CAD2F24}"/>
              </a:ext>
            </a:extLst>
          </p:cNvPr>
          <p:cNvSpPr>
            <a:spLocks noGrp="1"/>
          </p:cNvSpPr>
          <p:nvPr>
            <p:ph idx="1"/>
          </p:nvPr>
        </p:nvSpPr>
        <p:spPr>
          <a:xfrm>
            <a:off x="845389" y="2708694"/>
            <a:ext cx="16528211" cy="7373519"/>
          </a:xfrm>
        </p:spPr>
        <p:txBody>
          <a:bodyPr>
            <a:noAutofit/>
          </a:bodyPr>
          <a:lstStyle/>
          <a:p>
            <a:pPr algn="just">
              <a:lnSpc>
                <a:spcPct val="150000"/>
              </a:lnSpc>
            </a:pPr>
            <a:r>
              <a:rPr lang="en-US" dirty="0"/>
              <a:t>As with all coherent security strategies, cloud security can seem dauntingly complex, involving many different aspects that touch all parts of an organization. </a:t>
            </a:r>
          </a:p>
          <a:p>
            <a:pPr algn="just">
              <a:lnSpc>
                <a:spcPct val="150000"/>
              </a:lnSpc>
            </a:pPr>
            <a:r>
              <a:rPr lang="en-US" dirty="0"/>
              <a:t>CIOs and their teams need to plot effective management strategies as well as understand the implications for operations and technology. </a:t>
            </a:r>
          </a:p>
          <a:p>
            <a:pPr algn="just">
              <a:lnSpc>
                <a:spcPct val="150000"/>
              </a:lnSpc>
            </a:pPr>
            <a:r>
              <a:rPr lang="en-US" dirty="0"/>
              <a:t>we outline the key considerations.</a:t>
            </a:r>
          </a:p>
          <a:p>
            <a:pPr lvl="1">
              <a:lnSpc>
                <a:spcPct val="150000"/>
              </a:lnSpc>
            </a:pPr>
            <a:r>
              <a:rPr lang="en-US" sz="3200" dirty="0"/>
              <a:t>Management</a:t>
            </a:r>
          </a:p>
          <a:p>
            <a:pPr lvl="1">
              <a:lnSpc>
                <a:spcPct val="150000"/>
              </a:lnSpc>
            </a:pPr>
            <a:r>
              <a:rPr lang="en-US" sz="3200" dirty="0"/>
              <a:t>Operation</a:t>
            </a:r>
          </a:p>
          <a:p>
            <a:pPr lvl="1">
              <a:lnSpc>
                <a:spcPct val="150000"/>
              </a:lnSpc>
            </a:pPr>
            <a:r>
              <a:rPr lang="en-US" sz="3200" dirty="0"/>
              <a:t>Technology</a:t>
            </a:r>
          </a:p>
        </p:txBody>
      </p:sp>
      <p:sp>
        <p:nvSpPr>
          <p:cNvPr id="4" name="Slide Number Placeholder 3">
            <a:extLst>
              <a:ext uri="{FF2B5EF4-FFF2-40B4-BE49-F238E27FC236}">
                <a16:creationId xmlns:a16="http://schemas.microsoft.com/office/drawing/2014/main" id="{B4398A05-A91E-49F2-8456-A2B270D426B9}"/>
              </a:ext>
            </a:extLst>
          </p:cNvPr>
          <p:cNvSpPr>
            <a:spLocks noGrp="1"/>
          </p:cNvSpPr>
          <p:nvPr>
            <p:ph type="sldNum" sz="quarter" idx="12"/>
          </p:nvPr>
        </p:nvSpPr>
        <p:spPr>
          <a:xfrm>
            <a:off x="14173200" y="9534526"/>
            <a:ext cx="4114800" cy="547688"/>
          </a:xfrm>
          <a:prstGeom prst="rect">
            <a:avLst/>
          </a:prstGeom>
        </p:spPr>
        <p:txBody>
          <a:bodyPr/>
          <a:lstStyle/>
          <a:p>
            <a:pPr>
              <a:defRPr/>
            </a:pPr>
            <a:fld id="{2F699345-766E-4B33-86A2-F81027DE01CE}" type="slidenum">
              <a:rPr lang="en-US" altLang="zh-CN" smtClean="0"/>
              <a:pPr>
                <a:defRPr/>
              </a:pPr>
              <a:t>31</a:t>
            </a:fld>
            <a:endParaRPr lang="en-US" altLang="zh-CN" dirty="0"/>
          </a:p>
        </p:txBody>
      </p:sp>
    </p:spTree>
    <p:extLst>
      <p:ext uri="{BB962C8B-B14F-4D97-AF65-F5344CB8AC3E}">
        <p14:creationId xmlns:p14="http://schemas.microsoft.com/office/powerpoint/2010/main" val="25112389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61C72-9C97-453C-AE28-4943D3B29867}"/>
              </a:ext>
            </a:extLst>
          </p:cNvPr>
          <p:cNvSpPr>
            <a:spLocks noGrp="1"/>
          </p:cNvSpPr>
          <p:nvPr>
            <p:ph type="title"/>
          </p:nvPr>
        </p:nvSpPr>
        <p:spPr>
          <a:xfrm>
            <a:off x="762000" y="1651270"/>
            <a:ext cx="8229600" cy="1053830"/>
          </a:xfrm>
        </p:spPr>
        <p:txBody>
          <a:bodyPr/>
          <a:lstStyle/>
          <a:p>
            <a:pPr algn="l"/>
            <a:r>
              <a:rPr lang="en-US" b="1" dirty="0">
                <a:solidFill>
                  <a:srgbClr val="FF0000"/>
                </a:solidFill>
              </a:rPr>
              <a:t>Cloud Security Simplified </a:t>
            </a:r>
          </a:p>
        </p:txBody>
      </p:sp>
      <p:sp>
        <p:nvSpPr>
          <p:cNvPr id="3" name="Content Placeholder 2">
            <a:extLst>
              <a:ext uri="{FF2B5EF4-FFF2-40B4-BE49-F238E27FC236}">
                <a16:creationId xmlns:a16="http://schemas.microsoft.com/office/drawing/2014/main" id="{BCCDE5F6-2500-40F4-AEAF-52159CAD2F24}"/>
              </a:ext>
            </a:extLst>
          </p:cNvPr>
          <p:cNvSpPr>
            <a:spLocks noGrp="1"/>
          </p:cNvSpPr>
          <p:nvPr>
            <p:ph idx="1"/>
          </p:nvPr>
        </p:nvSpPr>
        <p:spPr>
          <a:xfrm>
            <a:off x="838200" y="2979737"/>
            <a:ext cx="8229600" cy="4525963"/>
          </a:xfrm>
        </p:spPr>
        <p:txBody>
          <a:bodyPr>
            <a:noAutofit/>
          </a:bodyPr>
          <a:lstStyle/>
          <a:p>
            <a:r>
              <a:rPr lang="en-US" sz="3600" b="1" dirty="0"/>
              <a:t>Management </a:t>
            </a:r>
          </a:p>
          <a:p>
            <a:pPr marL="1371566" lvl="1" indent="-685800">
              <a:buFont typeface="+mj-lt"/>
              <a:buAutoNum type="arabicPeriod"/>
            </a:pPr>
            <a:r>
              <a:rPr lang="en-US" sz="3200" dirty="0"/>
              <a:t>Updated security policy</a:t>
            </a:r>
          </a:p>
          <a:p>
            <a:pPr marL="1371566" lvl="1" indent="-685800">
              <a:buFont typeface="+mj-lt"/>
              <a:buAutoNum type="arabicPeriod"/>
            </a:pPr>
            <a:r>
              <a:rPr lang="en-US" sz="3200" dirty="0"/>
              <a:t>Cloud security strategy</a:t>
            </a:r>
          </a:p>
          <a:p>
            <a:pPr marL="1371566" lvl="1" indent="-685800">
              <a:buFont typeface="+mj-lt"/>
              <a:buAutoNum type="arabicPeriod"/>
            </a:pPr>
            <a:r>
              <a:rPr lang="en-US" sz="3200" dirty="0"/>
              <a:t>Cloud security governance</a:t>
            </a:r>
          </a:p>
          <a:p>
            <a:pPr marL="1371566" lvl="1" indent="-685800">
              <a:buFont typeface="+mj-lt"/>
              <a:buAutoNum type="arabicPeriod"/>
            </a:pPr>
            <a:r>
              <a:rPr lang="en-US" sz="3200" dirty="0"/>
              <a:t>Cloud security processes</a:t>
            </a:r>
          </a:p>
          <a:p>
            <a:pPr marL="1371566" lvl="1" indent="-685800">
              <a:buFont typeface="+mj-lt"/>
              <a:buAutoNum type="arabicPeriod"/>
            </a:pPr>
            <a:r>
              <a:rPr lang="en-US" sz="3200" dirty="0"/>
              <a:t>Security roles &amp; responsibilities</a:t>
            </a:r>
          </a:p>
          <a:p>
            <a:pPr marL="1371566" lvl="1" indent="-685800">
              <a:buFont typeface="+mj-lt"/>
              <a:buAutoNum type="arabicPeriod"/>
            </a:pPr>
            <a:r>
              <a:rPr lang="en-US" sz="3200" dirty="0"/>
              <a:t>Cloud security guidelines</a:t>
            </a:r>
          </a:p>
          <a:p>
            <a:pPr marL="1371566" lvl="1" indent="-685800">
              <a:buFont typeface="+mj-lt"/>
              <a:buAutoNum type="arabicPeriod"/>
            </a:pPr>
            <a:r>
              <a:rPr lang="en-US" sz="3200" dirty="0"/>
              <a:t>Cloud security assessment</a:t>
            </a:r>
          </a:p>
          <a:p>
            <a:pPr marL="1371566" lvl="1" indent="-685800">
              <a:buFont typeface="+mj-lt"/>
              <a:buAutoNum type="arabicPeriod"/>
            </a:pPr>
            <a:r>
              <a:rPr lang="en-US" sz="3200" dirty="0"/>
              <a:t>Service integration</a:t>
            </a:r>
          </a:p>
          <a:p>
            <a:pPr marL="1371566" lvl="1" indent="-685800">
              <a:buFont typeface="+mj-lt"/>
              <a:buAutoNum type="arabicPeriod"/>
            </a:pPr>
            <a:r>
              <a:rPr lang="en-US" sz="3200" dirty="0"/>
              <a:t>IT &amp; procurement security requirements</a:t>
            </a:r>
          </a:p>
          <a:p>
            <a:pPr marL="1371566" lvl="1" indent="-685800">
              <a:buFont typeface="+mj-lt"/>
              <a:buAutoNum type="arabicPeriod"/>
            </a:pPr>
            <a:r>
              <a:rPr lang="en-US" sz="3200" dirty="0"/>
              <a:t>Cloud security management</a:t>
            </a:r>
            <a:endParaRPr lang="en-US" sz="1800" dirty="0"/>
          </a:p>
        </p:txBody>
      </p:sp>
      <p:sp>
        <p:nvSpPr>
          <p:cNvPr id="4" name="Slide Number Placeholder 3">
            <a:extLst>
              <a:ext uri="{FF2B5EF4-FFF2-40B4-BE49-F238E27FC236}">
                <a16:creationId xmlns:a16="http://schemas.microsoft.com/office/drawing/2014/main" id="{B4398A05-A91E-49F2-8456-A2B270D426B9}"/>
              </a:ext>
            </a:extLst>
          </p:cNvPr>
          <p:cNvSpPr>
            <a:spLocks noGrp="1"/>
          </p:cNvSpPr>
          <p:nvPr>
            <p:ph type="sldNum" sz="quarter" idx="12"/>
          </p:nvPr>
        </p:nvSpPr>
        <p:spPr>
          <a:xfrm>
            <a:off x="14173200" y="9534526"/>
            <a:ext cx="4114800" cy="547688"/>
          </a:xfrm>
          <a:prstGeom prst="rect">
            <a:avLst/>
          </a:prstGeom>
        </p:spPr>
        <p:txBody>
          <a:bodyPr/>
          <a:lstStyle/>
          <a:p>
            <a:pPr>
              <a:defRPr/>
            </a:pPr>
            <a:fld id="{2F699345-766E-4B33-86A2-F81027DE01CE}" type="slidenum">
              <a:rPr lang="en-US" altLang="zh-CN" smtClean="0"/>
              <a:pPr>
                <a:defRPr/>
              </a:pPr>
              <a:t>32</a:t>
            </a:fld>
            <a:endParaRPr lang="en-US" altLang="zh-CN" dirty="0"/>
          </a:p>
        </p:txBody>
      </p:sp>
    </p:spTree>
    <p:extLst>
      <p:ext uri="{BB962C8B-B14F-4D97-AF65-F5344CB8AC3E}">
        <p14:creationId xmlns:p14="http://schemas.microsoft.com/office/powerpoint/2010/main" val="10487216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61C72-9C97-453C-AE28-4943D3B29867}"/>
              </a:ext>
            </a:extLst>
          </p:cNvPr>
          <p:cNvSpPr>
            <a:spLocks noGrp="1"/>
          </p:cNvSpPr>
          <p:nvPr>
            <p:ph type="title"/>
          </p:nvPr>
        </p:nvSpPr>
        <p:spPr>
          <a:xfrm>
            <a:off x="838200" y="1717406"/>
            <a:ext cx="8229600" cy="1140094"/>
          </a:xfrm>
        </p:spPr>
        <p:txBody>
          <a:bodyPr/>
          <a:lstStyle/>
          <a:p>
            <a:pPr algn="l"/>
            <a:r>
              <a:rPr lang="en-US" b="1" dirty="0">
                <a:solidFill>
                  <a:srgbClr val="FF0000"/>
                </a:solidFill>
              </a:rPr>
              <a:t>Cloud Security Simplified </a:t>
            </a:r>
          </a:p>
        </p:txBody>
      </p:sp>
      <p:sp>
        <p:nvSpPr>
          <p:cNvPr id="3" name="Content Placeholder 2">
            <a:extLst>
              <a:ext uri="{FF2B5EF4-FFF2-40B4-BE49-F238E27FC236}">
                <a16:creationId xmlns:a16="http://schemas.microsoft.com/office/drawing/2014/main" id="{BCCDE5F6-2500-40F4-AEAF-52159CAD2F24}"/>
              </a:ext>
            </a:extLst>
          </p:cNvPr>
          <p:cNvSpPr>
            <a:spLocks noGrp="1"/>
          </p:cNvSpPr>
          <p:nvPr>
            <p:ph idx="1"/>
          </p:nvPr>
        </p:nvSpPr>
        <p:spPr>
          <a:xfrm>
            <a:off x="914400" y="3055937"/>
            <a:ext cx="8229600" cy="4525963"/>
          </a:xfrm>
        </p:spPr>
        <p:txBody>
          <a:bodyPr>
            <a:noAutofit/>
          </a:bodyPr>
          <a:lstStyle/>
          <a:p>
            <a:r>
              <a:rPr lang="en-US" sz="3600" b="1" dirty="0"/>
              <a:t>Operation </a:t>
            </a:r>
          </a:p>
          <a:p>
            <a:pPr marL="1371566" lvl="1" indent="-685800">
              <a:buFont typeface="+mj-lt"/>
              <a:buAutoNum type="arabicPeriod"/>
            </a:pPr>
            <a:r>
              <a:rPr lang="en-US" sz="3200" dirty="0"/>
              <a:t>Awareness &amp; training</a:t>
            </a:r>
          </a:p>
          <a:p>
            <a:pPr marL="1371566" lvl="1" indent="-685800">
              <a:buFont typeface="+mj-lt"/>
              <a:buAutoNum type="arabicPeriod"/>
            </a:pPr>
            <a:r>
              <a:rPr lang="en-US" sz="3200" dirty="0"/>
              <a:t>Incident management</a:t>
            </a:r>
          </a:p>
          <a:p>
            <a:pPr marL="1371566" lvl="1" indent="-685800">
              <a:buFont typeface="+mj-lt"/>
              <a:buAutoNum type="arabicPeriod"/>
            </a:pPr>
            <a:r>
              <a:rPr lang="en-US" sz="3200" dirty="0"/>
              <a:t>Configuration management</a:t>
            </a:r>
          </a:p>
          <a:p>
            <a:pPr marL="1371566" lvl="1" indent="-685800">
              <a:buFont typeface="+mj-lt"/>
              <a:buAutoNum type="arabicPeriod"/>
            </a:pPr>
            <a:r>
              <a:rPr lang="en-US" sz="3200" dirty="0"/>
              <a:t>Contingency planning</a:t>
            </a:r>
          </a:p>
          <a:p>
            <a:pPr marL="1371566" lvl="1" indent="-685800">
              <a:buFont typeface="+mj-lt"/>
              <a:buAutoNum type="arabicPeriod"/>
            </a:pPr>
            <a:r>
              <a:rPr lang="en-US" sz="3200" dirty="0"/>
              <a:t>Maintenance</a:t>
            </a:r>
          </a:p>
          <a:p>
            <a:pPr marL="1371566" lvl="1" indent="-685800">
              <a:buFont typeface="+mj-lt"/>
              <a:buAutoNum type="arabicPeriod"/>
            </a:pPr>
            <a:r>
              <a:rPr lang="en-US" sz="3200" dirty="0"/>
              <a:t>Media protection</a:t>
            </a:r>
          </a:p>
          <a:p>
            <a:pPr marL="1371566" lvl="1" indent="-685800">
              <a:buFont typeface="+mj-lt"/>
              <a:buAutoNum type="arabicPeriod"/>
            </a:pPr>
            <a:r>
              <a:rPr lang="en-US" sz="3200" dirty="0"/>
              <a:t>Environmental protection</a:t>
            </a:r>
          </a:p>
          <a:p>
            <a:pPr marL="1371566" lvl="1" indent="-685800">
              <a:buFont typeface="+mj-lt"/>
              <a:buAutoNum type="arabicPeriod"/>
            </a:pPr>
            <a:r>
              <a:rPr lang="en-US" sz="3200" dirty="0"/>
              <a:t>System integrity</a:t>
            </a:r>
          </a:p>
          <a:p>
            <a:pPr marL="1371566" lvl="1" indent="-685800">
              <a:buFont typeface="+mj-lt"/>
              <a:buAutoNum type="arabicPeriod"/>
            </a:pPr>
            <a:r>
              <a:rPr lang="en-US" sz="3200" dirty="0"/>
              <a:t>Information integrity</a:t>
            </a:r>
          </a:p>
          <a:p>
            <a:pPr marL="1371566" lvl="1" indent="-685800">
              <a:buFont typeface="+mj-lt"/>
              <a:buAutoNum type="arabicPeriod"/>
            </a:pPr>
            <a:r>
              <a:rPr lang="en-US" sz="3200" dirty="0"/>
              <a:t>Personnel security</a:t>
            </a:r>
            <a:endParaRPr lang="en-US" sz="1800" dirty="0"/>
          </a:p>
        </p:txBody>
      </p:sp>
      <p:sp>
        <p:nvSpPr>
          <p:cNvPr id="4" name="Slide Number Placeholder 3">
            <a:extLst>
              <a:ext uri="{FF2B5EF4-FFF2-40B4-BE49-F238E27FC236}">
                <a16:creationId xmlns:a16="http://schemas.microsoft.com/office/drawing/2014/main" id="{B4398A05-A91E-49F2-8456-A2B270D426B9}"/>
              </a:ext>
            </a:extLst>
          </p:cNvPr>
          <p:cNvSpPr>
            <a:spLocks noGrp="1"/>
          </p:cNvSpPr>
          <p:nvPr>
            <p:ph type="sldNum" sz="quarter" idx="12"/>
          </p:nvPr>
        </p:nvSpPr>
        <p:spPr>
          <a:xfrm>
            <a:off x="14173200" y="9534526"/>
            <a:ext cx="4114800" cy="547688"/>
          </a:xfrm>
          <a:prstGeom prst="rect">
            <a:avLst/>
          </a:prstGeom>
        </p:spPr>
        <p:txBody>
          <a:bodyPr/>
          <a:lstStyle/>
          <a:p>
            <a:pPr>
              <a:defRPr/>
            </a:pPr>
            <a:fld id="{2F699345-766E-4B33-86A2-F81027DE01CE}" type="slidenum">
              <a:rPr lang="en-US" altLang="zh-CN" smtClean="0"/>
              <a:pPr>
                <a:defRPr/>
              </a:pPr>
              <a:t>33</a:t>
            </a:fld>
            <a:endParaRPr lang="en-US" altLang="zh-CN" dirty="0"/>
          </a:p>
        </p:txBody>
      </p:sp>
    </p:spTree>
    <p:extLst>
      <p:ext uri="{BB962C8B-B14F-4D97-AF65-F5344CB8AC3E}">
        <p14:creationId xmlns:p14="http://schemas.microsoft.com/office/powerpoint/2010/main" val="21838814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61C72-9C97-453C-AE28-4943D3B29867}"/>
              </a:ext>
            </a:extLst>
          </p:cNvPr>
          <p:cNvSpPr>
            <a:spLocks noGrp="1"/>
          </p:cNvSpPr>
          <p:nvPr>
            <p:ph type="title"/>
          </p:nvPr>
        </p:nvSpPr>
        <p:spPr>
          <a:xfrm>
            <a:off x="822385" y="1803670"/>
            <a:ext cx="8169215" cy="1053830"/>
          </a:xfrm>
        </p:spPr>
        <p:txBody>
          <a:bodyPr/>
          <a:lstStyle/>
          <a:p>
            <a:pPr algn="l"/>
            <a:r>
              <a:rPr lang="en-US" b="1" dirty="0">
                <a:solidFill>
                  <a:srgbClr val="FF0000"/>
                </a:solidFill>
              </a:rPr>
              <a:t>Cloud Security Simplified </a:t>
            </a:r>
          </a:p>
        </p:txBody>
      </p:sp>
      <p:sp>
        <p:nvSpPr>
          <p:cNvPr id="3" name="Content Placeholder 2">
            <a:extLst>
              <a:ext uri="{FF2B5EF4-FFF2-40B4-BE49-F238E27FC236}">
                <a16:creationId xmlns:a16="http://schemas.microsoft.com/office/drawing/2014/main" id="{BCCDE5F6-2500-40F4-AEAF-52159CAD2F24}"/>
              </a:ext>
            </a:extLst>
          </p:cNvPr>
          <p:cNvSpPr>
            <a:spLocks noGrp="1"/>
          </p:cNvSpPr>
          <p:nvPr>
            <p:ph idx="1"/>
          </p:nvPr>
        </p:nvSpPr>
        <p:spPr>
          <a:xfrm>
            <a:off x="914400" y="2979737"/>
            <a:ext cx="8229600" cy="4525963"/>
          </a:xfrm>
        </p:spPr>
        <p:txBody>
          <a:bodyPr>
            <a:noAutofit/>
          </a:bodyPr>
          <a:lstStyle/>
          <a:p>
            <a:r>
              <a:rPr lang="en-US" sz="3600" b="1" dirty="0"/>
              <a:t>Technology </a:t>
            </a:r>
          </a:p>
          <a:p>
            <a:pPr marL="1371566" lvl="1" indent="-685800">
              <a:buFont typeface="+mj-lt"/>
              <a:buAutoNum type="arabicPeriod"/>
            </a:pPr>
            <a:r>
              <a:rPr lang="en-US" sz="3200" dirty="0"/>
              <a:t>Access control</a:t>
            </a:r>
          </a:p>
          <a:p>
            <a:pPr marL="1371566" lvl="1" indent="-685800">
              <a:buFont typeface="+mj-lt"/>
              <a:buAutoNum type="arabicPeriod"/>
            </a:pPr>
            <a:r>
              <a:rPr lang="en-US" sz="3200" dirty="0"/>
              <a:t>System protection</a:t>
            </a:r>
          </a:p>
          <a:p>
            <a:pPr marL="1371566" lvl="1" indent="-685800">
              <a:buFont typeface="+mj-lt"/>
              <a:buAutoNum type="arabicPeriod"/>
            </a:pPr>
            <a:r>
              <a:rPr lang="en-US" sz="3200" dirty="0"/>
              <a:t>Identification</a:t>
            </a:r>
          </a:p>
          <a:p>
            <a:pPr marL="1371566" lvl="1" indent="-685800">
              <a:buFont typeface="+mj-lt"/>
              <a:buAutoNum type="arabicPeriod"/>
            </a:pPr>
            <a:r>
              <a:rPr lang="en-US" sz="3200" dirty="0"/>
              <a:t>Authentication</a:t>
            </a:r>
          </a:p>
          <a:p>
            <a:pPr marL="1371566" lvl="1" indent="-685800">
              <a:buFont typeface="+mj-lt"/>
              <a:buAutoNum type="arabicPeriod"/>
            </a:pPr>
            <a:r>
              <a:rPr lang="en-US" sz="3200" dirty="0"/>
              <a:t>Cloud security audits</a:t>
            </a:r>
          </a:p>
          <a:p>
            <a:pPr marL="1371566" lvl="1" indent="-685800">
              <a:buFont typeface="+mj-lt"/>
              <a:buAutoNum type="arabicPeriod"/>
            </a:pPr>
            <a:r>
              <a:rPr lang="en-US" sz="3200" dirty="0"/>
              <a:t>Identity &amp; key management</a:t>
            </a:r>
          </a:p>
          <a:p>
            <a:pPr marL="1371566" lvl="1" indent="-685800">
              <a:buFont typeface="+mj-lt"/>
              <a:buAutoNum type="arabicPeriod"/>
            </a:pPr>
            <a:r>
              <a:rPr lang="en-US" sz="3200" dirty="0"/>
              <a:t>Physical security protection</a:t>
            </a:r>
          </a:p>
          <a:p>
            <a:pPr marL="1371566" lvl="1" indent="-685800">
              <a:buFont typeface="+mj-lt"/>
              <a:buAutoNum type="arabicPeriod"/>
            </a:pPr>
            <a:r>
              <a:rPr lang="en-US" sz="3200" dirty="0"/>
              <a:t>Backup, recovery &amp; archive</a:t>
            </a:r>
          </a:p>
          <a:p>
            <a:pPr marL="1371566" lvl="1" indent="-685800">
              <a:buFont typeface="+mj-lt"/>
              <a:buAutoNum type="arabicPeriod"/>
            </a:pPr>
            <a:r>
              <a:rPr lang="en-US" sz="3200" dirty="0"/>
              <a:t>Core infrastructure protection</a:t>
            </a:r>
          </a:p>
          <a:p>
            <a:pPr marL="1371566" lvl="1" indent="-685800">
              <a:buFont typeface="+mj-lt"/>
              <a:buAutoNum type="arabicPeriod"/>
            </a:pPr>
            <a:r>
              <a:rPr lang="en-US" sz="3200" dirty="0"/>
              <a:t>Network protection</a:t>
            </a:r>
            <a:endParaRPr lang="en-US" sz="1800" dirty="0"/>
          </a:p>
        </p:txBody>
      </p:sp>
      <p:sp>
        <p:nvSpPr>
          <p:cNvPr id="4" name="Slide Number Placeholder 3">
            <a:extLst>
              <a:ext uri="{FF2B5EF4-FFF2-40B4-BE49-F238E27FC236}">
                <a16:creationId xmlns:a16="http://schemas.microsoft.com/office/drawing/2014/main" id="{B4398A05-A91E-49F2-8456-A2B270D426B9}"/>
              </a:ext>
            </a:extLst>
          </p:cNvPr>
          <p:cNvSpPr>
            <a:spLocks noGrp="1"/>
          </p:cNvSpPr>
          <p:nvPr>
            <p:ph type="sldNum" sz="quarter" idx="12"/>
          </p:nvPr>
        </p:nvSpPr>
        <p:spPr>
          <a:xfrm>
            <a:off x="14173200" y="9534526"/>
            <a:ext cx="4114800" cy="547688"/>
          </a:xfrm>
          <a:prstGeom prst="rect">
            <a:avLst/>
          </a:prstGeom>
        </p:spPr>
        <p:txBody>
          <a:bodyPr/>
          <a:lstStyle/>
          <a:p>
            <a:pPr>
              <a:defRPr/>
            </a:pPr>
            <a:fld id="{2F699345-766E-4B33-86A2-F81027DE01CE}" type="slidenum">
              <a:rPr lang="en-US" altLang="zh-CN" smtClean="0"/>
              <a:pPr>
                <a:defRPr/>
              </a:pPr>
              <a:t>34</a:t>
            </a:fld>
            <a:endParaRPr lang="en-US" altLang="zh-CN" dirty="0"/>
          </a:p>
        </p:txBody>
      </p:sp>
    </p:spTree>
    <p:extLst>
      <p:ext uri="{BB962C8B-B14F-4D97-AF65-F5344CB8AC3E}">
        <p14:creationId xmlns:p14="http://schemas.microsoft.com/office/powerpoint/2010/main" val="29679104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30D9D-2537-6246-3A8C-88E64220DB8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5F8CE85-A14B-2A57-A19B-F7E2BA05D8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4300" y="931067"/>
            <a:ext cx="10058646" cy="7129805"/>
          </a:xfrm>
          <a:prstGeom prst="rect">
            <a:avLst/>
          </a:prstGeom>
        </p:spPr>
      </p:pic>
    </p:spTree>
    <p:extLst>
      <p:ext uri="{BB962C8B-B14F-4D97-AF65-F5344CB8AC3E}">
        <p14:creationId xmlns:p14="http://schemas.microsoft.com/office/powerpoint/2010/main" val="2681136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4470028" y="597312"/>
            <a:ext cx="3252020" cy="1045286"/>
            <a:chOff x="0" y="0"/>
            <a:chExt cx="856499" cy="275302"/>
          </a:xfrm>
        </p:grpSpPr>
        <p:sp>
          <p:nvSpPr>
            <p:cNvPr id="4" name="Freeform 4"/>
            <p:cNvSpPr/>
            <p:nvPr/>
          </p:nvSpPr>
          <p:spPr>
            <a:xfrm>
              <a:off x="0" y="0"/>
              <a:ext cx="856499" cy="275302"/>
            </a:xfrm>
            <a:custGeom>
              <a:avLst/>
              <a:gdLst/>
              <a:ahLst/>
              <a:cxnLst/>
              <a:rect l="l" t="t" r="r" b="b"/>
              <a:pathLst>
                <a:path w="856499" h="275302">
                  <a:moveTo>
                    <a:pt x="0" y="0"/>
                  </a:moveTo>
                  <a:lnTo>
                    <a:pt x="856499" y="0"/>
                  </a:lnTo>
                  <a:lnTo>
                    <a:pt x="856499" y="275302"/>
                  </a:lnTo>
                  <a:lnTo>
                    <a:pt x="0" y="275302"/>
                  </a:lnTo>
                  <a:close/>
                </a:path>
              </a:pathLst>
            </a:custGeom>
            <a:solidFill>
              <a:srgbClr val="FFFFFF"/>
            </a:solidFill>
          </p:spPr>
        </p:sp>
        <p:sp>
          <p:nvSpPr>
            <p:cNvPr id="5" name="TextBox 5"/>
            <p:cNvSpPr txBox="1"/>
            <p:nvPr/>
          </p:nvSpPr>
          <p:spPr>
            <a:xfrm>
              <a:off x="0" y="-38100"/>
              <a:ext cx="856499" cy="313402"/>
            </a:xfrm>
            <a:prstGeom prst="rect">
              <a:avLst/>
            </a:prstGeom>
          </p:spPr>
          <p:txBody>
            <a:bodyPr lIns="50800" tIns="50800" rIns="50800" bIns="50800" rtlCol="0" anchor="ctr"/>
            <a:lstStyle/>
            <a:p>
              <a:pPr algn="ctr">
                <a:lnSpc>
                  <a:spcPts val="3065"/>
                </a:lnSpc>
              </a:pPr>
              <a:endParaRPr/>
            </a:p>
          </p:txBody>
        </p:sp>
      </p:grpSp>
      <p:sp>
        <p:nvSpPr>
          <p:cNvPr id="7" name="AutoShape 7"/>
          <p:cNvSpPr/>
          <p:nvPr/>
        </p:nvSpPr>
        <p:spPr>
          <a:xfrm>
            <a:off x="1663422" y="3292454"/>
            <a:ext cx="3047848" cy="0"/>
          </a:xfrm>
          <a:prstGeom prst="line">
            <a:avLst/>
          </a:prstGeom>
          <a:ln w="38100" cap="flat">
            <a:solidFill>
              <a:srgbClr val="000000"/>
            </a:solidFill>
            <a:prstDash val="solid"/>
            <a:headEnd type="none" w="sm" len="sm"/>
            <a:tailEnd type="none" w="sm" len="sm"/>
          </a:ln>
        </p:spPr>
      </p:sp>
      <p:sp>
        <p:nvSpPr>
          <p:cNvPr id="8" name="AutoShape 8"/>
          <p:cNvSpPr/>
          <p:nvPr/>
        </p:nvSpPr>
        <p:spPr>
          <a:xfrm flipH="1">
            <a:off x="1663422" y="3277327"/>
            <a:ext cx="0" cy="4450218"/>
          </a:xfrm>
          <a:prstGeom prst="line">
            <a:avLst/>
          </a:prstGeom>
          <a:ln w="38100" cap="flat">
            <a:solidFill>
              <a:srgbClr val="000000"/>
            </a:solidFill>
            <a:prstDash val="solid"/>
            <a:headEnd type="none" w="sm" len="sm"/>
            <a:tailEnd type="none" w="sm" len="sm"/>
          </a:ln>
        </p:spPr>
      </p:sp>
      <p:sp>
        <p:nvSpPr>
          <p:cNvPr id="9" name="AutoShape 9"/>
          <p:cNvSpPr/>
          <p:nvPr/>
        </p:nvSpPr>
        <p:spPr>
          <a:xfrm>
            <a:off x="16624578" y="3273404"/>
            <a:ext cx="0" cy="4449880"/>
          </a:xfrm>
          <a:prstGeom prst="line">
            <a:avLst/>
          </a:prstGeom>
          <a:ln w="38100" cap="flat">
            <a:solidFill>
              <a:srgbClr val="000000"/>
            </a:solidFill>
            <a:prstDash val="solid"/>
            <a:headEnd type="none" w="sm" len="sm"/>
            <a:tailEnd type="none" w="sm" len="sm"/>
          </a:ln>
        </p:spPr>
      </p:sp>
      <p:sp>
        <p:nvSpPr>
          <p:cNvPr id="10" name="AutoShape 10"/>
          <p:cNvSpPr/>
          <p:nvPr/>
        </p:nvSpPr>
        <p:spPr>
          <a:xfrm>
            <a:off x="13595779" y="3292454"/>
            <a:ext cx="3047848" cy="0"/>
          </a:xfrm>
          <a:prstGeom prst="line">
            <a:avLst/>
          </a:prstGeom>
          <a:ln w="38100" cap="flat">
            <a:solidFill>
              <a:srgbClr val="000000"/>
            </a:solidFill>
            <a:prstDash val="solid"/>
            <a:headEnd type="none" w="sm" len="sm"/>
            <a:tailEnd type="none" w="sm" len="sm"/>
          </a:ln>
        </p:spPr>
      </p:sp>
      <p:sp>
        <p:nvSpPr>
          <p:cNvPr id="11" name="AutoShape 11"/>
          <p:cNvSpPr/>
          <p:nvPr/>
        </p:nvSpPr>
        <p:spPr>
          <a:xfrm>
            <a:off x="1646251" y="7734395"/>
            <a:ext cx="14997377" cy="0"/>
          </a:xfrm>
          <a:prstGeom prst="line">
            <a:avLst/>
          </a:prstGeom>
          <a:ln w="38100" cap="flat">
            <a:solidFill>
              <a:srgbClr val="000000"/>
            </a:solidFill>
            <a:prstDash val="solid"/>
            <a:headEnd type="none" w="sm" len="sm"/>
            <a:tailEnd type="none" w="sm" len="sm"/>
          </a:ln>
        </p:spPr>
      </p:sp>
      <p:sp>
        <p:nvSpPr>
          <p:cNvPr id="12" name="TextBox 12"/>
          <p:cNvSpPr txBox="1"/>
          <p:nvPr/>
        </p:nvSpPr>
        <p:spPr>
          <a:xfrm>
            <a:off x="2133604" y="3771900"/>
            <a:ext cx="13944590" cy="3616375"/>
          </a:xfrm>
          <a:prstGeom prst="rect">
            <a:avLst/>
          </a:prstGeom>
        </p:spPr>
        <p:txBody>
          <a:bodyPr wrap="square" lIns="0" tIns="0" rIns="0" bIns="0" rtlCol="0" anchor="t">
            <a:spAutoFit/>
          </a:bodyPr>
          <a:lstStyle/>
          <a:p>
            <a:pPr algn="ctr">
              <a:lnSpc>
                <a:spcPts val="14127"/>
              </a:lnSpc>
            </a:pPr>
            <a:r>
              <a:rPr lang="en-GB" sz="12800" b="1" dirty="0">
                <a:solidFill>
                  <a:srgbClr val="ED3236"/>
                </a:solidFill>
                <a:ea typeface="Calibri"/>
                <a:cs typeface="Calibri"/>
              </a:rPr>
              <a:t>Windows &amp; Linux Security</a:t>
            </a:r>
            <a:endParaRPr lang="en-GB" sz="12800" b="1" dirty="0">
              <a:solidFill>
                <a:srgbClr val="ED3236"/>
              </a:solidFill>
              <a:ea typeface="Calibri"/>
              <a:cs typeface="Calibri"/>
            </a:endParaRPr>
          </a:p>
        </p:txBody>
      </p:sp>
      <p:pic>
        <p:nvPicPr>
          <p:cNvPr id="15" name="Picture 14" descr="A screenshot of a computer&#10;&#10;Description automatically generated">
            <a:extLst>
              <a:ext uri="{FF2B5EF4-FFF2-40B4-BE49-F238E27FC236}">
                <a16:creationId xmlns:a16="http://schemas.microsoft.com/office/drawing/2014/main" id="{6AC9F30B-1AC5-28BE-4C29-874BF4C1584A}"/>
              </a:ext>
            </a:extLst>
          </p:cNvPr>
          <p:cNvPicPr>
            <a:picLocks noChangeAspect="1"/>
          </p:cNvPicPr>
          <p:nvPr/>
        </p:nvPicPr>
        <p:blipFill>
          <a:blip r:embed="rId2"/>
          <a:srcRect l="17598" t="3253" r="18454" b="80858"/>
          <a:stretch/>
        </p:blipFill>
        <p:spPr>
          <a:xfrm>
            <a:off x="3295702" y="443769"/>
            <a:ext cx="11703953" cy="1642589"/>
          </a:xfrm>
          <a:prstGeom prst="rect">
            <a:avLst/>
          </a:prstGeom>
        </p:spPr>
      </p:pic>
    </p:spTree>
    <p:extLst>
      <p:ext uri="{BB962C8B-B14F-4D97-AF65-F5344CB8AC3E}">
        <p14:creationId xmlns:p14="http://schemas.microsoft.com/office/powerpoint/2010/main" val="182385653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a:xfrm>
            <a:off x="762000" y="1575070"/>
            <a:ext cx="8229600" cy="1053830"/>
          </a:xfrm>
        </p:spPr>
        <p:txBody>
          <a:bodyPr/>
          <a:lstStyle/>
          <a:p>
            <a:pPr algn="l"/>
            <a:r>
              <a:rPr lang="en-US" b="1" dirty="0" smtClean="0">
                <a:solidFill>
                  <a:srgbClr val="FF0000"/>
                </a:solidFill>
              </a:rPr>
              <a:t>Operating System Security</a:t>
            </a:r>
            <a:endParaRPr lang="en-US" b="1" dirty="0">
              <a:solidFill>
                <a:srgbClr val="FF0000"/>
              </a:solidFill>
            </a:endParaRPr>
          </a:p>
        </p:txBody>
      </p:sp>
      <p:sp>
        <p:nvSpPr>
          <p:cNvPr id="7" name="Content Placeholder 6"/>
          <p:cNvSpPr>
            <a:spLocks noGrp="1"/>
          </p:cNvSpPr>
          <p:nvPr>
            <p:ph idx="1"/>
          </p:nvPr>
        </p:nvSpPr>
        <p:spPr>
          <a:xfrm>
            <a:off x="838200" y="2827337"/>
            <a:ext cx="16002000" cy="4525963"/>
          </a:xfrm>
        </p:spPr>
        <p:txBody>
          <a:bodyPr>
            <a:noAutofit/>
          </a:bodyPr>
          <a:lstStyle/>
          <a:p>
            <a:r>
              <a:rPr lang="en-US" sz="3600" dirty="0"/>
              <a:t>P</a:t>
            </a:r>
            <a:r>
              <a:rPr lang="en-US" sz="3600" dirty="0" smtClean="0"/>
              <a:t>ossible for a system to be compromised during the installation process before it can install the latest patches</a:t>
            </a:r>
          </a:p>
          <a:p>
            <a:r>
              <a:rPr lang="en-US" sz="3600" dirty="0"/>
              <a:t>B</a:t>
            </a:r>
            <a:r>
              <a:rPr lang="en-US" sz="3600" dirty="0" smtClean="0"/>
              <a:t>uilding and deploying a system should be a planned process designed to counter this threat</a:t>
            </a:r>
          </a:p>
          <a:p>
            <a:r>
              <a:rPr lang="en-US" sz="3600" dirty="0"/>
              <a:t>P</a:t>
            </a:r>
            <a:r>
              <a:rPr lang="en-US" sz="3600" dirty="0" smtClean="0"/>
              <a:t>rocess must:</a:t>
            </a:r>
          </a:p>
          <a:p>
            <a:pPr lvl="1"/>
            <a:r>
              <a:rPr lang="en-US" sz="3200" dirty="0" smtClean="0"/>
              <a:t>assess risks and plan the system deployment</a:t>
            </a:r>
          </a:p>
          <a:p>
            <a:pPr lvl="1"/>
            <a:r>
              <a:rPr lang="en-US" sz="3200" dirty="0" smtClean="0"/>
              <a:t>secure the underlying operating system and then the key applications</a:t>
            </a:r>
          </a:p>
          <a:p>
            <a:pPr lvl="1"/>
            <a:r>
              <a:rPr lang="en-US" sz="3200" dirty="0" smtClean="0"/>
              <a:t>ensure any critical content is secured</a:t>
            </a:r>
          </a:p>
          <a:p>
            <a:pPr lvl="1"/>
            <a:r>
              <a:rPr lang="en-US" sz="3200" dirty="0" smtClean="0"/>
              <a:t>ensure appropriate network protection mechanisms are used</a:t>
            </a:r>
          </a:p>
          <a:p>
            <a:pPr lvl="1"/>
            <a:r>
              <a:rPr lang="en-US" sz="3200" dirty="0" smtClean="0"/>
              <a:t>ensure appropriate processes are used to maintain security</a:t>
            </a:r>
            <a:endParaRPr lang="en-US" sz="3200" dirty="0"/>
          </a:p>
        </p:txBody>
      </p:sp>
    </p:spTree>
    <p:extLst>
      <p:ext uri="{BB962C8B-B14F-4D97-AF65-F5344CB8AC3E}">
        <p14:creationId xmlns:p14="http://schemas.microsoft.com/office/powerpoint/2010/main" val="3398241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8112"/>
            <a:ext cx="8229600" cy="1105588"/>
          </a:xfrm>
        </p:spPr>
        <p:txBody>
          <a:bodyPr>
            <a:normAutofit/>
          </a:bodyPr>
          <a:lstStyle/>
          <a:p>
            <a:pPr algn="l"/>
            <a:r>
              <a:rPr lang="en-US" sz="4800" b="1" dirty="0">
                <a:solidFill>
                  <a:srgbClr val="FF0000"/>
                </a:solidFill>
              </a:rPr>
              <a:t>System Security Planning</a:t>
            </a:r>
          </a:p>
        </p:txBody>
      </p:sp>
      <p:sp>
        <p:nvSpPr>
          <p:cNvPr id="3" name="Content Placeholder 2"/>
          <p:cNvSpPr>
            <a:spLocks noGrp="1"/>
          </p:cNvSpPr>
          <p:nvPr>
            <p:ph idx="1"/>
          </p:nvPr>
        </p:nvSpPr>
        <p:spPr>
          <a:xfrm>
            <a:off x="743309" y="3271597"/>
            <a:ext cx="12439291" cy="4538903"/>
          </a:xfrm>
        </p:spPr>
        <p:txBody>
          <a:bodyPr>
            <a:noAutofit/>
          </a:bodyPr>
          <a:lstStyle/>
          <a:p>
            <a:r>
              <a:rPr lang="en-US" sz="3600" dirty="0"/>
              <a:t>The first step in deploying </a:t>
            </a:r>
            <a:r>
              <a:rPr lang="en-US" sz="3600" dirty="0" smtClean="0"/>
              <a:t>a new </a:t>
            </a:r>
            <a:r>
              <a:rPr lang="en-US" sz="3600" dirty="0"/>
              <a:t>system is </a:t>
            </a:r>
            <a:r>
              <a:rPr lang="en-US" sz="3600" dirty="0" smtClean="0"/>
              <a:t>planning</a:t>
            </a:r>
          </a:p>
          <a:p>
            <a:pPr lvl="1"/>
            <a:r>
              <a:rPr lang="en-US" sz="3200" dirty="0"/>
              <a:t>Plan needs to </a:t>
            </a:r>
            <a:r>
              <a:rPr lang="en-US" sz="3200" dirty="0" smtClean="0"/>
              <a:t>identify appropriate personnel and </a:t>
            </a:r>
            <a:r>
              <a:rPr lang="en-US" sz="3200" dirty="0"/>
              <a:t>training to </a:t>
            </a:r>
            <a:r>
              <a:rPr lang="en-US" sz="3200" dirty="0" smtClean="0"/>
              <a:t>install and </a:t>
            </a:r>
            <a:r>
              <a:rPr lang="en-US" sz="3200" dirty="0"/>
              <a:t>manage the </a:t>
            </a:r>
            <a:r>
              <a:rPr lang="en-US" sz="3200" dirty="0" smtClean="0"/>
              <a:t>system</a:t>
            </a:r>
          </a:p>
          <a:p>
            <a:pPr lvl="1"/>
            <a:r>
              <a:rPr lang="en-US" sz="3200" dirty="0" smtClean="0"/>
              <a:t>Planning </a:t>
            </a:r>
            <a:r>
              <a:rPr lang="en-US" sz="3200" dirty="0"/>
              <a:t>process needs to determine security requirements for the system, applications, data, and </a:t>
            </a:r>
            <a:r>
              <a:rPr lang="en-US" sz="3200" dirty="0" smtClean="0"/>
              <a:t>users</a:t>
            </a:r>
          </a:p>
          <a:p>
            <a:pPr lvl="0"/>
            <a:r>
              <a:rPr lang="en-US" sz="3600" dirty="0" smtClean="0">
                <a:solidFill>
                  <a:srgbClr val="FF0000"/>
                </a:solidFill>
              </a:rPr>
              <a:t>Aim: maximize </a:t>
            </a:r>
            <a:r>
              <a:rPr lang="en-US" sz="3600" dirty="0">
                <a:solidFill>
                  <a:srgbClr val="FF0000"/>
                </a:solidFill>
              </a:rPr>
              <a:t>security while minimizing </a:t>
            </a:r>
            <a:r>
              <a:rPr lang="en-US" sz="3600" dirty="0" smtClean="0">
                <a:solidFill>
                  <a:srgbClr val="FF0000"/>
                </a:solidFill>
              </a:rPr>
              <a:t>costs</a:t>
            </a:r>
            <a:endParaRPr lang="en-US" sz="3600" dirty="0">
              <a:solidFill>
                <a:srgbClr val="FF0000"/>
              </a:solidFill>
            </a:endParaRPr>
          </a:p>
          <a:p>
            <a:endParaRPr lang="en-US" sz="3600" dirty="0"/>
          </a:p>
          <a:p>
            <a:endParaRPr lang="en-US" sz="3600" dirty="0"/>
          </a:p>
          <a:p>
            <a:endParaRPr lang="en-US" sz="3600" dirty="0"/>
          </a:p>
          <a:p>
            <a:endParaRPr lang="en-US" sz="3600" dirty="0"/>
          </a:p>
          <a:p>
            <a:endParaRPr lang="en-US" sz="3600" dirty="0"/>
          </a:p>
        </p:txBody>
      </p:sp>
    </p:spTree>
    <p:extLst>
      <p:ext uri="{BB962C8B-B14F-4D97-AF65-F5344CB8AC3E}">
        <p14:creationId xmlns:p14="http://schemas.microsoft.com/office/powerpoint/2010/main" val="27074995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idx="4294967295"/>
          </p:nvPr>
        </p:nvSpPr>
        <p:spPr>
          <a:xfrm>
            <a:off x="2555268" y="0"/>
            <a:ext cx="13716000" cy="2057400"/>
          </a:xfrm>
        </p:spPr>
        <p:txBody>
          <a:bodyPr>
            <a:normAutofit/>
          </a:bodyPr>
          <a:lstStyle/>
          <a:p>
            <a:r>
              <a:rPr lang="en-US" b="1" dirty="0" smtClean="0">
                <a:solidFill>
                  <a:srgbClr val="FF0000"/>
                </a:solidFill>
              </a:rPr>
              <a:t>System Security Planning Process</a:t>
            </a:r>
            <a:endParaRPr lang="en-US" b="1" dirty="0">
              <a:solidFill>
                <a:srgbClr val="FF0000"/>
              </a:solidFill>
            </a:endParaRPr>
          </a:p>
        </p:txBody>
      </p:sp>
      <p:graphicFrame>
        <p:nvGraphicFramePr>
          <p:cNvPr id="9" name="Diagram 8"/>
          <p:cNvGraphicFramePr/>
          <p:nvPr>
            <p:extLst>
              <p:ext uri="{D42A27DB-BD31-4B8C-83A1-F6EECF244321}">
                <p14:modId xmlns:p14="http://schemas.microsoft.com/office/powerpoint/2010/main" val="1845223276"/>
              </p:ext>
            </p:extLst>
          </p:nvPr>
        </p:nvGraphicFramePr>
        <p:xfrm>
          <a:off x="1905000" y="1354282"/>
          <a:ext cx="15468600" cy="89708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221653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6938B-7DB7-A5F5-1CEF-136D29A834A5}"/>
              </a:ext>
            </a:extLst>
          </p:cNvPr>
          <p:cNvSpPr>
            <a:spLocks noGrp="1"/>
          </p:cNvSpPr>
          <p:nvPr>
            <p:ph type="title"/>
          </p:nvPr>
        </p:nvSpPr>
        <p:spPr>
          <a:xfrm>
            <a:off x="838200" y="1714500"/>
            <a:ext cx="9906000" cy="1143000"/>
          </a:xfrm>
        </p:spPr>
        <p:txBody>
          <a:bodyPr>
            <a:normAutofit fontScale="90000"/>
          </a:bodyPr>
          <a:lstStyle/>
          <a:p>
            <a:r>
              <a:rPr lang="en-US" b="1" dirty="0">
                <a:solidFill>
                  <a:srgbClr val="FF0000"/>
                </a:solidFill>
              </a:rPr>
              <a:t>Separation of Responsibilities in </a:t>
            </a:r>
            <a:r>
              <a:rPr lang="en-US" b="1" dirty="0" smtClean="0">
                <a:solidFill>
                  <a:srgbClr val="FF0000"/>
                </a:solidFill>
              </a:rPr>
              <a:t>Cloud (</a:t>
            </a:r>
            <a:r>
              <a:rPr lang="en-GB" dirty="0">
                <a:solidFill>
                  <a:prstClr val="black"/>
                </a:solidFill>
              </a:rPr>
              <a:t>Shared Responsibility Model</a:t>
            </a:r>
            <a:r>
              <a:rPr lang="en-US" b="1" dirty="0" smtClean="0">
                <a:solidFill>
                  <a:srgbClr val="FF0000"/>
                </a:solidFill>
              </a:rPr>
              <a:t>)</a:t>
            </a:r>
            <a:endParaRPr lang="en-US" b="1" dirty="0">
              <a:solidFill>
                <a:srgbClr val="FF0000"/>
              </a:solidFill>
            </a:endParaRPr>
          </a:p>
        </p:txBody>
      </p:sp>
      <p:pic>
        <p:nvPicPr>
          <p:cNvPr id="3" name="Picture 2">
            <a:extLst>
              <a:ext uri="{FF2B5EF4-FFF2-40B4-BE49-F238E27FC236}">
                <a16:creationId xmlns:a16="http://schemas.microsoft.com/office/drawing/2014/main" id="{8774A9A2-D6B8-63F6-8F17-BCEED018401C}"/>
              </a:ext>
            </a:extLst>
          </p:cNvPr>
          <p:cNvPicPr>
            <a:picLocks noChangeAspect="1" noChangeArrowheads="1"/>
          </p:cNvPicPr>
          <p:nvPr/>
        </p:nvPicPr>
        <p:blipFill>
          <a:blip r:embed="rId2"/>
          <a:srcRect/>
          <a:stretch>
            <a:fillRect/>
          </a:stretch>
        </p:blipFill>
        <p:spPr bwMode="auto">
          <a:xfrm>
            <a:off x="3390623" y="3095248"/>
            <a:ext cx="11506752" cy="6239252"/>
          </a:xfrm>
          <a:prstGeom prst="rect">
            <a:avLst/>
          </a:prstGeom>
          <a:noFill/>
          <a:ln w="9525">
            <a:noFill/>
            <a:miter lim="800000"/>
            <a:headEnd/>
            <a:tailEnd/>
          </a:ln>
          <a:effectLst/>
        </p:spPr>
      </p:pic>
    </p:spTree>
    <p:extLst>
      <p:ext uri="{BB962C8B-B14F-4D97-AF65-F5344CB8AC3E}">
        <p14:creationId xmlns:p14="http://schemas.microsoft.com/office/powerpoint/2010/main" val="17603763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871538" y="1638300"/>
            <a:ext cx="8272462" cy="1143000"/>
          </a:xfrm>
        </p:spPr>
        <p:txBody>
          <a:bodyPr/>
          <a:lstStyle/>
          <a:p>
            <a:pPr algn="l"/>
            <a:r>
              <a:rPr lang="en-US" b="1" dirty="0" smtClean="0">
                <a:solidFill>
                  <a:srgbClr val="FF0000"/>
                </a:solidFill>
              </a:rPr>
              <a:t>Operating Systems Hardening</a:t>
            </a:r>
            <a:endParaRPr lang="en-US" b="1" dirty="0">
              <a:solidFill>
                <a:srgbClr val="FF0000"/>
              </a:solidFill>
            </a:endParaRPr>
          </a:p>
        </p:txBody>
      </p:sp>
      <p:sp>
        <p:nvSpPr>
          <p:cNvPr id="215043" name="Rectangle 3"/>
          <p:cNvSpPr>
            <a:spLocks noGrp="1" noChangeArrowheads="1"/>
          </p:cNvSpPr>
          <p:nvPr>
            <p:ph idx="1"/>
          </p:nvPr>
        </p:nvSpPr>
        <p:spPr>
          <a:xfrm>
            <a:off x="914400" y="3436937"/>
            <a:ext cx="12496800" cy="4525963"/>
          </a:xfrm>
        </p:spPr>
        <p:txBody>
          <a:bodyPr>
            <a:noAutofit/>
          </a:bodyPr>
          <a:lstStyle/>
          <a:p>
            <a:r>
              <a:rPr lang="en-US" dirty="0"/>
              <a:t>F</a:t>
            </a:r>
            <a:r>
              <a:rPr lang="en-US" dirty="0" smtClean="0"/>
              <a:t>irst critical step in securing a system is to secure the base operating system</a:t>
            </a:r>
          </a:p>
          <a:p>
            <a:r>
              <a:rPr lang="en-US" dirty="0"/>
              <a:t>B</a:t>
            </a:r>
            <a:r>
              <a:rPr lang="en-US" dirty="0" smtClean="0"/>
              <a:t>asic steps</a:t>
            </a:r>
          </a:p>
          <a:p>
            <a:pPr lvl="1"/>
            <a:r>
              <a:rPr lang="en-US" sz="3200" dirty="0"/>
              <a:t>I</a:t>
            </a:r>
            <a:r>
              <a:rPr lang="en-US" sz="3200" dirty="0" smtClean="0"/>
              <a:t>nstall and patch the operating system</a:t>
            </a:r>
          </a:p>
          <a:p>
            <a:pPr lvl="1"/>
            <a:r>
              <a:rPr lang="en-US" sz="3200" dirty="0"/>
              <a:t>H</a:t>
            </a:r>
            <a:r>
              <a:rPr lang="en-US" sz="3200" dirty="0" smtClean="0"/>
              <a:t>arden and configure the operating system to adequately address the identified security needs of the system</a:t>
            </a:r>
          </a:p>
          <a:p>
            <a:pPr lvl="1"/>
            <a:r>
              <a:rPr lang="en-US" sz="3200" dirty="0"/>
              <a:t>I</a:t>
            </a:r>
            <a:r>
              <a:rPr lang="en-US" sz="3200" dirty="0" smtClean="0"/>
              <a:t>nstall and configure additional security controls, such as anti-virus, host-based firewalls, and intrusion detection system (IDS)</a:t>
            </a:r>
          </a:p>
          <a:p>
            <a:pPr lvl="1"/>
            <a:r>
              <a:rPr lang="en-US" sz="3200" dirty="0"/>
              <a:t>T</a:t>
            </a:r>
            <a:r>
              <a:rPr lang="en-US" sz="3200" dirty="0" smtClean="0"/>
              <a:t>est the security of the basic operating system to ensure that the steps taken adequately address its security needs</a:t>
            </a:r>
          </a:p>
        </p:txBody>
      </p:sp>
    </p:spTree>
    <p:extLst>
      <p:ext uri="{BB962C8B-B14F-4D97-AF65-F5344CB8AC3E}">
        <p14:creationId xmlns:p14="http://schemas.microsoft.com/office/powerpoint/2010/main" val="621493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a:xfrm>
            <a:off x="838200" y="1274763"/>
            <a:ext cx="8229600" cy="1125537"/>
          </a:xfrm>
        </p:spPr>
        <p:txBody>
          <a:bodyPr/>
          <a:lstStyle/>
          <a:p>
            <a:pPr algn="l"/>
            <a:r>
              <a:rPr lang="en-US" b="1" dirty="0" smtClean="0">
                <a:solidFill>
                  <a:srgbClr val="FF0000"/>
                </a:solidFill>
              </a:rPr>
              <a:t>Initial Setup and Patching</a:t>
            </a:r>
            <a:endParaRPr lang="en-US" b="1" dirty="0">
              <a:solidFill>
                <a:srgbClr val="FF0000"/>
              </a:solidFill>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259563495"/>
              </p:ext>
            </p:extLst>
          </p:nvPr>
        </p:nvGraphicFramePr>
        <p:xfrm>
          <a:off x="-14288" y="1514475"/>
          <a:ext cx="17845088" cy="87725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33000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1431925"/>
            <a:ext cx="8229600" cy="1196975"/>
          </a:xfrm>
        </p:spPr>
        <p:txBody>
          <a:bodyPr/>
          <a:lstStyle/>
          <a:p>
            <a:pPr algn="l"/>
            <a:r>
              <a:rPr lang="en-US" b="1" dirty="0" smtClean="0">
                <a:solidFill>
                  <a:srgbClr val="FF0000"/>
                </a:solidFill>
              </a:rPr>
              <a:t>Remove Unnecessary Services</a:t>
            </a:r>
            <a:endParaRPr lang="en-US" b="1" dirty="0">
              <a:solidFill>
                <a:srgbClr val="FF0000"/>
              </a:solidFill>
            </a:endParaRPr>
          </a:p>
        </p:txBody>
      </p:sp>
      <p:sp>
        <p:nvSpPr>
          <p:cNvPr id="84" name="Content Placeholder 83"/>
          <p:cNvSpPr>
            <a:spLocks noGrp="1"/>
          </p:cNvSpPr>
          <p:nvPr>
            <p:ph sz="half" idx="1"/>
          </p:nvPr>
        </p:nvSpPr>
        <p:spPr>
          <a:xfrm>
            <a:off x="838200" y="3181350"/>
            <a:ext cx="4038600" cy="4552950"/>
          </a:xfrm>
        </p:spPr>
        <p:txBody>
          <a:bodyPr>
            <a:noAutofit/>
          </a:bodyPr>
          <a:lstStyle/>
          <a:p>
            <a:r>
              <a:rPr lang="en-US" sz="3200" dirty="0" smtClean="0"/>
              <a:t>if fewer software packages are available to run the risk is reduced</a:t>
            </a:r>
          </a:p>
          <a:p>
            <a:r>
              <a:rPr lang="en-US" sz="3200" dirty="0" smtClean="0"/>
              <a:t>system planning process should identify what is actually required for a given system</a:t>
            </a:r>
          </a:p>
        </p:txBody>
      </p:sp>
      <p:sp>
        <p:nvSpPr>
          <p:cNvPr id="85" name="Content Placeholder 84"/>
          <p:cNvSpPr>
            <a:spLocks noGrp="1"/>
          </p:cNvSpPr>
          <p:nvPr>
            <p:ph sz="half" idx="2"/>
          </p:nvPr>
        </p:nvSpPr>
        <p:spPr>
          <a:xfrm>
            <a:off x="5943600" y="3208337"/>
            <a:ext cx="8077200" cy="4525963"/>
          </a:xfrm>
        </p:spPr>
        <p:txBody>
          <a:bodyPr>
            <a:noAutofit/>
          </a:bodyPr>
          <a:lstStyle/>
          <a:p>
            <a:r>
              <a:rPr lang="en-US" sz="3200" dirty="0"/>
              <a:t>when performing the initial installation the supplied defaults should not be used</a:t>
            </a:r>
          </a:p>
          <a:p>
            <a:pPr lvl="1"/>
            <a:r>
              <a:rPr lang="en-US" sz="3200" dirty="0"/>
              <a:t>default configuration is set to maximize ease of use and functionality rather than security</a:t>
            </a:r>
          </a:p>
          <a:p>
            <a:pPr lvl="1"/>
            <a:r>
              <a:rPr lang="en-US" sz="3200" dirty="0"/>
              <a:t>if additional packages are needed later they can be installed when they are required</a:t>
            </a:r>
          </a:p>
          <a:p>
            <a:endParaRPr lang="en-US" sz="3200" dirty="0"/>
          </a:p>
        </p:txBody>
      </p:sp>
    </p:spTree>
    <p:extLst>
      <p:ext uri="{BB962C8B-B14F-4D97-AF65-F5344CB8AC3E}">
        <p14:creationId xmlns:p14="http://schemas.microsoft.com/office/powerpoint/2010/main" val="3112028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14400" y="1412875"/>
            <a:ext cx="8229600" cy="1139825"/>
          </a:xfrm>
        </p:spPr>
        <p:txBody>
          <a:bodyPr/>
          <a:lstStyle/>
          <a:p>
            <a:pPr algn="l"/>
            <a:r>
              <a:rPr lang="en-US" b="1" dirty="0" smtClean="0">
                <a:solidFill>
                  <a:srgbClr val="FF0000"/>
                </a:solidFill>
              </a:rPr>
              <a:t>Configure Users and Privileges </a:t>
            </a:r>
            <a:endParaRPr lang="en-US" b="1" dirty="0">
              <a:solidFill>
                <a:srgbClr val="FF0000"/>
              </a:solidFill>
            </a:endParaRPr>
          </a:p>
        </p:txBody>
      </p:sp>
      <p:sp>
        <p:nvSpPr>
          <p:cNvPr id="84" name="Content Placeholder 83"/>
          <p:cNvSpPr>
            <a:spLocks noGrp="1"/>
          </p:cNvSpPr>
          <p:nvPr>
            <p:ph sz="half" idx="1"/>
          </p:nvPr>
        </p:nvSpPr>
        <p:spPr>
          <a:xfrm>
            <a:off x="990600" y="3109912"/>
            <a:ext cx="6229350" cy="4471988"/>
          </a:xfrm>
        </p:spPr>
        <p:txBody>
          <a:bodyPr>
            <a:noAutofit/>
          </a:bodyPr>
          <a:lstStyle/>
          <a:p>
            <a:r>
              <a:rPr lang="en-US" sz="3200" dirty="0"/>
              <a:t>N</a:t>
            </a:r>
            <a:r>
              <a:rPr lang="en-US" sz="3200" dirty="0"/>
              <a:t>ot all users with access to a system will have the same access to all data and resources on that system</a:t>
            </a:r>
          </a:p>
          <a:p>
            <a:r>
              <a:rPr lang="en-US" sz="3200" dirty="0"/>
              <a:t>E</a:t>
            </a:r>
            <a:r>
              <a:rPr lang="en-US" sz="3200" dirty="0"/>
              <a:t>levated privileges should be restricted to only those users that require them, and then only when they are needed to perform a task</a:t>
            </a:r>
          </a:p>
          <a:p>
            <a:endParaRPr lang="en-US" sz="3200" dirty="0"/>
          </a:p>
        </p:txBody>
      </p:sp>
      <p:sp>
        <p:nvSpPr>
          <p:cNvPr id="85" name="Content Placeholder 84"/>
          <p:cNvSpPr>
            <a:spLocks noGrp="1"/>
          </p:cNvSpPr>
          <p:nvPr>
            <p:ph sz="half" idx="2"/>
          </p:nvPr>
        </p:nvSpPr>
        <p:spPr>
          <a:xfrm>
            <a:off x="7848600" y="3086100"/>
            <a:ext cx="9372600" cy="4525963"/>
          </a:xfrm>
        </p:spPr>
        <p:txBody>
          <a:bodyPr>
            <a:noAutofit/>
          </a:bodyPr>
          <a:lstStyle/>
          <a:p>
            <a:r>
              <a:rPr lang="en-US" sz="3200" dirty="0"/>
              <a:t>S</a:t>
            </a:r>
            <a:r>
              <a:rPr lang="en-US" sz="3200" dirty="0"/>
              <a:t>ystem planning process should consider: </a:t>
            </a:r>
          </a:p>
          <a:p>
            <a:pPr lvl="1"/>
            <a:r>
              <a:rPr lang="en-US" sz="3200" dirty="0"/>
              <a:t>categories of users on the system</a:t>
            </a:r>
          </a:p>
          <a:p>
            <a:pPr lvl="1"/>
            <a:r>
              <a:rPr lang="en-US" sz="3200" dirty="0"/>
              <a:t>privileges they have</a:t>
            </a:r>
          </a:p>
          <a:p>
            <a:pPr lvl="1"/>
            <a:r>
              <a:rPr lang="en-US" sz="3200" dirty="0"/>
              <a:t>types of information they can access</a:t>
            </a:r>
          </a:p>
          <a:p>
            <a:r>
              <a:rPr lang="en-US" sz="3200" dirty="0"/>
              <a:t>Default accounts included as part of the system installation should be secured</a:t>
            </a:r>
          </a:p>
          <a:p>
            <a:pPr lvl="1"/>
            <a:r>
              <a:rPr lang="en-US" sz="3200" dirty="0"/>
              <a:t>those that are not required should be either removed or disabled</a:t>
            </a:r>
          </a:p>
          <a:p>
            <a:pPr lvl="1"/>
            <a:r>
              <a:rPr lang="en-US" sz="3200" dirty="0"/>
              <a:t>policies that apply to authentication credentials configured</a:t>
            </a:r>
          </a:p>
        </p:txBody>
      </p:sp>
    </p:spTree>
    <p:extLst>
      <p:ext uri="{BB962C8B-B14F-4D97-AF65-F5344CB8AC3E}">
        <p14:creationId xmlns:p14="http://schemas.microsoft.com/office/powerpoint/2010/main" val="42393688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36724"/>
            <a:ext cx="8229600" cy="1196976"/>
          </a:xfrm>
        </p:spPr>
        <p:txBody>
          <a:bodyPr/>
          <a:lstStyle/>
          <a:p>
            <a:pPr algn="l"/>
            <a:r>
              <a:rPr lang="en-US" b="1" dirty="0" smtClean="0">
                <a:solidFill>
                  <a:srgbClr val="FF0000"/>
                </a:solidFill>
              </a:rPr>
              <a:t>Configure Resource Controls</a:t>
            </a:r>
            <a:endParaRPr lang="en-US" b="1" dirty="0">
              <a:solidFill>
                <a:srgbClr val="FF0000"/>
              </a:solidFill>
            </a:endParaRPr>
          </a:p>
        </p:txBody>
      </p:sp>
      <p:sp>
        <p:nvSpPr>
          <p:cNvPr id="3" name="Content Placeholder 2"/>
          <p:cNvSpPr>
            <a:spLocks noGrp="1"/>
          </p:cNvSpPr>
          <p:nvPr>
            <p:ph idx="1"/>
          </p:nvPr>
        </p:nvSpPr>
        <p:spPr>
          <a:xfrm>
            <a:off x="914400" y="3284537"/>
            <a:ext cx="13182600" cy="4525963"/>
          </a:xfrm>
        </p:spPr>
        <p:txBody>
          <a:bodyPr>
            <a:noAutofit/>
          </a:bodyPr>
          <a:lstStyle/>
          <a:p>
            <a:pPr>
              <a:lnSpc>
                <a:spcPct val="110000"/>
              </a:lnSpc>
              <a:spcAft>
                <a:spcPts val="900"/>
              </a:spcAft>
              <a:buSzPct val="130000"/>
            </a:pPr>
            <a:r>
              <a:rPr lang="en-US" dirty="0"/>
              <a:t>Once the users and groups are defined, appropriate permissions can be set on data and resources</a:t>
            </a:r>
          </a:p>
          <a:p>
            <a:pPr>
              <a:lnSpc>
                <a:spcPct val="110000"/>
              </a:lnSpc>
              <a:spcAft>
                <a:spcPts val="900"/>
              </a:spcAft>
              <a:buSzPct val="130000"/>
            </a:pPr>
            <a:r>
              <a:rPr lang="en-US" dirty="0"/>
              <a:t>Many of the security hardening guides provide lists of recommended changes to the default access configuration</a:t>
            </a:r>
          </a:p>
          <a:p>
            <a:r>
              <a:rPr lang="en-US" dirty="0"/>
              <a:t>Further security possible by installing and configuring additional security tools:</a:t>
            </a:r>
          </a:p>
          <a:p>
            <a:pPr lvl="1"/>
            <a:r>
              <a:rPr lang="en-US" sz="3200" dirty="0"/>
              <a:t>Anti-virus software</a:t>
            </a:r>
          </a:p>
          <a:p>
            <a:pPr lvl="1"/>
            <a:r>
              <a:rPr lang="en-US" sz="3200" dirty="0"/>
              <a:t>Host-based firewalls</a:t>
            </a:r>
          </a:p>
          <a:p>
            <a:pPr lvl="1"/>
            <a:r>
              <a:rPr lang="en-US" sz="3200" dirty="0"/>
              <a:t>IDS or IPS software</a:t>
            </a:r>
          </a:p>
          <a:p>
            <a:pPr lvl="1"/>
            <a:r>
              <a:rPr lang="en-US" sz="3200" dirty="0"/>
              <a:t>Application white-listing</a:t>
            </a:r>
          </a:p>
          <a:p>
            <a:endParaRPr lang="en-US" dirty="0"/>
          </a:p>
        </p:txBody>
      </p:sp>
    </p:spTree>
    <p:extLst>
      <p:ext uri="{BB962C8B-B14F-4D97-AF65-F5344CB8AC3E}">
        <p14:creationId xmlns:p14="http://schemas.microsoft.com/office/powerpoint/2010/main" val="38365017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98625"/>
            <a:ext cx="8229600" cy="1082675"/>
          </a:xfrm>
        </p:spPr>
        <p:txBody>
          <a:bodyPr/>
          <a:lstStyle/>
          <a:p>
            <a:pPr algn="l"/>
            <a:r>
              <a:rPr lang="en-US" b="1" dirty="0">
                <a:solidFill>
                  <a:srgbClr val="FF0000"/>
                </a:solidFill>
              </a:rPr>
              <a:t>System Testing</a:t>
            </a:r>
          </a:p>
        </p:txBody>
      </p:sp>
      <p:sp>
        <p:nvSpPr>
          <p:cNvPr id="3" name="Content Placeholder 2"/>
          <p:cNvSpPr>
            <a:spLocks noGrp="1"/>
          </p:cNvSpPr>
          <p:nvPr>
            <p:ph idx="1"/>
          </p:nvPr>
        </p:nvSpPr>
        <p:spPr>
          <a:xfrm>
            <a:off x="838200" y="3284537"/>
            <a:ext cx="14249400" cy="4525963"/>
          </a:xfrm>
        </p:spPr>
        <p:txBody>
          <a:bodyPr>
            <a:noAutofit/>
          </a:bodyPr>
          <a:lstStyle/>
          <a:p>
            <a:pPr>
              <a:buSzPct val="130000"/>
            </a:pPr>
            <a:r>
              <a:rPr lang="en-US" sz="3600" dirty="0"/>
              <a:t>Final step in the process of initially securing the base operating system is security testing</a:t>
            </a:r>
          </a:p>
          <a:p>
            <a:pPr lvl="1">
              <a:buSzPct val="130000"/>
            </a:pPr>
            <a:r>
              <a:rPr lang="en-US" sz="3200" dirty="0" smtClean="0"/>
              <a:t>Goal: Ensure </a:t>
            </a:r>
            <a:r>
              <a:rPr lang="en-US" sz="3200" dirty="0"/>
              <a:t>the previous security configuration steps are correctly </a:t>
            </a:r>
            <a:r>
              <a:rPr lang="en-US" sz="3200" dirty="0" smtClean="0"/>
              <a:t>implemented</a:t>
            </a:r>
          </a:p>
          <a:p>
            <a:pPr>
              <a:buSzPct val="130000"/>
            </a:pPr>
            <a:r>
              <a:rPr lang="en-US" sz="3600" dirty="0"/>
              <a:t>Checklists are included in security hardening guides</a:t>
            </a:r>
          </a:p>
          <a:p>
            <a:pPr>
              <a:buSzPct val="130000"/>
            </a:pPr>
            <a:r>
              <a:rPr lang="en-US" sz="3600" dirty="0"/>
              <a:t>There are programs specifically designed to: </a:t>
            </a:r>
          </a:p>
          <a:p>
            <a:pPr lvl="1">
              <a:buSzPct val="130000"/>
            </a:pPr>
            <a:r>
              <a:rPr lang="en-US" sz="3200" dirty="0"/>
              <a:t>Review a system to ensure that a system meets the basic security requirements</a:t>
            </a:r>
          </a:p>
          <a:p>
            <a:pPr lvl="1">
              <a:buSzPct val="130000"/>
            </a:pPr>
            <a:r>
              <a:rPr lang="en-US" sz="3200" dirty="0"/>
              <a:t>Scan for known vulnerabilities and poor configuration practices</a:t>
            </a:r>
          </a:p>
          <a:p>
            <a:pPr>
              <a:buSzPct val="130000"/>
            </a:pPr>
            <a:endParaRPr lang="en-US" sz="3600" dirty="0" smtClean="0"/>
          </a:p>
          <a:p>
            <a:pPr marL="0" indent="0">
              <a:buNone/>
            </a:pPr>
            <a:endParaRPr lang="en-US" sz="3600" dirty="0"/>
          </a:p>
        </p:txBody>
      </p:sp>
    </p:spTree>
    <p:extLst>
      <p:ext uri="{BB962C8B-B14F-4D97-AF65-F5344CB8AC3E}">
        <p14:creationId xmlns:p14="http://schemas.microsoft.com/office/powerpoint/2010/main" val="29119897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2475" y="1606550"/>
            <a:ext cx="8315325" cy="1174750"/>
          </a:xfrm>
        </p:spPr>
        <p:txBody>
          <a:bodyPr/>
          <a:lstStyle/>
          <a:p>
            <a:pPr algn="l"/>
            <a:r>
              <a:rPr lang="en-US" b="1" dirty="0" smtClean="0">
                <a:solidFill>
                  <a:srgbClr val="FF0000"/>
                </a:solidFill>
              </a:rPr>
              <a:t>Application Configuration</a:t>
            </a:r>
            <a:endParaRPr lang="en-US" b="1" dirty="0">
              <a:solidFill>
                <a:srgbClr val="FF0000"/>
              </a:solidFill>
            </a:endParaRPr>
          </a:p>
        </p:txBody>
      </p:sp>
      <p:sp>
        <p:nvSpPr>
          <p:cNvPr id="3" name="Content Placeholder 2"/>
          <p:cNvSpPr>
            <a:spLocks noGrp="1"/>
          </p:cNvSpPr>
          <p:nvPr>
            <p:ph idx="1"/>
          </p:nvPr>
        </p:nvSpPr>
        <p:spPr>
          <a:xfrm>
            <a:off x="990600" y="2827337"/>
            <a:ext cx="15544800" cy="4525963"/>
          </a:xfrm>
        </p:spPr>
        <p:txBody>
          <a:bodyPr>
            <a:noAutofit/>
          </a:bodyPr>
          <a:lstStyle/>
          <a:p>
            <a:r>
              <a:rPr lang="en-US" dirty="0"/>
              <a:t>M</a:t>
            </a:r>
            <a:r>
              <a:rPr lang="en-US" dirty="0" smtClean="0"/>
              <a:t>ay include:</a:t>
            </a:r>
          </a:p>
          <a:p>
            <a:pPr lvl="1"/>
            <a:r>
              <a:rPr lang="en-US" sz="3200" dirty="0" smtClean="0"/>
              <a:t> Creating and specifying appropriate data storage areas for application</a:t>
            </a:r>
          </a:p>
          <a:p>
            <a:pPr lvl="1"/>
            <a:r>
              <a:rPr lang="en-US" sz="3200" dirty="0"/>
              <a:t>M</a:t>
            </a:r>
            <a:r>
              <a:rPr lang="en-US" sz="3200" dirty="0" smtClean="0"/>
              <a:t>aking appropriate changes to the application or service default configuration details</a:t>
            </a:r>
          </a:p>
          <a:p>
            <a:r>
              <a:rPr lang="en-US" dirty="0"/>
              <a:t>S</a:t>
            </a:r>
            <a:r>
              <a:rPr lang="en-US" dirty="0" smtClean="0"/>
              <a:t>ome applications or services may include:</a:t>
            </a:r>
          </a:p>
          <a:p>
            <a:pPr lvl="1"/>
            <a:r>
              <a:rPr lang="en-US" sz="3200" dirty="0"/>
              <a:t>D</a:t>
            </a:r>
            <a:r>
              <a:rPr lang="en-US" sz="3200" dirty="0" smtClean="0"/>
              <a:t>efault data, scripts, user accounts</a:t>
            </a:r>
          </a:p>
          <a:p>
            <a:r>
              <a:rPr lang="en-US" dirty="0"/>
              <a:t>O</a:t>
            </a:r>
            <a:r>
              <a:rPr lang="en-US" dirty="0" smtClean="0"/>
              <a:t>f particular concern with remotely accessed services such as Web and file transfer services</a:t>
            </a:r>
          </a:p>
          <a:p>
            <a:pPr lvl="1"/>
            <a:r>
              <a:rPr lang="en-US" sz="3200" dirty="0"/>
              <a:t>R</a:t>
            </a:r>
            <a:r>
              <a:rPr lang="en-US" sz="3200" dirty="0" smtClean="0"/>
              <a:t>isk from this form of attack is reduced by ensuring that most of the files can only be read, but not written, by the server</a:t>
            </a:r>
            <a:endParaRPr lang="en-US" sz="3200" dirty="0"/>
          </a:p>
        </p:txBody>
      </p:sp>
    </p:spTree>
    <p:extLst>
      <p:ext uri="{BB962C8B-B14F-4D97-AF65-F5344CB8AC3E}">
        <p14:creationId xmlns:p14="http://schemas.microsoft.com/office/powerpoint/2010/main" val="3835326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54162"/>
            <a:ext cx="8229600" cy="1074738"/>
          </a:xfrm>
        </p:spPr>
        <p:txBody>
          <a:bodyPr/>
          <a:lstStyle/>
          <a:p>
            <a:pPr algn="l"/>
            <a:r>
              <a:rPr lang="en-US" b="1" dirty="0" smtClean="0">
                <a:solidFill>
                  <a:srgbClr val="FF0000"/>
                </a:solidFill>
              </a:rPr>
              <a:t>Encryption Technology</a:t>
            </a:r>
            <a:endParaRPr lang="en-US" b="1" dirty="0">
              <a:solidFill>
                <a:srgbClr val="FF0000"/>
              </a:solidFill>
            </a:endParaRPr>
          </a:p>
        </p:txBody>
      </p:sp>
      <p:graphicFrame>
        <p:nvGraphicFramePr>
          <p:cNvPr id="23" name="Content Placeholder 22"/>
          <p:cNvGraphicFramePr>
            <a:graphicFrameLocks noGrp="1"/>
          </p:cNvGraphicFramePr>
          <p:nvPr>
            <p:ph idx="1"/>
            <p:extLst>
              <p:ext uri="{D42A27DB-BD31-4B8C-83A1-F6EECF244321}">
                <p14:modId xmlns:p14="http://schemas.microsoft.com/office/powerpoint/2010/main" val="1841805127"/>
              </p:ext>
            </p:extLst>
          </p:nvPr>
        </p:nvGraphicFramePr>
        <p:xfrm>
          <a:off x="685800" y="2171700"/>
          <a:ext cx="17449800" cy="8115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6048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460500"/>
            <a:ext cx="8229600" cy="1168400"/>
          </a:xfrm>
        </p:spPr>
        <p:txBody>
          <a:bodyPr/>
          <a:lstStyle/>
          <a:p>
            <a:pPr algn="l"/>
            <a:r>
              <a:rPr lang="en-US" b="1" dirty="0" smtClean="0">
                <a:solidFill>
                  <a:srgbClr val="FF0000"/>
                </a:solidFill>
              </a:rPr>
              <a:t>Security Maintenance</a:t>
            </a:r>
            <a:endParaRPr lang="en-US" b="1" dirty="0">
              <a:solidFill>
                <a:srgbClr val="FF0000"/>
              </a:solidFill>
            </a:endParaRPr>
          </a:p>
        </p:txBody>
      </p:sp>
      <p:sp>
        <p:nvSpPr>
          <p:cNvPr id="3" name="Content Placeholder 2"/>
          <p:cNvSpPr>
            <a:spLocks noGrp="1"/>
          </p:cNvSpPr>
          <p:nvPr>
            <p:ph idx="1"/>
          </p:nvPr>
        </p:nvSpPr>
        <p:spPr>
          <a:xfrm>
            <a:off x="914400" y="2903537"/>
            <a:ext cx="14173200" cy="4525963"/>
          </a:xfrm>
        </p:spPr>
        <p:txBody>
          <a:bodyPr>
            <a:noAutofit/>
          </a:bodyPr>
          <a:lstStyle/>
          <a:p>
            <a:r>
              <a:rPr lang="en-US" sz="3600" dirty="0"/>
              <a:t>P</a:t>
            </a:r>
            <a:r>
              <a:rPr lang="en-US" sz="3600" dirty="0" smtClean="0"/>
              <a:t>rocess of maintaining security is continuous</a:t>
            </a:r>
          </a:p>
          <a:p>
            <a:r>
              <a:rPr lang="en-US" sz="3600" dirty="0"/>
              <a:t>S</a:t>
            </a:r>
            <a:r>
              <a:rPr lang="en-US" sz="3600" dirty="0" smtClean="0"/>
              <a:t>ecurity maintenance includes:</a:t>
            </a:r>
          </a:p>
          <a:p>
            <a:pPr lvl="1"/>
            <a:r>
              <a:rPr lang="en-US" sz="3200" dirty="0"/>
              <a:t>M</a:t>
            </a:r>
            <a:r>
              <a:rPr lang="en-US" sz="3200" dirty="0" smtClean="0"/>
              <a:t>onitoring and analyzing logging information</a:t>
            </a:r>
          </a:p>
          <a:p>
            <a:pPr lvl="1"/>
            <a:r>
              <a:rPr lang="en-US" sz="3200" dirty="0"/>
              <a:t>P</a:t>
            </a:r>
            <a:r>
              <a:rPr lang="en-US" sz="3200" dirty="0" smtClean="0"/>
              <a:t>erforming regular backups</a:t>
            </a:r>
          </a:p>
          <a:p>
            <a:pPr lvl="1"/>
            <a:r>
              <a:rPr lang="en-US" sz="3200" dirty="0"/>
              <a:t>R</a:t>
            </a:r>
            <a:r>
              <a:rPr lang="en-US" sz="3200" dirty="0" smtClean="0"/>
              <a:t>ecovering from security compromises</a:t>
            </a:r>
          </a:p>
          <a:p>
            <a:pPr lvl="1"/>
            <a:r>
              <a:rPr lang="en-US" sz="3200" dirty="0"/>
              <a:t>R</a:t>
            </a:r>
            <a:r>
              <a:rPr lang="en-US" sz="3200" dirty="0" smtClean="0"/>
              <a:t>egularly testing system security</a:t>
            </a:r>
          </a:p>
          <a:p>
            <a:pPr lvl="1"/>
            <a:r>
              <a:rPr lang="en-US" sz="3200" dirty="0" smtClean="0"/>
              <a:t>Using appropriate software maintenance processes to patch and update all critical software, and to monitor and revise configuration as needed</a:t>
            </a:r>
          </a:p>
          <a:p>
            <a:pPr lvl="1"/>
            <a:endParaRPr lang="en-US" sz="3200" dirty="0"/>
          </a:p>
        </p:txBody>
      </p:sp>
    </p:spTree>
    <p:extLst>
      <p:ext uri="{BB962C8B-B14F-4D97-AF65-F5344CB8AC3E}">
        <p14:creationId xmlns:p14="http://schemas.microsoft.com/office/powerpoint/2010/main" val="1173219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355725"/>
            <a:ext cx="8229600" cy="1196975"/>
          </a:xfrm>
        </p:spPr>
        <p:txBody>
          <a:bodyPr/>
          <a:lstStyle/>
          <a:p>
            <a:pPr algn="l"/>
            <a:r>
              <a:rPr lang="en-US" b="1" dirty="0" smtClean="0">
                <a:solidFill>
                  <a:srgbClr val="FF0000"/>
                </a:solidFill>
              </a:rPr>
              <a:t>Logging</a:t>
            </a:r>
            <a:endParaRPr lang="en-US" b="1" dirty="0">
              <a:solidFill>
                <a:srgbClr val="FF0000"/>
              </a:solidFill>
            </a:endParaRPr>
          </a:p>
        </p:txBody>
      </p:sp>
      <p:pic>
        <p:nvPicPr>
          <p:cNvPr id="4" name="Picture 3"/>
          <p:cNvPicPr>
            <a:picLocks noChangeAspect="1"/>
          </p:cNvPicPr>
          <p:nvPr/>
        </p:nvPicPr>
        <p:blipFill>
          <a:blip r:embed="rId2"/>
          <a:stretch>
            <a:fillRect/>
          </a:stretch>
        </p:blipFill>
        <p:spPr>
          <a:xfrm>
            <a:off x="4067436" y="2119165"/>
            <a:ext cx="10477164" cy="6548228"/>
          </a:xfrm>
          <a:prstGeom prst="rect">
            <a:avLst/>
          </a:prstGeom>
        </p:spPr>
      </p:pic>
    </p:spTree>
    <p:extLst>
      <p:ext uri="{BB962C8B-B14F-4D97-AF65-F5344CB8AC3E}">
        <p14:creationId xmlns:p14="http://schemas.microsoft.com/office/powerpoint/2010/main" val="30141972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6938B-7DB7-A5F5-1CEF-136D29A834A5}"/>
              </a:ext>
            </a:extLst>
          </p:cNvPr>
          <p:cNvSpPr>
            <a:spLocks noGrp="1"/>
          </p:cNvSpPr>
          <p:nvPr>
            <p:ph type="title"/>
          </p:nvPr>
        </p:nvSpPr>
        <p:spPr>
          <a:xfrm>
            <a:off x="838200" y="1485900"/>
            <a:ext cx="8229600" cy="1143000"/>
          </a:xfrm>
        </p:spPr>
        <p:txBody>
          <a:bodyPr>
            <a:normAutofit/>
          </a:bodyPr>
          <a:lstStyle/>
          <a:p>
            <a:pPr algn="l">
              <a:spcBef>
                <a:spcPts val="0"/>
              </a:spcBef>
            </a:pPr>
            <a:r>
              <a:rPr lang="en-US" b="1" dirty="0">
                <a:solidFill>
                  <a:srgbClr val="FF0000"/>
                </a:solidFill>
                <a:effectLst/>
              </a:rPr>
              <a:t>Cloud Deployment Models</a:t>
            </a:r>
          </a:p>
        </p:txBody>
      </p:sp>
      <p:sp>
        <p:nvSpPr>
          <p:cNvPr id="6" name="TextBox 5">
            <a:extLst>
              <a:ext uri="{FF2B5EF4-FFF2-40B4-BE49-F238E27FC236}">
                <a16:creationId xmlns:a16="http://schemas.microsoft.com/office/drawing/2014/main" id="{A5273873-951C-BD37-570D-C6FECD2625A6}"/>
              </a:ext>
            </a:extLst>
          </p:cNvPr>
          <p:cNvSpPr txBox="1"/>
          <p:nvPr/>
        </p:nvSpPr>
        <p:spPr>
          <a:xfrm>
            <a:off x="1357887" y="2976372"/>
            <a:ext cx="14887953" cy="4939814"/>
          </a:xfrm>
          <a:prstGeom prst="rect">
            <a:avLst/>
          </a:prstGeom>
          <a:noFill/>
        </p:spPr>
        <p:txBody>
          <a:bodyPr wrap="square" rtlCol="0">
            <a:spAutoFit/>
          </a:bodyPr>
          <a:lstStyle/>
          <a:p>
            <a:pPr marL="428625" indent="-428625" defTabSz="1371600">
              <a:lnSpc>
                <a:spcPct val="150000"/>
              </a:lnSpc>
              <a:buFont typeface="Arial" panose="020B0604020202020204" pitchFamily="34" charset="0"/>
              <a:buChar char="•"/>
              <a:defRPr/>
            </a:pPr>
            <a:r>
              <a:rPr lang="en-IN" sz="3000" dirty="0">
                <a:solidFill>
                  <a:prstClr val="black"/>
                </a:solidFill>
                <a:latin typeface="Calibri"/>
              </a:rPr>
              <a:t>Public Cloud</a:t>
            </a:r>
          </a:p>
          <a:p>
            <a:pPr marL="428625" indent="-428625" defTabSz="1371600">
              <a:lnSpc>
                <a:spcPct val="150000"/>
              </a:lnSpc>
              <a:buFont typeface="Arial" panose="020B0604020202020204" pitchFamily="34" charset="0"/>
              <a:buChar char="•"/>
              <a:defRPr/>
            </a:pPr>
            <a:r>
              <a:rPr lang="en-IN" sz="3000" dirty="0">
                <a:solidFill>
                  <a:prstClr val="black"/>
                </a:solidFill>
                <a:latin typeface="Calibri"/>
              </a:rPr>
              <a:t>Private Cloud</a:t>
            </a:r>
          </a:p>
          <a:p>
            <a:pPr marL="428625" indent="-428625" defTabSz="1371600">
              <a:lnSpc>
                <a:spcPct val="150000"/>
              </a:lnSpc>
              <a:buFont typeface="Arial" panose="020B0604020202020204" pitchFamily="34" charset="0"/>
              <a:buChar char="•"/>
              <a:defRPr/>
            </a:pPr>
            <a:r>
              <a:rPr lang="en-IN" sz="3000" dirty="0">
                <a:solidFill>
                  <a:prstClr val="black"/>
                </a:solidFill>
                <a:latin typeface="Calibri"/>
              </a:rPr>
              <a:t>Community Cloud</a:t>
            </a:r>
          </a:p>
          <a:p>
            <a:pPr marL="428625" indent="-428625" defTabSz="1371600">
              <a:lnSpc>
                <a:spcPct val="150000"/>
              </a:lnSpc>
              <a:buFont typeface="Arial" panose="020B0604020202020204" pitchFamily="34" charset="0"/>
              <a:buChar char="•"/>
              <a:defRPr/>
            </a:pPr>
            <a:r>
              <a:rPr lang="en-IN" sz="3000" dirty="0">
                <a:solidFill>
                  <a:prstClr val="black"/>
                </a:solidFill>
                <a:latin typeface="Calibri"/>
              </a:rPr>
              <a:t>Hybrid Cloud</a:t>
            </a:r>
          </a:p>
          <a:p>
            <a:pPr marL="428625" indent="-428625" defTabSz="1371600">
              <a:lnSpc>
                <a:spcPct val="150000"/>
              </a:lnSpc>
              <a:buFont typeface="Arial" panose="020B0604020202020204" pitchFamily="34" charset="0"/>
              <a:buChar char="•"/>
              <a:defRPr/>
            </a:pPr>
            <a:r>
              <a:rPr lang="en-IN" sz="3000" dirty="0">
                <a:solidFill>
                  <a:prstClr val="black"/>
                </a:solidFill>
                <a:latin typeface="Calibri"/>
              </a:rPr>
              <a:t>Multi Cloud</a:t>
            </a:r>
          </a:p>
          <a:p>
            <a:pPr marL="428625" indent="-428625" defTabSz="1371600">
              <a:lnSpc>
                <a:spcPct val="150000"/>
              </a:lnSpc>
              <a:buFont typeface="Arial" panose="020B0604020202020204" pitchFamily="34" charset="0"/>
              <a:buChar char="•"/>
              <a:defRPr/>
            </a:pPr>
            <a:r>
              <a:rPr lang="en-IN" sz="3000" dirty="0">
                <a:solidFill>
                  <a:prstClr val="black"/>
                </a:solidFill>
                <a:latin typeface="Calibri"/>
              </a:rPr>
              <a:t>Distributed cloud</a:t>
            </a:r>
          </a:p>
          <a:p>
            <a:pPr marL="428625" indent="-428625" defTabSz="1371600">
              <a:lnSpc>
                <a:spcPct val="150000"/>
              </a:lnSpc>
              <a:buFont typeface="Courier New" pitchFamily="49" charset="0"/>
              <a:buChar char="o"/>
              <a:defRPr/>
            </a:pPr>
            <a:endParaRPr lang="en-IN" sz="3000" dirty="0">
              <a:solidFill>
                <a:prstClr val="black"/>
              </a:solidFill>
              <a:latin typeface="Calibri"/>
            </a:endParaRPr>
          </a:p>
        </p:txBody>
      </p:sp>
    </p:spTree>
    <p:extLst>
      <p:ext uri="{BB962C8B-B14F-4D97-AF65-F5344CB8AC3E}">
        <p14:creationId xmlns:p14="http://schemas.microsoft.com/office/powerpoint/2010/main" val="23699320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03350"/>
            <a:ext cx="8229600" cy="1225550"/>
          </a:xfrm>
        </p:spPr>
        <p:txBody>
          <a:bodyPr/>
          <a:lstStyle/>
          <a:p>
            <a:pPr algn="l"/>
            <a:r>
              <a:rPr lang="en-US" b="1" dirty="0">
                <a:solidFill>
                  <a:srgbClr val="FF0000"/>
                </a:solidFill>
              </a:rPr>
              <a:t>Data Backup and Archive</a:t>
            </a:r>
          </a:p>
        </p:txBody>
      </p:sp>
      <p:grpSp>
        <p:nvGrpSpPr>
          <p:cNvPr id="4" name="Group 3"/>
          <p:cNvGrpSpPr/>
          <p:nvPr/>
        </p:nvGrpSpPr>
        <p:grpSpPr>
          <a:xfrm>
            <a:off x="3203340" y="2467364"/>
            <a:ext cx="3128133" cy="3019037"/>
            <a:chOff x="182" y="145000"/>
            <a:chExt cx="2085422" cy="2012691"/>
          </a:xfrm>
        </p:grpSpPr>
        <p:sp>
          <p:nvSpPr>
            <p:cNvPr id="5" name="Rounded Rectangle 4"/>
            <p:cNvSpPr/>
            <p:nvPr/>
          </p:nvSpPr>
          <p:spPr>
            <a:xfrm>
              <a:off x="182" y="145000"/>
              <a:ext cx="2085422" cy="2012691"/>
            </a:xfrm>
            <a:prstGeom prst="roundRect">
              <a:avLst>
                <a:gd name="adj" fmla="val 1000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 name="Rounded Rectangle 4"/>
            <p:cNvSpPr/>
            <p:nvPr/>
          </p:nvSpPr>
          <p:spPr>
            <a:xfrm>
              <a:off x="59132" y="203950"/>
              <a:ext cx="1967522" cy="18947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30480" rIns="45720" bIns="30480" numCol="1" spcCol="1270" anchor="ctr" anchorCtr="0">
              <a:noAutofit/>
            </a:bodyPr>
            <a:lstStyle/>
            <a:p>
              <a:pPr algn="ctr" defTabSz="1066800">
                <a:lnSpc>
                  <a:spcPct val="90000"/>
                </a:lnSpc>
                <a:spcBef>
                  <a:spcPct val="0"/>
                </a:spcBef>
                <a:spcAft>
                  <a:spcPct val="35000"/>
                </a:spcAft>
              </a:pPr>
              <a:r>
                <a:rPr lang="en-US" sz="2400" b="1" dirty="0">
                  <a:solidFill>
                    <a:schemeClr val="bg1"/>
                  </a:solidFill>
                  <a:latin typeface="+mj-lt"/>
                </a:rPr>
                <a:t>Performing regular backups of data is a critical control that assists with maintaining the integrity of the system and user data</a:t>
              </a:r>
              <a:endParaRPr lang="en-US" sz="2400" dirty="0">
                <a:solidFill>
                  <a:schemeClr val="bg1"/>
                </a:solidFill>
                <a:latin typeface="+mj-lt"/>
              </a:endParaRPr>
            </a:p>
          </p:txBody>
        </p:sp>
      </p:grpSp>
      <p:grpSp>
        <p:nvGrpSpPr>
          <p:cNvPr id="7" name="Group 6"/>
          <p:cNvGrpSpPr/>
          <p:nvPr/>
        </p:nvGrpSpPr>
        <p:grpSpPr>
          <a:xfrm>
            <a:off x="6517781" y="2466891"/>
            <a:ext cx="2512598" cy="1256298"/>
            <a:chOff x="2504371" y="145000"/>
            <a:chExt cx="1675065" cy="837532"/>
          </a:xfrm>
        </p:grpSpPr>
        <p:sp>
          <p:nvSpPr>
            <p:cNvPr id="8" name="Rounded Rectangle 7"/>
            <p:cNvSpPr/>
            <p:nvPr/>
          </p:nvSpPr>
          <p:spPr>
            <a:xfrm>
              <a:off x="2504371" y="145000"/>
              <a:ext cx="1675065" cy="837532"/>
            </a:xfrm>
            <a:prstGeom prst="roundRect">
              <a:avLst>
                <a:gd name="adj" fmla="val 1000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9" name="Rounded Rectangle 4"/>
            <p:cNvSpPr/>
            <p:nvPr/>
          </p:nvSpPr>
          <p:spPr>
            <a:xfrm>
              <a:off x="2528901" y="169530"/>
              <a:ext cx="1626005" cy="78847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30480" rIns="45720" bIns="30480" numCol="1" spcCol="1270" anchor="ctr" anchorCtr="0">
              <a:noAutofit/>
            </a:bodyPr>
            <a:lstStyle/>
            <a:p>
              <a:pPr algn="ctr" defTabSz="1066800">
                <a:lnSpc>
                  <a:spcPct val="90000"/>
                </a:lnSpc>
                <a:spcBef>
                  <a:spcPct val="0"/>
                </a:spcBef>
                <a:spcAft>
                  <a:spcPct val="35000"/>
                </a:spcAft>
              </a:pPr>
              <a:r>
                <a:rPr lang="en-US" sz="2400" b="1" dirty="0">
                  <a:solidFill>
                    <a:srgbClr val="FFFFFF"/>
                  </a:solidFill>
                  <a:latin typeface="+mj-lt"/>
                </a:rPr>
                <a:t>Backup</a:t>
              </a:r>
              <a:endParaRPr lang="en-US" sz="2400" dirty="0">
                <a:solidFill>
                  <a:srgbClr val="FFFFFF"/>
                </a:solidFill>
                <a:latin typeface="+mj-lt"/>
              </a:endParaRPr>
            </a:p>
          </p:txBody>
        </p:sp>
      </p:grpSp>
      <p:grpSp>
        <p:nvGrpSpPr>
          <p:cNvPr id="10" name="Group 9"/>
          <p:cNvGrpSpPr/>
          <p:nvPr/>
        </p:nvGrpSpPr>
        <p:grpSpPr>
          <a:xfrm>
            <a:off x="9216686" y="2487344"/>
            <a:ext cx="2512598" cy="1256298"/>
            <a:chOff x="4598202" y="145000"/>
            <a:chExt cx="1675065" cy="837532"/>
          </a:xfrm>
        </p:grpSpPr>
        <p:sp>
          <p:nvSpPr>
            <p:cNvPr id="11" name="Rounded Rectangle 10"/>
            <p:cNvSpPr/>
            <p:nvPr/>
          </p:nvSpPr>
          <p:spPr>
            <a:xfrm>
              <a:off x="4598202" y="145000"/>
              <a:ext cx="1675065" cy="837532"/>
            </a:xfrm>
            <a:prstGeom prst="roundRect">
              <a:avLst>
                <a:gd name="adj" fmla="val 1000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2" name="Rounded Rectangle 4"/>
            <p:cNvSpPr/>
            <p:nvPr/>
          </p:nvSpPr>
          <p:spPr>
            <a:xfrm>
              <a:off x="4622732" y="169530"/>
              <a:ext cx="1626005" cy="78847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30480" rIns="45720" bIns="30480" numCol="1" spcCol="1270" anchor="ctr" anchorCtr="0">
              <a:noAutofit/>
            </a:bodyPr>
            <a:lstStyle/>
            <a:p>
              <a:pPr algn="ctr" defTabSz="1066800">
                <a:lnSpc>
                  <a:spcPct val="90000"/>
                </a:lnSpc>
                <a:spcBef>
                  <a:spcPct val="0"/>
                </a:spcBef>
                <a:spcAft>
                  <a:spcPct val="35000"/>
                </a:spcAft>
              </a:pPr>
              <a:r>
                <a:rPr lang="en-US" sz="2400" b="1" dirty="0">
                  <a:solidFill>
                    <a:srgbClr val="FFFFFF"/>
                  </a:solidFill>
                  <a:latin typeface="+mj-lt"/>
                </a:rPr>
                <a:t>Archive</a:t>
              </a:r>
              <a:endParaRPr lang="en-US" sz="2400" dirty="0">
                <a:solidFill>
                  <a:srgbClr val="FFFFFF"/>
                </a:solidFill>
                <a:latin typeface="+mj-lt"/>
              </a:endParaRPr>
            </a:p>
          </p:txBody>
        </p:sp>
      </p:grpSp>
      <p:grpSp>
        <p:nvGrpSpPr>
          <p:cNvPr id="13" name="Group 12"/>
          <p:cNvGrpSpPr/>
          <p:nvPr/>
        </p:nvGrpSpPr>
        <p:grpSpPr>
          <a:xfrm>
            <a:off x="12062370" y="2416115"/>
            <a:ext cx="2920743" cy="2901849"/>
            <a:chOff x="4968559" y="2880322"/>
            <a:chExt cx="1947162" cy="1934566"/>
          </a:xfrm>
        </p:grpSpPr>
        <p:sp>
          <p:nvSpPr>
            <p:cNvPr id="14" name="Rounded Rectangle 13"/>
            <p:cNvSpPr/>
            <p:nvPr/>
          </p:nvSpPr>
          <p:spPr>
            <a:xfrm>
              <a:off x="4968559" y="2880322"/>
              <a:ext cx="1947162" cy="1934566"/>
            </a:xfrm>
            <a:prstGeom prst="roundRect">
              <a:avLst>
                <a:gd name="adj" fmla="val 1000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5" name="Rounded Rectangle 4"/>
            <p:cNvSpPr/>
            <p:nvPr/>
          </p:nvSpPr>
          <p:spPr>
            <a:xfrm>
              <a:off x="5025221" y="2936984"/>
              <a:ext cx="1833838" cy="182124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30480" rIns="45720" bIns="30480" numCol="1" spcCol="1270" anchor="ctr" anchorCtr="0">
              <a:noAutofit/>
            </a:bodyPr>
            <a:lstStyle/>
            <a:p>
              <a:pPr algn="ctr" defTabSz="1066800">
                <a:lnSpc>
                  <a:spcPct val="90000"/>
                </a:lnSpc>
                <a:spcBef>
                  <a:spcPct val="0"/>
                </a:spcBef>
                <a:spcAft>
                  <a:spcPct val="35000"/>
                </a:spcAft>
              </a:pPr>
              <a:r>
                <a:rPr lang="en-US" sz="2400" b="1" dirty="0">
                  <a:solidFill>
                    <a:srgbClr val="FFFFFF"/>
                  </a:solidFill>
                  <a:latin typeface="+mj-lt"/>
                </a:rPr>
                <a:t>Needs and policy relating to backup and archive should be determined during the system planning stage</a:t>
              </a:r>
              <a:endParaRPr lang="en-US" sz="2400" dirty="0">
                <a:solidFill>
                  <a:srgbClr val="FFFFFF"/>
                </a:solidFill>
                <a:latin typeface="+mj-lt"/>
              </a:endParaRPr>
            </a:p>
          </p:txBody>
        </p:sp>
      </p:grpSp>
      <p:grpSp>
        <p:nvGrpSpPr>
          <p:cNvPr id="16" name="Group 15"/>
          <p:cNvGrpSpPr/>
          <p:nvPr/>
        </p:nvGrpSpPr>
        <p:grpSpPr>
          <a:xfrm>
            <a:off x="12658646" y="5395100"/>
            <a:ext cx="1728192" cy="1108916"/>
            <a:chOff x="7227063" y="2288949"/>
            <a:chExt cx="1340052" cy="837532"/>
          </a:xfrm>
        </p:grpSpPr>
        <p:sp>
          <p:nvSpPr>
            <p:cNvPr id="20" name="Rounded Rectangle 19"/>
            <p:cNvSpPr/>
            <p:nvPr/>
          </p:nvSpPr>
          <p:spPr>
            <a:xfrm>
              <a:off x="7227063" y="2288949"/>
              <a:ext cx="1340052" cy="837532"/>
            </a:xfrm>
            <a:prstGeom prst="roundRect">
              <a:avLst>
                <a:gd name="adj" fmla="val 10000"/>
              </a:avLst>
            </a:pr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1" name="Rounded Rectangle 4"/>
            <p:cNvSpPr/>
            <p:nvPr/>
          </p:nvSpPr>
          <p:spPr>
            <a:xfrm>
              <a:off x="7251593" y="2313479"/>
              <a:ext cx="1290992" cy="78847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1433" tIns="20955" rIns="31433" bIns="20955" numCol="1" spcCol="1270" anchor="ctr" anchorCtr="0">
              <a:noAutofit/>
            </a:bodyPr>
            <a:lstStyle/>
            <a:p>
              <a:pPr marL="85725" algn="ctr" defTabSz="733425">
                <a:lnSpc>
                  <a:spcPct val="90000"/>
                </a:lnSpc>
                <a:spcBef>
                  <a:spcPct val="0"/>
                </a:spcBef>
                <a:spcAft>
                  <a:spcPct val="35000"/>
                </a:spcAft>
              </a:pPr>
              <a:r>
                <a:rPr lang="en-US" sz="1650" b="1">
                  <a:solidFill>
                    <a:srgbClr val="000000"/>
                  </a:solidFill>
                  <a:latin typeface="+mj-lt"/>
                </a:rPr>
                <a:t>Kept online or offline</a:t>
              </a:r>
              <a:endParaRPr lang="en-US" sz="1650" dirty="0">
                <a:solidFill>
                  <a:srgbClr val="000000"/>
                </a:solidFill>
                <a:latin typeface="+mj-lt"/>
              </a:endParaRPr>
            </a:p>
          </p:txBody>
        </p:sp>
      </p:grpSp>
      <p:grpSp>
        <p:nvGrpSpPr>
          <p:cNvPr id="17" name="Group 16"/>
          <p:cNvGrpSpPr/>
          <p:nvPr/>
        </p:nvGrpSpPr>
        <p:grpSpPr>
          <a:xfrm>
            <a:off x="12517703" y="6482787"/>
            <a:ext cx="2010078" cy="2339541"/>
            <a:chOff x="7227063" y="3335864"/>
            <a:chExt cx="1340052" cy="1559694"/>
          </a:xfrm>
        </p:grpSpPr>
        <p:sp>
          <p:nvSpPr>
            <p:cNvPr id="18" name="Rounded Rectangle 17"/>
            <p:cNvSpPr/>
            <p:nvPr/>
          </p:nvSpPr>
          <p:spPr>
            <a:xfrm>
              <a:off x="7227063" y="3335864"/>
              <a:ext cx="1340052" cy="1559694"/>
            </a:xfrm>
            <a:prstGeom prst="roundRect">
              <a:avLst>
                <a:gd name="adj" fmla="val 10000"/>
              </a:avLst>
            </a:pr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9" name="Rounded Rectangle 6"/>
            <p:cNvSpPr/>
            <p:nvPr/>
          </p:nvSpPr>
          <p:spPr>
            <a:xfrm>
              <a:off x="7266312" y="3375113"/>
              <a:ext cx="1261554" cy="148119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1433" tIns="20955" rIns="31433" bIns="20955" numCol="1" spcCol="1270" anchor="t" anchorCtr="0">
              <a:noAutofit/>
            </a:bodyPr>
            <a:lstStyle/>
            <a:p>
              <a:pPr marL="85725" defTabSz="733425">
                <a:lnSpc>
                  <a:spcPct val="90000"/>
                </a:lnSpc>
                <a:spcBef>
                  <a:spcPct val="0"/>
                </a:spcBef>
                <a:spcAft>
                  <a:spcPct val="35000"/>
                </a:spcAft>
              </a:pPr>
              <a:r>
                <a:rPr lang="en-US" sz="1650" b="1">
                  <a:solidFill>
                    <a:srgbClr val="000000"/>
                  </a:solidFill>
                  <a:latin typeface="+mj-lt"/>
                </a:rPr>
                <a:t>Stored locally or transported to a remote site</a:t>
              </a:r>
              <a:endParaRPr lang="en-US" sz="1650" dirty="0">
                <a:solidFill>
                  <a:srgbClr val="000000"/>
                </a:solidFill>
                <a:latin typeface="+mj-lt"/>
              </a:endParaRPr>
            </a:p>
            <a:p>
              <a:pPr marL="354807" lvl="1" indent="-100013" defTabSz="600075">
                <a:lnSpc>
                  <a:spcPct val="90000"/>
                </a:lnSpc>
                <a:spcBef>
                  <a:spcPct val="0"/>
                </a:spcBef>
                <a:spcAft>
                  <a:spcPct val="15000"/>
                </a:spcAft>
                <a:buChar char="••"/>
              </a:pPr>
              <a:r>
                <a:rPr lang="en-US" sz="1350" b="1">
                  <a:solidFill>
                    <a:srgbClr val="000000"/>
                  </a:solidFill>
                </a:rPr>
                <a:t> Trade-offs include ease of implementation and cost versus greater security and robustness against different threats</a:t>
              </a:r>
              <a:endParaRPr lang="en-US" sz="1350" b="1" dirty="0">
                <a:solidFill>
                  <a:srgbClr val="000000"/>
                </a:solidFill>
              </a:endParaRPr>
            </a:p>
          </p:txBody>
        </p:sp>
      </p:grpSp>
      <p:grpSp>
        <p:nvGrpSpPr>
          <p:cNvPr id="22" name="Group 21"/>
          <p:cNvGrpSpPr/>
          <p:nvPr/>
        </p:nvGrpSpPr>
        <p:grpSpPr>
          <a:xfrm>
            <a:off x="9364977" y="3879692"/>
            <a:ext cx="2228472" cy="2039199"/>
            <a:chOff x="4933215" y="1191915"/>
            <a:chExt cx="1485648" cy="1359466"/>
          </a:xfrm>
        </p:grpSpPr>
        <p:sp>
          <p:nvSpPr>
            <p:cNvPr id="23" name="Rounded Rectangle 22"/>
            <p:cNvSpPr/>
            <p:nvPr/>
          </p:nvSpPr>
          <p:spPr>
            <a:xfrm>
              <a:off x="4933215" y="1191915"/>
              <a:ext cx="1485648" cy="1359466"/>
            </a:xfrm>
            <a:prstGeom prst="roundRect">
              <a:avLst>
                <a:gd name="adj" fmla="val 10000"/>
              </a:avLst>
            </a:pr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4" name="Rounded Rectangle 4"/>
            <p:cNvSpPr/>
            <p:nvPr/>
          </p:nvSpPr>
          <p:spPr>
            <a:xfrm>
              <a:off x="4973032" y="1231732"/>
              <a:ext cx="1406014" cy="127983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1433" tIns="20955" rIns="31433" bIns="20955" numCol="1" spcCol="1270" anchor="ctr" anchorCtr="0">
              <a:noAutofit/>
            </a:bodyPr>
            <a:lstStyle/>
            <a:p>
              <a:pPr algn="ctr" defTabSz="733425">
                <a:lnSpc>
                  <a:spcPct val="90000"/>
                </a:lnSpc>
                <a:spcBef>
                  <a:spcPct val="0"/>
                </a:spcBef>
                <a:spcAft>
                  <a:spcPct val="35000"/>
                </a:spcAft>
              </a:pPr>
              <a:r>
                <a:rPr lang="en-US" sz="1650" b="1">
                  <a:solidFill>
                    <a:srgbClr val="000000"/>
                  </a:solidFill>
                  <a:latin typeface="+mj-lt"/>
                </a:rPr>
                <a:t>The process of retaining copies of data over extended periods of time in order to meet legal and operational requirements to access past data</a:t>
              </a:r>
              <a:endParaRPr lang="en-US" sz="1650" dirty="0">
                <a:solidFill>
                  <a:srgbClr val="000000"/>
                </a:solidFill>
                <a:latin typeface="+mj-lt"/>
              </a:endParaRPr>
            </a:p>
          </p:txBody>
        </p:sp>
      </p:grpSp>
    </p:spTree>
    <p:extLst>
      <p:ext uri="{BB962C8B-B14F-4D97-AF65-F5344CB8AC3E}">
        <p14:creationId xmlns:p14="http://schemas.microsoft.com/office/powerpoint/2010/main" val="31855900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solidFill>
                  <a:srgbClr val="FF0000"/>
                </a:solidFill>
                <a:latin typeface="Arial" panose="020B0604020202020204" pitchFamily="34" charset="0"/>
                <a:cs typeface="Arial" panose="020B0604020202020204" pitchFamily="34" charset="0"/>
              </a:rPr>
              <a:t>LINUX SECURITY</a:t>
            </a:r>
            <a:endParaRPr lang="en-US"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034287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60375"/>
            <a:ext cx="8229600" cy="1254125"/>
          </a:xfrm>
        </p:spPr>
        <p:txBody>
          <a:bodyPr/>
          <a:lstStyle/>
          <a:p>
            <a:pPr algn="just"/>
            <a:r>
              <a:rPr lang="en-US" b="1" dirty="0" smtClean="0">
                <a:solidFill>
                  <a:srgbClr val="FF0000"/>
                </a:solidFill>
                <a:latin typeface="Arial" panose="020B0604020202020204" pitchFamily="34" charset="0"/>
                <a:cs typeface="Arial" panose="020B0604020202020204" pitchFamily="34" charset="0"/>
              </a:rPr>
              <a:t>What is Linux ?</a:t>
            </a:r>
            <a:endParaRPr lang="en-US" b="1" dirty="0">
              <a:solidFill>
                <a:srgbClr val="FF0000"/>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016001" y="2199737"/>
            <a:ext cx="12895002" cy="6862307"/>
          </a:xfrm>
        </p:spPr>
        <p:txBody>
          <a:bodyPr>
            <a:normAutofit fontScale="92500" lnSpcReduction="10000"/>
          </a:bodyPr>
          <a:lstStyle/>
          <a:p>
            <a:pPr algn="just"/>
            <a:r>
              <a:rPr lang="en-US" dirty="0">
                <a:latin typeface="Arial" panose="020B0604020202020204" pitchFamily="34" charset="0"/>
                <a:cs typeface="Arial" panose="020B0604020202020204" pitchFamily="34" charset="0"/>
              </a:rPr>
              <a:t>Linux is a free open source operating system (OS) based on UNIX that was created in 1991 by Linus Torvalds. Users can modify and create variations of the source code, known as distributions, for computers and other devices. The most common use is as a server, but Linux is also used in desktop computers, smartphones, e-book readers and gaming </a:t>
            </a:r>
            <a:r>
              <a:rPr lang="en-US" dirty="0" smtClean="0">
                <a:latin typeface="Arial" panose="020B0604020202020204" pitchFamily="34" charset="0"/>
                <a:cs typeface="Arial" panose="020B0604020202020204" pitchFamily="34" charset="0"/>
              </a:rPr>
              <a:t>consoles</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etc</a:t>
            </a:r>
            <a:r>
              <a:rPr lang="en-US" dirty="0" smtClean="0">
                <a:latin typeface="Arial" panose="020B0604020202020204" pitchFamily="34" charset="0"/>
                <a:cs typeface="Arial" panose="020B0604020202020204" pitchFamily="34" charset="0"/>
              </a:rPr>
              <a:t>.</a:t>
            </a:r>
          </a:p>
          <a:p>
            <a:pPr algn="just"/>
            <a:r>
              <a:rPr lang="en-US" dirty="0" smtClean="0">
                <a:latin typeface="Arial" panose="020B0604020202020204" pitchFamily="34" charset="0"/>
                <a:cs typeface="Arial" panose="020B0604020202020204" pitchFamily="34" charset="0"/>
              </a:rPr>
              <a:t>It is also used by Hackers</a:t>
            </a:r>
          </a:p>
          <a:p>
            <a:pPr algn="just"/>
            <a:r>
              <a:rPr lang="en-US" sz="4200" dirty="0">
                <a:latin typeface="Arial" panose="020B0604020202020204" pitchFamily="34" charset="0"/>
                <a:cs typeface="Arial" panose="020B0604020202020204" pitchFamily="34" charset="0"/>
              </a:rPr>
              <a:t>Linux Types :</a:t>
            </a:r>
          </a:p>
          <a:p>
            <a:pPr algn="just">
              <a:buFont typeface="Courier New" panose="02070309020205020404" pitchFamily="49" charset="0"/>
              <a:buChar char="o"/>
            </a:pPr>
            <a:r>
              <a:rPr lang="en-US" dirty="0" smtClean="0">
                <a:latin typeface="Arial" panose="020B0604020202020204" pitchFamily="34" charset="0"/>
                <a:cs typeface="Arial" panose="020B0604020202020204" pitchFamily="34" charset="0"/>
              </a:rPr>
              <a:t>Ubuntu</a:t>
            </a:r>
          </a:p>
          <a:p>
            <a:pPr algn="just">
              <a:buFont typeface="Courier New" panose="02070309020205020404" pitchFamily="49" charset="0"/>
              <a:buChar char="o"/>
            </a:pPr>
            <a:r>
              <a:rPr lang="en-US" dirty="0" err="1" smtClean="0">
                <a:latin typeface="Arial" panose="020B0604020202020204" pitchFamily="34" charset="0"/>
                <a:cs typeface="Arial" panose="020B0604020202020204" pitchFamily="34" charset="0"/>
              </a:rPr>
              <a:t>Redhat</a:t>
            </a:r>
            <a:endParaRPr lang="en-US" dirty="0" smtClean="0">
              <a:latin typeface="Arial" panose="020B0604020202020204" pitchFamily="34" charset="0"/>
              <a:cs typeface="Arial" panose="020B0604020202020204" pitchFamily="34" charset="0"/>
            </a:endParaRPr>
          </a:p>
          <a:p>
            <a:pPr algn="just">
              <a:buFont typeface="Courier New" panose="02070309020205020404" pitchFamily="49" charset="0"/>
              <a:buChar char="o"/>
            </a:pPr>
            <a:r>
              <a:rPr lang="en-US" dirty="0" err="1" smtClean="0">
                <a:latin typeface="Arial" panose="020B0604020202020204" pitchFamily="34" charset="0"/>
                <a:cs typeface="Arial" panose="020B0604020202020204" pitchFamily="34" charset="0"/>
              </a:rPr>
              <a:t>Suse</a:t>
            </a:r>
            <a:endParaRPr lang="en-US" dirty="0" smtClean="0">
              <a:latin typeface="Arial" panose="020B0604020202020204" pitchFamily="34" charset="0"/>
              <a:cs typeface="Arial" panose="020B0604020202020204" pitchFamily="34" charset="0"/>
            </a:endParaRPr>
          </a:p>
          <a:p>
            <a:pPr algn="just">
              <a:buFont typeface="Courier New" panose="02070309020205020404" pitchFamily="49" charset="0"/>
              <a:buChar char="o"/>
            </a:pPr>
            <a:r>
              <a:rPr lang="en-US" dirty="0" err="1" smtClean="0">
                <a:latin typeface="Arial" panose="020B0604020202020204" pitchFamily="34" charset="0"/>
                <a:cs typeface="Arial" panose="020B0604020202020204" pitchFamily="34" charset="0"/>
              </a:rPr>
              <a:t>Debian</a:t>
            </a:r>
            <a:endParaRPr lang="en-US" dirty="0" smtClean="0">
              <a:latin typeface="Arial" panose="020B0604020202020204" pitchFamily="34" charset="0"/>
              <a:cs typeface="Arial" panose="020B0604020202020204" pitchFamily="34" charset="0"/>
            </a:endParaRPr>
          </a:p>
          <a:p>
            <a:pPr algn="just">
              <a:buFont typeface="Courier New" panose="02070309020205020404" pitchFamily="49" charset="0"/>
              <a:buChar char="o"/>
            </a:pPr>
            <a:r>
              <a:rPr lang="en-US" dirty="0" smtClean="0">
                <a:latin typeface="Arial" panose="020B0604020202020204" pitchFamily="34" charset="0"/>
                <a:cs typeface="Arial" panose="020B0604020202020204" pitchFamily="34" charset="0"/>
              </a:rPr>
              <a:t>Centos</a:t>
            </a:r>
          </a:p>
          <a:p>
            <a:pPr algn="just">
              <a:buFont typeface="Courier New" panose="02070309020205020404" pitchFamily="49" charset="0"/>
              <a:buChar char="o"/>
            </a:pPr>
            <a:r>
              <a:rPr lang="en-US" dirty="0" smtClean="0">
                <a:latin typeface="Arial" panose="020B0604020202020204" pitchFamily="34" charset="0"/>
                <a:cs typeface="Arial" panose="020B0604020202020204" pitchFamily="34" charset="0"/>
              </a:rPr>
              <a:t>Oracle </a:t>
            </a:r>
          </a:p>
          <a:p>
            <a:pPr algn="just">
              <a:buFont typeface="Courier New" panose="02070309020205020404" pitchFamily="49" charset="0"/>
              <a:buChar char="o"/>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642115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1" y="914400"/>
            <a:ext cx="12895002" cy="1272396"/>
          </a:xfrm>
        </p:spPr>
        <p:txBody>
          <a:bodyPr/>
          <a:lstStyle/>
          <a:p>
            <a:pPr algn="just"/>
            <a:r>
              <a:rPr lang="en-US" b="1" dirty="0" smtClean="0">
                <a:solidFill>
                  <a:srgbClr val="FF0000"/>
                </a:solidFill>
                <a:latin typeface="Arial" panose="020B0604020202020204" pitchFamily="34" charset="0"/>
                <a:cs typeface="Arial" panose="020B0604020202020204" pitchFamily="34" charset="0"/>
              </a:rPr>
              <a:t>Hardening	</a:t>
            </a:r>
            <a:endParaRPr lang="en-US" b="1" dirty="0">
              <a:solidFill>
                <a:srgbClr val="FF0000"/>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016001" y="2523227"/>
            <a:ext cx="12895002" cy="6538817"/>
          </a:xfrm>
        </p:spPr>
        <p:txBody>
          <a:bodyPr/>
          <a:lstStyle/>
          <a:p>
            <a:pPr algn="just"/>
            <a:r>
              <a:rPr lang="en-US" dirty="0">
                <a:latin typeface="Arial" panose="020B0604020202020204" pitchFamily="34" charset="0"/>
                <a:cs typeface="Arial" panose="020B0604020202020204" pitchFamily="34" charset="0"/>
              </a:rPr>
              <a:t>Hardening refers to providing various means of protection in a computer system. Protection is provided in various layers and is often referred to as defense in depth. Protecting in layers means to protect at the host level, the application level, the operating system level, the user level, the physical level and all the sublevels in between. Each level requires a unique method of security. </a:t>
            </a:r>
          </a:p>
          <a:p>
            <a:pPr algn="just"/>
            <a:r>
              <a:rPr lang="en-US" dirty="0">
                <a:latin typeface="Arial" panose="020B0604020202020204" pitchFamily="34" charset="0"/>
                <a:cs typeface="Arial" panose="020B0604020202020204" pitchFamily="34" charset="0"/>
              </a:rPr>
              <a:t>A hardened computer system is a more secure computer system.</a:t>
            </a:r>
          </a:p>
          <a:p>
            <a:pPr algn="just"/>
            <a:r>
              <a:rPr lang="en-US" dirty="0">
                <a:latin typeface="Arial" panose="020B0604020202020204" pitchFamily="34" charset="0"/>
                <a:cs typeface="Arial" panose="020B0604020202020204" pitchFamily="34" charset="0"/>
              </a:rPr>
              <a:t>Hardening is also known as system hardening</a:t>
            </a:r>
            <a:r>
              <a:rPr lang="en-US" dirty="0" smtClean="0">
                <a:latin typeface="Arial" panose="020B0604020202020204" pitchFamily="34" charset="0"/>
                <a:cs typeface="Arial" panose="020B0604020202020204" pitchFamily="34" charset="0"/>
              </a:rPr>
              <a:t>.</a:t>
            </a:r>
          </a:p>
          <a:p>
            <a:pPr algn="just"/>
            <a:r>
              <a:rPr lang="en-US" sz="4200" dirty="0">
                <a:latin typeface="Arial" panose="020B0604020202020204" pitchFamily="34" charset="0"/>
                <a:cs typeface="Arial" panose="020B0604020202020204" pitchFamily="34" charset="0"/>
              </a:rPr>
              <a:t>Guides :</a:t>
            </a:r>
          </a:p>
          <a:p>
            <a:pPr algn="just"/>
            <a:r>
              <a:rPr lang="en-US" dirty="0" smtClean="0">
                <a:latin typeface="Arial" panose="020B0604020202020204" pitchFamily="34" charset="0"/>
                <a:cs typeface="Arial" panose="020B0604020202020204" pitchFamily="34" charset="0"/>
              </a:rPr>
              <a:t>Guides : CIS Benchmark</a:t>
            </a:r>
          </a:p>
          <a:p>
            <a:pPr algn="just"/>
            <a:r>
              <a:rPr lang="en-US" dirty="0" smtClean="0">
                <a:latin typeface="Arial" panose="020B0604020202020204" pitchFamily="34" charset="0"/>
                <a:cs typeface="Arial" panose="020B0604020202020204" pitchFamily="34" charset="0"/>
              </a:rPr>
              <a:t>Tools : </a:t>
            </a:r>
            <a:r>
              <a:rPr lang="en-US" dirty="0" err="1" smtClean="0">
                <a:latin typeface="Arial" panose="020B0604020202020204" pitchFamily="34" charset="0"/>
                <a:cs typeface="Arial" panose="020B0604020202020204" pitchFamily="34" charset="0"/>
              </a:rPr>
              <a:t>Scap</a:t>
            </a:r>
            <a:r>
              <a:rPr lang="en-US" dirty="0" smtClean="0">
                <a:latin typeface="Arial" panose="020B0604020202020204" pitchFamily="34" charset="0"/>
                <a:cs typeface="Arial" panose="020B0604020202020204" pitchFamily="34" charset="0"/>
              </a:rPr>
              <a:t> , </a:t>
            </a:r>
            <a:r>
              <a:rPr lang="en-US" dirty="0" err="1" smtClean="0">
                <a:latin typeface="Arial" panose="020B0604020202020204" pitchFamily="34" charset="0"/>
                <a:cs typeface="Arial" panose="020B0604020202020204" pitchFamily="34" charset="0"/>
              </a:rPr>
              <a:t>Lynis</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6466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1" y="914401"/>
            <a:ext cx="12895002" cy="1117121"/>
          </a:xfrm>
        </p:spPr>
        <p:txBody>
          <a:bodyPr/>
          <a:lstStyle/>
          <a:p>
            <a:pPr algn="just"/>
            <a:r>
              <a:rPr lang="en-US" b="1" dirty="0" smtClean="0">
                <a:solidFill>
                  <a:srgbClr val="FF0000"/>
                </a:solidFill>
                <a:latin typeface="Arial" panose="020B0604020202020204" pitchFamily="34" charset="0"/>
                <a:cs typeface="Arial" panose="020B0604020202020204" pitchFamily="34" charset="0"/>
              </a:rPr>
              <a:t>What if we don’t Hardening ?</a:t>
            </a:r>
            <a:endParaRPr lang="en-US" b="1" dirty="0">
              <a:solidFill>
                <a:srgbClr val="FF0000"/>
              </a:solidFill>
              <a:latin typeface="Arial" panose="020B0604020202020204" pitchFamily="34" charset="0"/>
              <a:cs typeface="Arial" panose="020B0604020202020204" pitchFamily="34" charset="0"/>
            </a:endParaRPr>
          </a:p>
        </p:txBody>
      </p:sp>
      <p:pic>
        <p:nvPicPr>
          <p:cNvPr id="13" name="Content Placeholder 1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2808" y="2186796"/>
            <a:ext cx="11930331" cy="6663906"/>
          </a:xfrm>
        </p:spPr>
      </p:pic>
    </p:spTree>
    <p:extLst>
      <p:ext uri="{BB962C8B-B14F-4D97-AF65-F5344CB8AC3E}">
        <p14:creationId xmlns:p14="http://schemas.microsoft.com/office/powerpoint/2010/main" val="4965432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1" y="914401"/>
            <a:ext cx="12895002" cy="923027"/>
          </a:xfrm>
        </p:spPr>
        <p:txBody>
          <a:bodyPr>
            <a:normAutofit/>
          </a:bodyPr>
          <a:lstStyle/>
          <a:p>
            <a:r>
              <a:rPr lang="en-US" b="1" dirty="0" smtClean="0">
                <a:solidFill>
                  <a:srgbClr val="FF0000"/>
                </a:solidFill>
                <a:latin typeface="Arial" panose="020B0604020202020204" pitchFamily="34" charset="0"/>
                <a:cs typeface="Arial" panose="020B0604020202020204" pitchFamily="34" charset="0"/>
              </a:rPr>
              <a:t>Users and Groups</a:t>
            </a:r>
            <a:endParaRPr lang="en-US" b="1" dirty="0">
              <a:solidFill>
                <a:srgbClr val="FF0000"/>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016001" y="2251496"/>
            <a:ext cx="12895002" cy="6810549"/>
          </a:xfrm>
        </p:spPr>
        <p:txBody>
          <a:bodyPr>
            <a:normAutofit/>
          </a:bodyPr>
          <a:lstStyle/>
          <a:p>
            <a:pPr algn="just"/>
            <a:r>
              <a:rPr lang="en-US" dirty="0" smtClean="0">
                <a:latin typeface="Arial" panose="020B0604020202020204" pitchFamily="34" charset="0"/>
                <a:cs typeface="Arial" panose="020B0604020202020204" pitchFamily="34" charset="0"/>
              </a:rPr>
              <a:t>Users and Groups are used to control access to files and resources . Different permissions are also applied depending on users and groups.</a:t>
            </a:r>
          </a:p>
          <a:p>
            <a:pPr marL="0" indent="0" algn="just">
              <a:buNone/>
            </a:pPr>
            <a:r>
              <a:rPr lang="en-US" sz="3600" dirty="0"/>
              <a:t>Users:</a:t>
            </a:r>
          </a:p>
          <a:p>
            <a:pPr algn="just">
              <a:buFont typeface="Wingdings" panose="05000000000000000000" pitchFamily="2" charset="2"/>
              <a:buChar char="Ø"/>
            </a:pPr>
            <a:r>
              <a:rPr lang="en-US" dirty="0" smtClean="0"/>
              <a:t>Every user of the system is assigned a unique user id known as UID.</a:t>
            </a:r>
          </a:p>
          <a:p>
            <a:pPr algn="just">
              <a:buFont typeface="Wingdings" panose="05000000000000000000" pitchFamily="2" charset="2"/>
              <a:buChar char="Ø"/>
            </a:pPr>
            <a:r>
              <a:rPr lang="en-US" dirty="0" smtClean="0"/>
              <a:t>Users names and UID’S are stored in this location -/</a:t>
            </a:r>
            <a:r>
              <a:rPr lang="en-US" dirty="0" err="1" smtClean="0"/>
              <a:t>etc</a:t>
            </a:r>
            <a:r>
              <a:rPr lang="en-US" dirty="0" smtClean="0"/>
              <a:t>/</a:t>
            </a:r>
            <a:r>
              <a:rPr lang="en-US" dirty="0" err="1" smtClean="0"/>
              <a:t>passwd</a:t>
            </a:r>
            <a:r>
              <a:rPr lang="en-US" dirty="0" smtClean="0"/>
              <a:t>. Users can’t read ,write or executable each other’s file without permissions.</a:t>
            </a:r>
          </a:p>
          <a:p>
            <a:pPr marL="0" indent="0" algn="just">
              <a:buNone/>
            </a:pPr>
            <a:r>
              <a:rPr lang="en-US" sz="3600" dirty="0"/>
              <a:t>Groups:</a:t>
            </a:r>
          </a:p>
          <a:p>
            <a:pPr algn="just">
              <a:buFont typeface="Wingdings" panose="05000000000000000000" pitchFamily="2" charset="2"/>
              <a:buChar char="Ø"/>
            </a:pPr>
            <a:r>
              <a:rPr lang="en-US" dirty="0" smtClean="0"/>
              <a:t> Users are assigned to groups with unique group id numbers known as the </a:t>
            </a:r>
            <a:r>
              <a:rPr lang="en-US" dirty="0" err="1" smtClean="0"/>
              <a:t>gid</a:t>
            </a:r>
            <a:r>
              <a:rPr lang="en-US" dirty="0" smtClean="0"/>
              <a:t>.</a:t>
            </a:r>
          </a:p>
          <a:p>
            <a:pPr algn="just">
              <a:buFont typeface="Wingdings" panose="05000000000000000000" pitchFamily="2" charset="2"/>
              <a:buChar char="Ø"/>
            </a:pPr>
            <a:r>
              <a:rPr lang="en-US" dirty="0" smtClean="0"/>
              <a:t>Each user is given their own group . </a:t>
            </a:r>
            <a:r>
              <a:rPr lang="en-US" dirty="0" err="1" smtClean="0"/>
              <a:t>gids</a:t>
            </a:r>
            <a:r>
              <a:rPr lang="en-US" dirty="0" smtClean="0"/>
              <a:t> are stored in  this location -/</a:t>
            </a:r>
            <a:r>
              <a:rPr lang="en-US" dirty="0" err="1" smtClean="0"/>
              <a:t>etc</a:t>
            </a:r>
            <a:r>
              <a:rPr lang="en-US" dirty="0" smtClean="0"/>
              <a:t>/group.</a:t>
            </a:r>
            <a:endParaRPr lang="en-US" dirty="0"/>
          </a:p>
        </p:txBody>
      </p:sp>
    </p:spTree>
    <p:extLst>
      <p:ext uri="{BB962C8B-B14F-4D97-AF65-F5344CB8AC3E}">
        <p14:creationId xmlns:p14="http://schemas.microsoft.com/office/powerpoint/2010/main" val="19225090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1" y="914400"/>
            <a:ext cx="12895002" cy="948906"/>
          </a:xfrm>
        </p:spPr>
        <p:txBody>
          <a:bodyPr>
            <a:normAutofit/>
          </a:bodyPr>
          <a:lstStyle/>
          <a:p>
            <a:r>
              <a:rPr lang="en-US" b="1" dirty="0" smtClean="0">
                <a:solidFill>
                  <a:srgbClr val="FF0000"/>
                </a:solidFill>
                <a:latin typeface="Arial" panose="020B0604020202020204" pitchFamily="34" charset="0"/>
                <a:cs typeface="Arial" panose="020B0604020202020204" pitchFamily="34" charset="0"/>
              </a:rPr>
              <a:t>File Security</a:t>
            </a:r>
            <a:endParaRPr lang="en-US" b="1" dirty="0">
              <a:solidFill>
                <a:srgbClr val="FF0000"/>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016001" y="2135039"/>
            <a:ext cx="12895002" cy="6927006"/>
          </a:xfrm>
        </p:spPr>
        <p:txBody>
          <a:bodyPr>
            <a:normAutofit/>
          </a:bodyPr>
          <a:lstStyle/>
          <a:p>
            <a:pPr marL="0" indent="0">
              <a:buNone/>
            </a:pPr>
            <a:r>
              <a:rPr lang="en-US" sz="3600" dirty="0">
                <a:latin typeface="Arial" panose="020B0604020202020204" pitchFamily="34" charset="0"/>
                <a:cs typeface="Arial" panose="020B0604020202020204" pitchFamily="34" charset="0"/>
              </a:rPr>
              <a:t>File Permissions:</a:t>
            </a:r>
          </a:p>
          <a:p>
            <a:pPr algn="just">
              <a:buFont typeface="Wingdings" panose="05000000000000000000" pitchFamily="2" charset="2"/>
              <a:buChar char="Ø"/>
            </a:pPr>
            <a:r>
              <a:rPr lang="en-US" dirty="0">
                <a:latin typeface="Arial" panose="020B0604020202020204" pitchFamily="34" charset="0"/>
                <a:cs typeface="Arial" panose="020B0604020202020204" pitchFamily="34" charset="0"/>
              </a:rPr>
              <a:t>Every file and directory in your UNIX/Linux system has following 3 permissions defined for all the 3 owners discussed above. </a:t>
            </a:r>
          </a:p>
          <a:p>
            <a:pPr algn="just">
              <a:buFont typeface="Wingdings" panose="05000000000000000000" pitchFamily="2" charset="2"/>
              <a:buChar char="Ø"/>
            </a:pPr>
            <a:r>
              <a:rPr lang="en-US" dirty="0" smtClean="0">
                <a:latin typeface="Arial" panose="020B0604020202020204" pitchFamily="34" charset="0"/>
                <a:cs typeface="Arial" panose="020B0604020202020204" pitchFamily="34" charset="0"/>
              </a:rPr>
              <a:t>Read (r): </a:t>
            </a:r>
            <a:r>
              <a:rPr lang="en-US" dirty="0">
                <a:latin typeface="Arial" panose="020B0604020202020204" pitchFamily="34" charset="0"/>
                <a:cs typeface="Arial" panose="020B0604020202020204" pitchFamily="34" charset="0"/>
              </a:rPr>
              <a:t>This permission give you the authority to open and read a file. Read permission on a directory gives you the ability to lists its content.</a:t>
            </a:r>
          </a:p>
          <a:p>
            <a:pPr algn="just">
              <a:buFont typeface="Wingdings" panose="05000000000000000000" pitchFamily="2" charset="2"/>
              <a:buChar char="Ø"/>
            </a:pPr>
            <a:r>
              <a:rPr lang="en-US" dirty="0" smtClean="0">
                <a:latin typeface="Arial" panose="020B0604020202020204" pitchFamily="34" charset="0"/>
                <a:cs typeface="Arial" panose="020B0604020202020204" pitchFamily="34" charset="0"/>
              </a:rPr>
              <a:t>Write (w): </a:t>
            </a:r>
            <a:r>
              <a:rPr lang="en-US" dirty="0">
                <a:latin typeface="Arial" panose="020B0604020202020204" pitchFamily="34" charset="0"/>
                <a:cs typeface="Arial" panose="020B0604020202020204" pitchFamily="34" charset="0"/>
              </a:rPr>
              <a:t>The write permission gives you the authority to modify the contents of a file. The write permission on a directory gives you the authority to add, remove and rename files stored in the directory. Consider a scenario where you have to write permission on file but do not have write permission on the directory where the file is stored. You will be able to modify the file contents. But you will not be able to rename, move or remove the file from the directory</a:t>
            </a:r>
            <a:r>
              <a:rPr lang="en-US" dirty="0" smtClean="0">
                <a:latin typeface="Arial" panose="020B0604020202020204" pitchFamily="34" charset="0"/>
                <a:cs typeface="Arial" panose="020B0604020202020204" pitchFamily="34" charset="0"/>
              </a:rPr>
              <a:t>.</a:t>
            </a:r>
          </a:p>
          <a:p>
            <a:pPr marL="0" indent="0">
              <a:buNone/>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592169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11598" y="955377"/>
            <a:ext cx="12895002" cy="9445923"/>
          </a:xfrm>
        </p:spPr>
        <p:txBody>
          <a:bodyPr>
            <a:normAutofit fontScale="92500" lnSpcReduction="10000"/>
          </a:bodyPr>
          <a:lstStyle/>
          <a:p>
            <a:pPr algn="just"/>
            <a:r>
              <a:rPr lang="en-US" dirty="0" smtClean="0">
                <a:latin typeface="Arial" panose="020B0604020202020204" pitchFamily="34" charset="0"/>
                <a:cs typeface="Arial" panose="020B0604020202020204" pitchFamily="34" charset="0"/>
              </a:rPr>
              <a:t>Execute (x): </a:t>
            </a:r>
            <a:r>
              <a:rPr lang="en-US" dirty="0">
                <a:latin typeface="Arial" panose="020B0604020202020204" pitchFamily="34" charset="0"/>
                <a:cs typeface="Arial" panose="020B0604020202020204" pitchFamily="34" charset="0"/>
              </a:rPr>
              <a:t>In Windows, an executable program usually has an extension ".exe" and which you can easily run. In Unix/Linux, you cannot run a program unless the execute permission is set. If the execute permission is not set, you might still be able to see/modify the program code(provided read &amp; write permissions are set), but not run it</a:t>
            </a:r>
            <a:r>
              <a:rPr lang="en-US" dirty="0" smtClean="0">
                <a:latin typeface="Arial" panose="020B0604020202020204" pitchFamily="34" charset="0"/>
                <a:cs typeface="Arial" panose="020B0604020202020204" pitchFamily="34" charset="0"/>
              </a:rPr>
              <a:t>.</a:t>
            </a:r>
          </a:p>
          <a:p>
            <a:pPr marL="0" indent="0" algn="just">
              <a:buNone/>
            </a:pPr>
            <a:r>
              <a:rPr lang="en-US" dirty="0" smtClean="0">
                <a:latin typeface="Arial" panose="020B0604020202020204" pitchFamily="34" charset="0"/>
                <a:cs typeface="Arial" panose="020B0604020202020204" pitchFamily="34" charset="0"/>
              </a:rPr>
              <a:t>Special Permissions:</a:t>
            </a:r>
          </a:p>
          <a:p>
            <a:pPr algn="just">
              <a:buFont typeface="Wingdings" panose="05000000000000000000" pitchFamily="2" charset="2"/>
              <a:buChar char="Ø"/>
            </a:pPr>
            <a:r>
              <a:rPr lang="en-US" dirty="0" smtClean="0">
                <a:latin typeface="Arial" panose="020B0604020202020204" pitchFamily="34" charset="0"/>
                <a:cs typeface="Arial" panose="020B0604020202020204" pitchFamily="34" charset="0"/>
              </a:rPr>
              <a:t>In this we have four cases. They are :</a:t>
            </a:r>
          </a:p>
          <a:p>
            <a:pPr algn="just">
              <a:buFont typeface="+mj-lt"/>
              <a:buAutoNum type="arabicParenR"/>
            </a:pPr>
            <a:r>
              <a:rPr lang="en-US" dirty="0" smtClean="0">
                <a:latin typeface="Arial" panose="020B0604020202020204" pitchFamily="34" charset="0"/>
                <a:cs typeface="Arial" panose="020B0604020202020204" pitchFamily="34" charset="0"/>
              </a:rPr>
              <a:t>SUID (Set – user Identification) for an execution.</a:t>
            </a:r>
          </a:p>
          <a:p>
            <a:pPr algn="just">
              <a:buFont typeface="+mj-lt"/>
              <a:buAutoNum type="arabicParenR"/>
            </a:pPr>
            <a:r>
              <a:rPr lang="en-US" dirty="0" smtClean="0">
                <a:latin typeface="Arial" panose="020B0604020202020204" pitchFamily="34" charset="0"/>
                <a:cs typeface="Arial" panose="020B0604020202020204" pitchFamily="34" charset="0"/>
              </a:rPr>
              <a:t>SGID (set group ID) for an execution.</a:t>
            </a:r>
          </a:p>
          <a:p>
            <a:pPr algn="just">
              <a:buFont typeface="+mj-lt"/>
              <a:buAutoNum type="arabicParenR"/>
            </a:pPr>
            <a:r>
              <a:rPr lang="en-US" dirty="0">
                <a:latin typeface="Arial" panose="020B0604020202020204" pitchFamily="34" charset="0"/>
                <a:cs typeface="Arial" panose="020B0604020202020204" pitchFamily="34" charset="0"/>
              </a:rPr>
              <a:t>SGID (set group ID) for </a:t>
            </a:r>
            <a:r>
              <a:rPr lang="en-US" dirty="0" smtClean="0">
                <a:latin typeface="Arial" panose="020B0604020202020204" pitchFamily="34" charset="0"/>
                <a:cs typeface="Arial" panose="020B0604020202020204" pitchFamily="34" charset="0"/>
              </a:rPr>
              <a:t>an Directory.</a:t>
            </a:r>
          </a:p>
          <a:p>
            <a:pPr algn="just">
              <a:buFont typeface="+mj-lt"/>
              <a:buAutoNum type="arabicParenR"/>
            </a:pPr>
            <a:r>
              <a:rPr lang="en-US" dirty="0" smtClean="0">
                <a:latin typeface="Arial" panose="020B0604020202020204" pitchFamily="34" charset="0"/>
                <a:cs typeface="Arial" panose="020B0604020202020204" pitchFamily="34" charset="0"/>
              </a:rPr>
              <a:t>Sticky bit for a directory</a:t>
            </a:r>
            <a:endParaRPr lang="en-US" dirty="0">
              <a:latin typeface="Arial" panose="020B0604020202020204" pitchFamily="34" charset="0"/>
              <a:cs typeface="Arial" panose="020B0604020202020204" pitchFamily="34" charset="0"/>
            </a:endParaRPr>
          </a:p>
          <a:p>
            <a:pPr marL="0" indent="0" algn="just">
              <a:buNone/>
            </a:pPr>
            <a:endParaRPr lang="en-US" dirty="0" smtClean="0">
              <a:latin typeface="Arial" panose="020B0604020202020204" pitchFamily="34" charset="0"/>
              <a:cs typeface="Arial" panose="020B0604020202020204" pitchFamily="34" charset="0"/>
            </a:endParaRPr>
          </a:p>
          <a:p>
            <a:pPr marL="0" indent="0" algn="just">
              <a:buNone/>
            </a:pPr>
            <a:r>
              <a:rPr lang="en-US" dirty="0">
                <a:solidFill>
                  <a:srgbClr val="FF0000"/>
                </a:solidFill>
                <a:latin typeface="Arial" panose="020B0604020202020204" pitchFamily="34" charset="0"/>
                <a:cs typeface="Arial" panose="020B0604020202020204" pitchFamily="34" charset="0"/>
              </a:rPr>
              <a:t>LINK</a:t>
            </a:r>
            <a:r>
              <a:rPr lang="en-US" dirty="0" smtClean="0">
                <a:solidFill>
                  <a:srgbClr val="FF0000"/>
                </a:solidFill>
                <a:latin typeface="Arial" panose="020B0604020202020204" pitchFamily="34" charset="0"/>
                <a:cs typeface="Arial" panose="020B0604020202020204" pitchFamily="34" charset="0"/>
              </a:rPr>
              <a:t>: </a:t>
            </a:r>
            <a:r>
              <a:rPr lang="en-US" dirty="0" smtClean="0">
                <a:solidFill>
                  <a:schemeClr val="accent2"/>
                </a:solidFill>
                <a:latin typeface="Arial" panose="020B0604020202020204" pitchFamily="34" charset="0"/>
                <a:cs typeface="Arial" panose="020B0604020202020204" pitchFamily="34" charset="0"/>
                <a:hlinkClick r:id="rId2"/>
              </a:rPr>
              <a:t>https</a:t>
            </a:r>
            <a:r>
              <a:rPr lang="en-US" dirty="0">
                <a:solidFill>
                  <a:schemeClr val="accent2"/>
                </a:solidFill>
                <a:latin typeface="Arial" panose="020B0604020202020204" pitchFamily="34" charset="0"/>
                <a:cs typeface="Arial" panose="020B0604020202020204" pitchFamily="34" charset="0"/>
                <a:hlinkClick r:id="rId2"/>
              </a:rPr>
              <a:t>://thegeeksalive.com/linux-special-permissions</a:t>
            </a:r>
            <a:r>
              <a:rPr lang="en-US" dirty="0" smtClean="0">
                <a:solidFill>
                  <a:schemeClr val="accent2"/>
                </a:solidFill>
                <a:latin typeface="Arial" panose="020B0604020202020204" pitchFamily="34" charset="0"/>
                <a:cs typeface="Arial" panose="020B0604020202020204" pitchFamily="34" charset="0"/>
                <a:hlinkClick r:id="rId2"/>
              </a:rPr>
              <a:t>/</a:t>
            </a:r>
            <a:endParaRPr lang="en-US" dirty="0" smtClean="0">
              <a:solidFill>
                <a:schemeClr val="accent2"/>
              </a:solidFill>
              <a:latin typeface="Arial" panose="020B0604020202020204" pitchFamily="34" charset="0"/>
              <a:cs typeface="Arial" panose="020B0604020202020204" pitchFamily="34" charset="0"/>
            </a:endParaRPr>
          </a:p>
          <a:p>
            <a:pPr marL="0" indent="0" algn="just">
              <a:buNone/>
            </a:pPr>
            <a:r>
              <a:rPr lang="en-US" dirty="0" smtClean="0">
                <a:solidFill>
                  <a:schemeClr val="accent2"/>
                </a:solidFill>
                <a:latin typeface="Arial" panose="020B0604020202020204" pitchFamily="34" charset="0"/>
                <a:cs typeface="Arial" panose="020B0604020202020204" pitchFamily="34" charset="0"/>
              </a:rPr>
              <a:t>INODES :</a:t>
            </a:r>
          </a:p>
          <a:p>
            <a:pPr algn="just">
              <a:buFont typeface="Wingdings" panose="05000000000000000000" pitchFamily="2" charset="2"/>
              <a:buChar char="Ø"/>
            </a:pPr>
            <a:r>
              <a:rPr lang="en-US" dirty="0">
                <a:solidFill>
                  <a:schemeClr val="tx1"/>
                </a:solidFill>
                <a:latin typeface="Arial" panose="020B0604020202020204" pitchFamily="34" charset="0"/>
                <a:cs typeface="Arial" panose="020B0604020202020204" pitchFamily="34" charset="0"/>
              </a:rPr>
              <a:t>An </a:t>
            </a:r>
            <a:r>
              <a:rPr lang="en-US" dirty="0" err="1">
                <a:solidFill>
                  <a:schemeClr val="tx1"/>
                </a:solidFill>
                <a:latin typeface="Arial" panose="020B0604020202020204" pitchFamily="34" charset="0"/>
                <a:cs typeface="Arial" panose="020B0604020202020204" pitchFamily="34" charset="0"/>
              </a:rPr>
              <a:t>inode</a:t>
            </a:r>
            <a:r>
              <a:rPr lang="en-US" dirty="0">
                <a:solidFill>
                  <a:schemeClr val="tx1"/>
                </a:solidFill>
                <a:latin typeface="Arial" panose="020B0604020202020204" pitchFamily="34" charset="0"/>
                <a:cs typeface="Arial" panose="020B0604020202020204" pitchFamily="34" charset="0"/>
              </a:rPr>
              <a:t> is a data structure on a traditional Unix-style file system such as UFS or ext3. An </a:t>
            </a:r>
            <a:r>
              <a:rPr lang="en-US" dirty="0" err="1">
                <a:solidFill>
                  <a:schemeClr val="tx1"/>
                </a:solidFill>
                <a:latin typeface="Arial" panose="020B0604020202020204" pitchFamily="34" charset="0"/>
                <a:cs typeface="Arial" panose="020B0604020202020204" pitchFamily="34" charset="0"/>
              </a:rPr>
              <a:t>inode</a:t>
            </a:r>
            <a:r>
              <a:rPr lang="en-US" dirty="0">
                <a:solidFill>
                  <a:schemeClr val="tx1"/>
                </a:solidFill>
                <a:latin typeface="Arial" panose="020B0604020202020204" pitchFamily="34" charset="0"/>
                <a:cs typeface="Arial" panose="020B0604020202020204" pitchFamily="34" charset="0"/>
              </a:rPr>
              <a:t> stores basic information about a regular file, directory, or other file system object</a:t>
            </a:r>
            <a:r>
              <a:rPr lang="en-US" dirty="0" smtClean="0">
                <a:solidFill>
                  <a:schemeClr val="tx1"/>
                </a:solidFill>
                <a:latin typeface="Arial" panose="020B0604020202020204" pitchFamily="34" charset="0"/>
                <a:cs typeface="Arial" panose="020B0604020202020204" pitchFamily="34" charset="0"/>
              </a:rPr>
              <a:t>.</a:t>
            </a:r>
          </a:p>
          <a:p>
            <a:pPr algn="just">
              <a:buFont typeface="Wingdings" panose="05000000000000000000" pitchFamily="2" charset="2"/>
              <a:buChar char="Ø"/>
            </a:pPr>
            <a:r>
              <a:rPr lang="en-US" dirty="0">
                <a:solidFill>
                  <a:schemeClr val="accent2"/>
                </a:solidFill>
                <a:latin typeface="Arial" panose="020B0604020202020204" pitchFamily="34" charset="0"/>
                <a:cs typeface="Arial" panose="020B0604020202020204" pitchFamily="34" charset="0"/>
              </a:rPr>
              <a:t>https://www.cyberciti.biz/tips/understanding-unixlinux-filesystem-inodes.html</a:t>
            </a:r>
          </a:p>
          <a:p>
            <a:pPr algn="just">
              <a:buFont typeface="Wingdings" panose="05000000000000000000" pitchFamily="2" charset="2"/>
              <a:buChar char="Ø"/>
            </a:pPr>
            <a:endParaRPr lang="en-US" dirty="0">
              <a:solidFill>
                <a:schemeClr val="accent2"/>
              </a:solidFill>
            </a:endParaRPr>
          </a:p>
        </p:txBody>
      </p:sp>
    </p:spTree>
    <p:extLst>
      <p:ext uri="{BB962C8B-B14F-4D97-AF65-F5344CB8AC3E}">
        <p14:creationId xmlns:p14="http://schemas.microsoft.com/office/powerpoint/2010/main" val="41996421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1" y="914401"/>
            <a:ext cx="12895002" cy="1039484"/>
          </a:xfrm>
        </p:spPr>
        <p:txBody>
          <a:bodyPr/>
          <a:lstStyle/>
          <a:p>
            <a:pPr algn="just"/>
            <a:r>
              <a:rPr lang="en-US" b="1" dirty="0" smtClean="0">
                <a:solidFill>
                  <a:srgbClr val="FF0000"/>
                </a:solidFill>
              </a:rPr>
              <a:t>Linux Server Hardening	</a:t>
            </a:r>
            <a:endParaRPr lang="en-US" b="1" dirty="0">
              <a:solidFill>
                <a:srgbClr val="FF0000"/>
              </a:solidFill>
            </a:endParaRPr>
          </a:p>
        </p:txBody>
      </p:sp>
      <p:graphicFrame>
        <p:nvGraphicFramePr>
          <p:cNvPr id="4" name="Content Placeholder 3"/>
          <p:cNvGraphicFramePr>
            <a:graphicFrameLocks noGrp="1"/>
          </p:cNvGraphicFramePr>
          <p:nvPr>
            <p:ph idx="1"/>
            <p:extLst/>
          </p:nvPr>
        </p:nvGraphicFramePr>
        <p:xfrm>
          <a:off x="1016001" y="2303255"/>
          <a:ext cx="12895002" cy="67587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198201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28800" y="388190"/>
            <a:ext cx="12895002" cy="10002327"/>
          </a:xfrm>
        </p:spPr>
        <p:txBody>
          <a:bodyPr>
            <a:normAutofit/>
          </a:bodyPr>
          <a:lstStyle/>
          <a:p>
            <a:pPr marL="0" indent="0" algn="just">
              <a:buNone/>
            </a:pPr>
            <a:r>
              <a:rPr lang="en-US" sz="3600" dirty="0">
                <a:solidFill>
                  <a:srgbClr val="FF0000"/>
                </a:solidFill>
                <a:latin typeface="Arial" panose="020B0604020202020204" pitchFamily="34" charset="0"/>
                <a:cs typeface="Arial" panose="020B0604020202020204" pitchFamily="34" charset="0"/>
              </a:rPr>
              <a:t>1.Boot Security :</a:t>
            </a:r>
          </a:p>
          <a:p>
            <a:pPr algn="just"/>
            <a:r>
              <a:rPr lang="en-US" dirty="0" smtClean="0">
                <a:latin typeface="Arial" panose="020B0604020202020204" pitchFamily="34" charset="0"/>
                <a:cs typeface="Arial" panose="020B0604020202020204" pitchFamily="34" charset="0"/>
              </a:rPr>
              <a:t>Boot loader is useful in preventing unauthorized users who have physical access to systems from booting using removable media like USB .</a:t>
            </a:r>
          </a:p>
          <a:p>
            <a:pPr algn="just"/>
            <a:r>
              <a:rPr lang="en-US" dirty="0" smtClean="0">
                <a:latin typeface="Arial" panose="020B0604020202020204" pitchFamily="34" charset="0"/>
                <a:cs typeface="Arial" panose="020B0604020202020204" pitchFamily="34" charset="0"/>
              </a:rPr>
              <a:t>LILO and GRUB are two boot security loaders for </a:t>
            </a:r>
            <a:r>
              <a:rPr lang="en-US" dirty="0" err="1" smtClean="0">
                <a:latin typeface="Arial" panose="020B0604020202020204" pitchFamily="34" charset="0"/>
                <a:cs typeface="Arial" panose="020B0604020202020204" pitchFamily="34" charset="0"/>
              </a:rPr>
              <a:t>linux</a:t>
            </a:r>
            <a:r>
              <a:rPr lang="en-US" dirty="0" smtClean="0">
                <a:latin typeface="Arial" panose="020B0604020202020204" pitchFamily="34" charset="0"/>
                <a:cs typeface="Arial" panose="020B0604020202020204" pitchFamily="34" charset="0"/>
              </a:rPr>
              <a:t> workstations</a:t>
            </a:r>
            <a:r>
              <a:rPr lang="en-US" dirty="0" smtClean="0">
                <a:latin typeface="Arial" panose="020B0604020202020204" pitchFamily="34" charset="0"/>
                <a:cs typeface="Arial" panose="020B0604020202020204" pitchFamily="34" charset="0"/>
              </a:rPr>
              <a:t>.</a:t>
            </a:r>
            <a:endParaRPr lang="en-US" dirty="0" smtClean="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143237191"/>
              </p:ext>
            </p:extLst>
          </p:nvPr>
        </p:nvGraphicFramePr>
        <p:xfrm>
          <a:off x="2470148" y="3238500"/>
          <a:ext cx="12236452" cy="6829427"/>
        </p:xfrm>
        <a:graphic>
          <a:graphicData uri="http://schemas.openxmlformats.org/drawingml/2006/table">
            <a:tbl>
              <a:tblPr firstRow="1" bandRow="1">
                <a:tableStyleId>{5C22544A-7EE6-4342-B048-85BDC9FD1C3A}</a:tableStyleId>
              </a:tblPr>
              <a:tblGrid>
                <a:gridCol w="6118226">
                  <a:extLst>
                    <a:ext uri="{9D8B030D-6E8A-4147-A177-3AD203B41FA5}">
                      <a16:colId xmlns:a16="http://schemas.microsoft.com/office/drawing/2014/main" val="20000"/>
                    </a:ext>
                  </a:extLst>
                </a:gridCol>
                <a:gridCol w="6118226">
                  <a:extLst>
                    <a:ext uri="{9D8B030D-6E8A-4147-A177-3AD203B41FA5}">
                      <a16:colId xmlns:a16="http://schemas.microsoft.com/office/drawing/2014/main" val="20001"/>
                    </a:ext>
                  </a:extLst>
                </a:gridCol>
              </a:tblGrid>
              <a:tr h="563969">
                <a:tc>
                  <a:txBody>
                    <a:bodyPr/>
                    <a:lstStyle/>
                    <a:p>
                      <a:r>
                        <a:rPr lang="en-US" sz="2700" dirty="0" smtClean="0"/>
                        <a:t>GRUB</a:t>
                      </a:r>
                      <a:endParaRPr lang="en-US" sz="2700" dirty="0"/>
                    </a:p>
                  </a:txBody>
                  <a:tcPr marL="137160" marR="137160" marT="68580" marB="68580"/>
                </a:tc>
                <a:tc>
                  <a:txBody>
                    <a:bodyPr/>
                    <a:lstStyle/>
                    <a:p>
                      <a:r>
                        <a:rPr lang="en-US" sz="2700" dirty="0" smtClean="0"/>
                        <a:t>LILO</a:t>
                      </a:r>
                      <a:endParaRPr lang="en-US" sz="2700" dirty="0"/>
                    </a:p>
                  </a:txBody>
                  <a:tcPr marL="137160" marR="137160" marT="68580" marB="68580"/>
                </a:tc>
                <a:extLst>
                  <a:ext uri="{0D108BD9-81ED-4DB2-BD59-A6C34878D82A}">
                    <a16:rowId xmlns:a16="http://schemas.microsoft.com/office/drawing/2014/main" val="10000"/>
                  </a:ext>
                </a:extLst>
              </a:tr>
              <a:tr h="973425">
                <a:tc>
                  <a:txBody>
                    <a:bodyPr/>
                    <a:lstStyle/>
                    <a:p>
                      <a:r>
                        <a:rPr lang="en-US" sz="2700" dirty="0" smtClean="0"/>
                        <a:t>GRUB</a:t>
                      </a:r>
                      <a:r>
                        <a:rPr lang="en-US" sz="2700" baseline="0" dirty="0" smtClean="0"/>
                        <a:t> stands for Grand Unified Boot Loader</a:t>
                      </a:r>
                      <a:endParaRPr lang="en-US" sz="2700" dirty="0"/>
                    </a:p>
                  </a:txBody>
                  <a:tcPr marL="137160" marR="137160" marT="68580" marB="68580"/>
                </a:tc>
                <a:tc>
                  <a:txBody>
                    <a:bodyPr/>
                    <a:lstStyle/>
                    <a:p>
                      <a:r>
                        <a:rPr lang="en-US" sz="2700" dirty="0" smtClean="0"/>
                        <a:t>LILO stands for Linux Loader</a:t>
                      </a:r>
                      <a:endParaRPr lang="en-US" sz="2700" dirty="0"/>
                    </a:p>
                  </a:txBody>
                  <a:tcPr marL="137160" marR="137160" marT="68580" marB="68580"/>
                </a:tc>
                <a:extLst>
                  <a:ext uri="{0D108BD9-81ED-4DB2-BD59-A6C34878D82A}">
                    <a16:rowId xmlns:a16="http://schemas.microsoft.com/office/drawing/2014/main" val="10001"/>
                  </a:ext>
                </a:extLst>
              </a:tr>
              <a:tr h="973425">
                <a:tc>
                  <a:txBody>
                    <a:bodyPr/>
                    <a:lstStyle/>
                    <a:p>
                      <a:r>
                        <a:rPr lang="en-US" sz="2700" dirty="0" smtClean="0"/>
                        <a:t>It support  for unlimited boot entries</a:t>
                      </a:r>
                      <a:endParaRPr lang="en-US" sz="2700" dirty="0"/>
                    </a:p>
                  </a:txBody>
                  <a:tcPr marL="137160" marR="137160" marT="68580" marB="68580"/>
                </a:tc>
                <a:tc>
                  <a:txBody>
                    <a:bodyPr/>
                    <a:lstStyle/>
                    <a:p>
                      <a:r>
                        <a:rPr lang="en-US" sz="2700" dirty="0" smtClean="0"/>
                        <a:t>LILO</a:t>
                      </a:r>
                      <a:r>
                        <a:rPr lang="en-US" sz="2700" baseline="0" dirty="0" smtClean="0"/>
                        <a:t> only support up to 16 different boot selection</a:t>
                      </a:r>
                      <a:endParaRPr lang="en-US" sz="2700" dirty="0"/>
                    </a:p>
                  </a:txBody>
                  <a:tcPr marL="137160" marR="137160" marT="68580" marB="68580"/>
                </a:tc>
                <a:extLst>
                  <a:ext uri="{0D108BD9-81ED-4DB2-BD59-A6C34878D82A}">
                    <a16:rowId xmlns:a16="http://schemas.microsoft.com/office/drawing/2014/main" val="10002"/>
                  </a:ext>
                </a:extLst>
              </a:tr>
              <a:tr h="563969">
                <a:tc>
                  <a:txBody>
                    <a:bodyPr/>
                    <a:lstStyle/>
                    <a:p>
                      <a:r>
                        <a:rPr lang="en-US" sz="2700" dirty="0" smtClean="0"/>
                        <a:t>GRUB boot from network</a:t>
                      </a:r>
                      <a:endParaRPr lang="en-US" sz="2700" dirty="0"/>
                    </a:p>
                  </a:txBody>
                  <a:tcPr marL="137160" marR="137160" marT="68580" marB="68580"/>
                </a:tc>
                <a:tc>
                  <a:txBody>
                    <a:bodyPr/>
                    <a:lstStyle/>
                    <a:p>
                      <a:r>
                        <a:rPr lang="en-US" sz="2700" dirty="0" smtClean="0"/>
                        <a:t>LILO does</a:t>
                      </a:r>
                      <a:r>
                        <a:rPr lang="en-US" sz="2700" baseline="0" dirty="0" smtClean="0"/>
                        <a:t> not boot from network</a:t>
                      </a:r>
                    </a:p>
                  </a:txBody>
                  <a:tcPr marL="137160" marR="137160" marT="68580" marB="68580"/>
                </a:tc>
                <a:extLst>
                  <a:ext uri="{0D108BD9-81ED-4DB2-BD59-A6C34878D82A}">
                    <a16:rowId xmlns:a16="http://schemas.microsoft.com/office/drawing/2014/main" val="10003"/>
                  </a:ext>
                </a:extLst>
              </a:tr>
              <a:tr h="1807789">
                <a:tc>
                  <a:txBody>
                    <a:bodyPr/>
                    <a:lstStyle/>
                    <a:p>
                      <a:r>
                        <a:rPr lang="en-US" sz="2700" dirty="0" smtClean="0"/>
                        <a:t>There is no need to change GRUB if configure file changed . GRUB is dynamically configure</a:t>
                      </a:r>
                      <a:endParaRPr lang="en-US" sz="2700" dirty="0"/>
                    </a:p>
                  </a:txBody>
                  <a:tcPr marL="137160" marR="137160" marT="68580" marB="6858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700" dirty="0" smtClean="0"/>
                        <a:t>There is need to change LILO if configure file changed . LILO is not  dynamically configure</a:t>
                      </a:r>
                    </a:p>
                    <a:p>
                      <a:endParaRPr lang="en-US" sz="2700" dirty="0"/>
                    </a:p>
                  </a:txBody>
                  <a:tcPr marL="137160" marR="137160" marT="68580" marB="68580"/>
                </a:tc>
                <a:extLst>
                  <a:ext uri="{0D108BD9-81ED-4DB2-BD59-A6C34878D82A}">
                    <a16:rowId xmlns:a16="http://schemas.microsoft.com/office/drawing/2014/main" val="10004"/>
                  </a:ext>
                </a:extLst>
              </a:tr>
              <a:tr h="973425">
                <a:tc>
                  <a:txBody>
                    <a:bodyPr/>
                    <a:lstStyle/>
                    <a:p>
                      <a:r>
                        <a:rPr lang="en-US" sz="2700" dirty="0" smtClean="0"/>
                        <a:t>GRUB has interactive command interface</a:t>
                      </a:r>
                      <a:endParaRPr lang="en-US" sz="2700" dirty="0"/>
                    </a:p>
                  </a:txBody>
                  <a:tcPr marL="137160" marR="137160" marT="68580" marB="68580"/>
                </a:tc>
                <a:tc>
                  <a:txBody>
                    <a:bodyPr/>
                    <a:lstStyle/>
                    <a:p>
                      <a:r>
                        <a:rPr lang="en-US" sz="2700" dirty="0" smtClean="0"/>
                        <a:t>LILO</a:t>
                      </a:r>
                      <a:r>
                        <a:rPr lang="en-US" sz="2700" baseline="0" dirty="0" smtClean="0"/>
                        <a:t> does not have interactive command interface</a:t>
                      </a:r>
                      <a:endParaRPr lang="en-US" sz="2700" dirty="0"/>
                    </a:p>
                  </a:txBody>
                  <a:tcPr marL="137160" marR="137160" marT="68580" marB="68580"/>
                </a:tc>
                <a:extLst>
                  <a:ext uri="{0D108BD9-81ED-4DB2-BD59-A6C34878D82A}">
                    <a16:rowId xmlns:a16="http://schemas.microsoft.com/office/drawing/2014/main" val="10005"/>
                  </a:ext>
                </a:extLst>
              </a:tr>
              <a:tr h="973425">
                <a:tc>
                  <a:txBody>
                    <a:bodyPr/>
                    <a:lstStyle/>
                    <a:p>
                      <a:r>
                        <a:rPr lang="en-US" sz="2700" dirty="0" smtClean="0"/>
                        <a:t>GRUB has knowledge of file system</a:t>
                      </a:r>
                      <a:endParaRPr lang="en-US" sz="2700" dirty="0"/>
                    </a:p>
                  </a:txBody>
                  <a:tcPr marL="137160" marR="137160" marT="68580" marB="68580"/>
                </a:tc>
                <a:tc>
                  <a:txBody>
                    <a:bodyPr/>
                    <a:lstStyle/>
                    <a:p>
                      <a:r>
                        <a:rPr lang="en-US" sz="2700" dirty="0" smtClean="0"/>
                        <a:t>LILO does not have any knowledge</a:t>
                      </a:r>
                      <a:r>
                        <a:rPr lang="en-US" sz="2700" baseline="0" dirty="0" smtClean="0"/>
                        <a:t> of file system</a:t>
                      </a:r>
                      <a:endParaRPr lang="en-US" sz="2700" dirty="0"/>
                    </a:p>
                  </a:txBody>
                  <a:tcPr marL="137160" marR="137160" marT="68580" marB="6858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340851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6938B-7DB7-A5F5-1CEF-136D29A834A5}"/>
              </a:ext>
            </a:extLst>
          </p:cNvPr>
          <p:cNvSpPr>
            <a:spLocks noGrp="1"/>
          </p:cNvSpPr>
          <p:nvPr>
            <p:ph type="title"/>
          </p:nvPr>
        </p:nvSpPr>
        <p:spPr>
          <a:xfrm>
            <a:off x="838200" y="1562100"/>
            <a:ext cx="8229600" cy="1143000"/>
          </a:xfrm>
        </p:spPr>
        <p:txBody>
          <a:bodyPr>
            <a:normAutofit/>
          </a:bodyPr>
          <a:lstStyle/>
          <a:p>
            <a:pPr algn="l"/>
            <a:r>
              <a:rPr lang="en-US" b="1" dirty="0">
                <a:solidFill>
                  <a:srgbClr val="FF0000"/>
                </a:solidFill>
              </a:rPr>
              <a:t>Cloud Computing Threats</a:t>
            </a:r>
          </a:p>
        </p:txBody>
      </p:sp>
      <p:pic>
        <p:nvPicPr>
          <p:cNvPr id="3" name="Picture 2">
            <a:extLst>
              <a:ext uri="{FF2B5EF4-FFF2-40B4-BE49-F238E27FC236}">
                <a16:creationId xmlns:a16="http://schemas.microsoft.com/office/drawing/2014/main" id="{E1C5A867-910B-7B46-ED94-1FEE6DC99A6D}"/>
              </a:ext>
            </a:extLst>
          </p:cNvPr>
          <p:cNvPicPr>
            <a:picLocks noChangeAspect="1" noChangeArrowheads="1"/>
          </p:cNvPicPr>
          <p:nvPr/>
        </p:nvPicPr>
        <p:blipFill>
          <a:blip r:embed="rId2"/>
          <a:srcRect/>
          <a:stretch>
            <a:fillRect/>
          </a:stretch>
        </p:blipFill>
        <p:spPr bwMode="auto">
          <a:xfrm>
            <a:off x="2654945" y="2941334"/>
            <a:ext cx="12978113" cy="5806413"/>
          </a:xfrm>
          <a:prstGeom prst="rect">
            <a:avLst/>
          </a:prstGeom>
          <a:noFill/>
          <a:ln w="9525">
            <a:noFill/>
            <a:miter lim="800000"/>
            <a:headEnd/>
            <a:tailEnd/>
          </a:ln>
          <a:effectLst/>
        </p:spPr>
      </p:pic>
    </p:spTree>
    <p:extLst>
      <p:ext uri="{BB962C8B-B14F-4D97-AF65-F5344CB8AC3E}">
        <p14:creationId xmlns:p14="http://schemas.microsoft.com/office/powerpoint/2010/main" val="14043023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06798" y="1507471"/>
            <a:ext cx="12895002" cy="8893829"/>
          </a:xfrm>
        </p:spPr>
        <p:txBody>
          <a:bodyPr>
            <a:normAutofit/>
          </a:bodyPr>
          <a:lstStyle/>
          <a:p>
            <a:pPr algn="just">
              <a:buFont typeface="Wingdings" panose="05000000000000000000" pitchFamily="2" charset="2"/>
              <a:buChar char="Ø"/>
            </a:pPr>
            <a:r>
              <a:rPr lang="en-US" sz="4000" dirty="0" smtClean="0">
                <a:latin typeface="Arial" panose="020B0604020202020204" pitchFamily="34" charset="0"/>
                <a:cs typeface="Arial" panose="020B0604020202020204" pitchFamily="34" charset="0"/>
              </a:rPr>
              <a:t>LILO Configure File :                             </a:t>
            </a:r>
          </a:p>
          <a:p>
            <a:pPr algn="just">
              <a:buFont typeface="Wingdings" panose="05000000000000000000" pitchFamily="2" charset="2"/>
              <a:buChar char="v"/>
            </a:pPr>
            <a:r>
              <a:rPr lang="en-US" sz="2800" dirty="0">
                <a:latin typeface="Arial" panose="020B0604020202020204" pitchFamily="34" charset="0"/>
                <a:cs typeface="Arial" panose="020B0604020202020204" pitchFamily="34" charset="0"/>
              </a:rPr>
              <a:t>Boot =/dev/had</a:t>
            </a:r>
          </a:p>
          <a:p>
            <a:pPr algn="just">
              <a:buFont typeface="Wingdings" panose="05000000000000000000" pitchFamily="2" charset="2"/>
              <a:buChar char="v"/>
            </a:pPr>
            <a:r>
              <a:rPr lang="en-US" sz="2800" dirty="0">
                <a:latin typeface="Arial" panose="020B0604020202020204" pitchFamily="34" charset="0"/>
                <a:cs typeface="Arial" panose="020B0604020202020204" pitchFamily="34" charset="0"/>
              </a:rPr>
              <a:t>Map =/boot/map</a:t>
            </a:r>
          </a:p>
          <a:p>
            <a:pPr algn="just">
              <a:buFont typeface="Wingdings" panose="05000000000000000000" pitchFamily="2" charset="2"/>
              <a:buChar char="v"/>
            </a:pPr>
            <a:r>
              <a:rPr lang="en-US" sz="2800" dirty="0">
                <a:latin typeface="Arial" panose="020B0604020202020204" pitchFamily="34" charset="0"/>
                <a:cs typeface="Arial" panose="020B0604020202020204" pitchFamily="34" charset="0"/>
              </a:rPr>
              <a:t>Install =/boot/</a:t>
            </a:r>
            <a:r>
              <a:rPr lang="en-US" sz="2800" dirty="0" err="1">
                <a:latin typeface="Arial" panose="020B0604020202020204" pitchFamily="34" charset="0"/>
                <a:cs typeface="Arial" panose="020B0604020202020204" pitchFamily="34" charset="0"/>
              </a:rPr>
              <a:t>boot.b</a:t>
            </a:r>
            <a:endParaRPr lang="en-US" sz="2800" dirty="0">
              <a:latin typeface="Arial" panose="020B0604020202020204" pitchFamily="34" charset="0"/>
              <a:cs typeface="Arial" panose="020B0604020202020204" pitchFamily="34" charset="0"/>
            </a:endParaRPr>
          </a:p>
          <a:p>
            <a:pPr algn="just">
              <a:buFont typeface="Wingdings" panose="05000000000000000000" pitchFamily="2" charset="2"/>
              <a:buChar char="v"/>
            </a:pPr>
            <a:r>
              <a:rPr lang="en-US" sz="2800" dirty="0">
                <a:latin typeface="Arial" panose="020B0604020202020204" pitchFamily="34" charset="0"/>
                <a:cs typeface="Arial" panose="020B0604020202020204" pitchFamily="34" charset="0"/>
              </a:rPr>
              <a:t>Prompt</a:t>
            </a:r>
          </a:p>
          <a:p>
            <a:pPr algn="just">
              <a:buFont typeface="Wingdings" panose="05000000000000000000" pitchFamily="2" charset="2"/>
              <a:buChar char="v"/>
            </a:pPr>
            <a:r>
              <a:rPr lang="en-US" sz="2800" dirty="0">
                <a:latin typeface="Arial" panose="020B0604020202020204" pitchFamily="34" charset="0"/>
                <a:cs typeface="Arial" panose="020B0604020202020204" pitchFamily="34" charset="0"/>
              </a:rPr>
              <a:t>Timeout = 100</a:t>
            </a:r>
          </a:p>
          <a:p>
            <a:pPr algn="just">
              <a:buFont typeface="Wingdings" panose="05000000000000000000" pitchFamily="2" charset="2"/>
              <a:buChar char="v"/>
            </a:pPr>
            <a:r>
              <a:rPr lang="en-US" sz="2800" dirty="0">
                <a:latin typeface="Arial" panose="020B0604020202020204" pitchFamily="34" charset="0"/>
                <a:cs typeface="Arial" panose="020B0604020202020204" pitchFamily="34" charset="0"/>
              </a:rPr>
              <a:t>Compact</a:t>
            </a:r>
          </a:p>
          <a:p>
            <a:pPr algn="just">
              <a:buFont typeface="Wingdings" panose="05000000000000000000" pitchFamily="2" charset="2"/>
              <a:buChar char="v"/>
            </a:pPr>
            <a:r>
              <a:rPr lang="en-US" sz="2800" dirty="0">
                <a:latin typeface="Arial" panose="020B0604020202020204" pitchFamily="34" charset="0"/>
                <a:cs typeface="Arial" panose="020B0604020202020204" pitchFamily="34" charset="0"/>
              </a:rPr>
              <a:t>Default = Linux</a:t>
            </a:r>
          </a:p>
          <a:p>
            <a:pPr algn="just">
              <a:buFont typeface="Wingdings" panose="05000000000000000000" pitchFamily="2" charset="2"/>
              <a:buChar char="v"/>
            </a:pPr>
            <a:r>
              <a:rPr lang="en-US" sz="2800" dirty="0">
                <a:latin typeface="Arial" panose="020B0604020202020204" pitchFamily="34" charset="0"/>
                <a:cs typeface="Arial" panose="020B0604020202020204" pitchFamily="34" charset="0"/>
              </a:rPr>
              <a:t>Image = /boot/vmlinuz-2.4.18-14</a:t>
            </a:r>
          </a:p>
          <a:p>
            <a:pPr algn="just">
              <a:buFont typeface="Wingdings" panose="05000000000000000000" pitchFamily="2" charset="2"/>
              <a:buChar char="v"/>
            </a:pPr>
            <a:r>
              <a:rPr lang="en-US" sz="2800" dirty="0">
                <a:latin typeface="Arial" panose="020B0604020202020204" pitchFamily="34" charset="0"/>
                <a:cs typeface="Arial" panose="020B0604020202020204" pitchFamily="34" charset="0"/>
              </a:rPr>
              <a:t>Label =Linux</a:t>
            </a:r>
          </a:p>
          <a:p>
            <a:pPr algn="just">
              <a:buFont typeface="Wingdings" panose="05000000000000000000" pitchFamily="2" charset="2"/>
              <a:buChar char="v"/>
            </a:pPr>
            <a:r>
              <a:rPr lang="en-US" sz="2800" dirty="0">
                <a:latin typeface="Arial" panose="020B0604020202020204" pitchFamily="34" charset="0"/>
                <a:cs typeface="Arial" panose="020B0604020202020204" pitchFamily="34" charset="0"/>
              </a:rPr>
              <a:t>Root = /dev/hdb3</a:t>
            </a:r>
          </a:p>
          <a:p>
            <a:pPr algn="just">
              <a:buFont typeface="Wingdings" panose="05000000000000000000" pitchFamily="2" charset="2"/>
              <a:buChar char="v"/>
            </a:pPr>
            <a:r>
              <a:rPr lang="en-US" sz="2800" dirty="0">
                <a:latin typeface="Arial" panose="020B0604020202020204" pitchFamily="34" charset="0"/>
                <a:cs typeface="Arial" panose="020B0604020202020204" pitchFamily="34" charset="0"/>
              </a:rPr>
              <a:t>Read-only</a:t>
            </a:r>
          </a:p>
          <a:p>
            <a:pPr algn="just">
              <a:buFont typeface="Wingdings" panose="05000000000000000000" pitchFamily="2" charset="2"/>
              <a:buChar char="v"/>
            </a:pPr>
            <a:r>
              <a:rPr lang="en-US" sz="2800" dirty="0">
                <a:latin typeface="Arial" panose="020B0604020202020204" pitchFamily="34" charset="0"/>
                <a:cs typeface="Arial" panose="020B0604020202020204" pitchFamily="34" charset="0"/>
              </a:rPr>
              <a:t>Password=</a:t>
            </a:r>
            <a:r>
              <a:rPr lang="en-US" sz="2800" dirty="0" err="1">
                <a:latin typeface="Arial" panose="020B0604020202020204" pitchFamily="34" charset="0"/>
                <a:cs typeface="Arial" panose="020B0604020202020204" pitchFamily="34" charset="0"/>
              </a:rPr>
              <a:t>linux</a:t>
            </a:r>
            <a:endParaRPr lang="en-US" sz="2800" dirty="0">
              <a:latin typeface="Arial" panose="020B0604020202020204" pitchFamily="34" charset="0"/>
              <a:cs typeface="Arial" panose="020B0604020202020204" pitchFamily="34" charset="0"/>
            </a:endParaRPr>
          </a:p>
          <a:p>
            <a:pPr algn="just">
              <a:buFont typeface="Wingdings" panose="05000000000000000000" pitchFamily="2" charset="2"/>
              <a:buChar char="v"/>
            </a:pPr>
            <a:r>
              <a:rPr lang="en-US" sz="2800" dirty="0">
                <a:latin typeface="Arial" panose="020B0604020202020204" pitchFamily="34" charset="0"/>
                <a:cs typeface="Arial" panose="020B0604020202020204" pitchFamily="34" charset="0"/>
              </a:rPr>
              <a:t>Other=/dev/had</a:t>
            </a:r>
          </a:p>
          <a:p>
            <a:pPr algn="just">
              <a:buFont typeface="Wingdings" panose="05000000000000000000" pitchFamily="2" charset="2"/>
              <a:buChar char="v"/>
            </a:pPr>
            <a:r>
              <a:rPr lang="en-US" sz="2800" dirty="0">
                <a:latin typeface="Arial" panose="020B0604020202020204" pitchFamily="34" charset="0"/>
                <a:cs typeface="Arial" panose="020B0604020202020204" pitchFamily="34" charset="0"/>
              </a:rPr>
              <a:t>Label=</a:t>
            </a:r>
            <a:r>
              <a:rPr lang="en-US" sz="2800" dirty="0" err="1">
                <a:latin typeface="Arial" panose="020B0604020202020204" pitchFamily="34" charset="0"/>
                <a:cs typeface="Arial" panose="020B0604020202020204" pitchFamily="34" charset="0"/>
              </a:rPr>
              <a:t>windowsXP</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651219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9598" y="1449963"/>
            <a:ext cx="12895002" cy="8570337"/>
          </a:xfrm>
        </p:spPr>
        <p:txBody>
          <a:bodyPr>
            <a:normAutofit/>
          </a:bodyPr>
          <a:lstStyle/>
          <a:p>
            <a:pPr algn="just"/>
            <a:r>
              <a:rPr lang="en-US" sz="4400" dirty="0" smtClean="0">
                <a:latin typeface="Arial" panose="020B0604020202020204" pitchFamily="34" charset="0"/>
                <a:cs typeface="Arial" panose="020B0604020202020204" pitchFamily="34" charset="0"/>
              </a:rPr>
              <a:t>GRUB Configure File :</a:t>
            </a:r>
          </a:p>
          <a:p>
            <a:pPr algn="just">
              <a:buFont typeface="Wingdings" panose="05000000000000000000" pitchFamily="2" charset="2"/>
              <a:buChar char="v"/>
            </a:pPr>
            <a:r>
              <a:rPr lang="en-US" dirty="0">
                <a:latin typeface="Arial" panose="020B0604020202020204" pitchFamily="34" charset="0"/>
                <a:cs typeface="Arial" panose="020B0604020202020204" pitchFamily="34" charset="0"/>
              </a:rPr>
              <a:t>Default=0</a:t>
            </a:r>
          </a:p>
          <a:p>
            <a:pPr algn="just">
              <a:buFont typeface="Wingdings" panose="05000000000000000000" pitchFamily="2" charset="2"/>
              <a:buChar char="v"/>
            </a:pPr>
            <a:r>
              <a:rPr lang="en-US" dirty="0">
                <a:latin typeface="Arial" panose="020B0604020202020204" pitchFamily="34" charset="0"/>
                <a:cs typeface="Arial" panose="020B0604020202020204" pitchFamily="34" charset="0"/>
              </a:rPr>
              <a:t>Timeout=10</a:t>
            </a:r>
          </a:p>
          <a:p>
            <a:pPr algn="just">
              <a:buFont typeface="Wingdings" panose="05000000000000000000" pitchFamily="2" charset="2"/>
              <a:buChar char="v"/>
            </a:pPr>
            <a:r>
              <a:rPr lang="en-US" dirty="0" err="1">
                <a:latin typeface="Arial" panose="020B0604020202020204" pitchFamily="34" charset="0"/>
                <a:cs typeface="Arial" panose="020B0604020202020204" pitchFamily="34" charset="0"/>
              </a:rPr>
              <a:t>Splashimage</a:t>
            </a:r>
            <a:r>
              <a:rPr lang="en-US" dirty="0">
                <a:latin typeface="Arial" panose="020B0604020202020204" pitchFamily="34" charset="0"/>
                <a:cs typeface="Arial" panose="020B0604020202020204" pitchFamily="34" charset="0"/>
              </a:rPr>
              <a:t>=(hd1,2)/grub/splash.xp.gz</a:t>
            </a:r>
          </a:p>
          <a:p>
            <a:pPr algn="just">
              <a:buFont typeface="Wingdings" panose="05000000000000000000" pitchFamily="2" charset="2"/>
              <a:buChar char="v"/>
            </a:pPr>
            <a:r>
              <a:rPr lang="en-US" dirty="0">
                <a:latin typeface="Arial" panose="020B0604020202020204" pitchFamily="34" charset="0"/>
                <a:cs typeface="Arial" panose="020B0604020202020204" pitchFamily="34" charset="0"/>
              </a:rPr>
              <a:t>Password –md5 $1$0pevt0$y.br.18LYAasRsGdSKLY1p1</a:t>
            </a:r>
          </a:p>
          <a:p>
            <a:pPr algn="just">
              <a:buFont typeface="Wingdings" panose="05000000000000000000" pitchFamily="2" charset="2"/>
              <a:buChar char="v"/>
            </a:pPr>
            <a:r>
              <a:rPr lang="en-US" dirty="0">
                <a:latin typeface="Arial" panose="020B0604020202020204" pitchFamily="34" charset="0"/>
                <a:cs typeface="Arial" panose="020B0604020202020204" pitchFamily="34" charset="0"/>
              </a:rPr>
              <a:t>Title Red Hat Linux</a:t>
            </a:r>
          </a:p>
          <a:p>
            <a:pPr algn="just">
              <a:buFont typeface="Wingdings" panose="05000000000000000000" pitchFamily="2" charset="2"/>
              <a:buChar char="v"/>
            </a:pPr>
            <a:r>
              <a:rPr lang="en-US" dirty="0">
                <a:latin typeface="Arial" panose="020B0604020202020204" pitchFamily="34" charset="0"/>
                <a:cs typeface="Arial" panose="020B0604020202020204" pitchFamily="34" charset="0"/>
              </a:rPr>
              <a:t>Password –md5 $</a:t>
            </a:r>
            <a:r>
              <a:rPr lang="en-US" dirty="0">
                <a:latin typeface="Arial" panose="020B0604020202020204" pitchFamily="34" charset="0"/>
                <a:cs typeface="Arial" panose="020B0604020202020204" pitchFamily="34" charset="0"/>
              </a:rPr>
              <a:t>1$0pevt0$y.br.18LYAasRsGdSKLY1p1</a:t>
            </a:r>
          </a:p>
          <a:p>
            <a:pPr algn="just">
              <a:buFont typeface="Wingdings" panose="05000000000000000000" pitchFamily="2" charset="2"/>
              <a:buChar char="v"/>
            </a:pPr>
            <a:r>
              <a:rPr lang="en-US" dirty="0">
                <a:latin typeface="Arial" panose="020B0604020202020204" pitchFamily="34" charset="0"/>
                <a:cs typeface="Arial" panose="020B0604020202020204" pitchFamily="34" charset="0"/>
              </a:rPr>
              <a:t>Root (hd1,2)</a:t>
            </a:r>
          </a:p>
          <a:p>
            <a:pPr algn="just">
              <a:buFont typeface="Wingdings" panose="05000000000000000000" pitchFamily="2" charset="2"/>
              <a:buChar char="v"/>
            </a:pPr>
            <a:r>
              <a:rPr lang="en-US" dirty="0" err="1">
                <a:latin typeface="Arial" panose="020B0604020202020204" pitchFamily="34" charset="0"/>
                <a:cs typeface="Arial" panose="020B0604020202020204" pitchFamily="34" charset="0"/>
              </a:rPr>
              <a:t>Kernal</a:t>
            </a:r>
            <a:r>
              <a:rPr lang="en-US" dirty="0">
                <a:latin typeface="Arial" panose="020B0604020202020204" pitchFamily="34" charset="0"/>
                <a:cs typeface="Arial" panose="020B0604020202020204" pitchFamily="34" charset="0"/>
              </a:rPr>
              <a:t> /vmlinuz-2.4.18-14 </a:t>
            </a:r>
            <a:r>
              <a:rPr lang="en-US" dirty="0" err="1">
                <a:latin typeface="Arial" panose="020B0604020202020204" pitchFamily="34" charset="0"/>
                <a:cs typeface="Arial" panose="020B0604020202020204" pitchFamily="34" charset="0"/>
              </a:rPr>
              <a:t>ro</a:t>
            </a:r>
            <a:r>
              <a:rPr lang="en-US" dirty="0">
                <a:latin typeface="Arial" panose="020B0604020202020204" pitchFamily="34" charset="0"/>
                <a:cs typeface="Arial" panose="020B0604020202020204" pitchFamily="34" charset="0"/>
              </a:rPr>
              <a:t> root == LABEL =/</a:t>
            </a:r>
            <a:r>
              <a:rPr lang="en-US" dirty="0" err="1">
                <a:latin typeface="Arial" panose="020B0604020202020204" pitchFamily="34" charset="0"/>
                <a:cs typeface="Arial" panose="020B0604020202020204" pitchFamily="34" charset="0"/>
              </a:rPr>
              <a:t>initrd</a:t>
            </a:r>
            <a:r>
              <a:rPr lang="en-US" dirty="0">
                <a:latin typeface="Arial" panose="020B0604020202020204" pitchFamily="34" charset="0"/>
                <a:cs typeface="Arial" panose="020B0604020202020204" pitchFamily="34" charset="0"/>
              </a:rPr>
              <a:t> /initrd-2.4.18-14.img</a:t>
            </a:r>
          </a:p>
          <a:p>
            <a:pPr algn="just">
              <a:buFont typeface="Wingdings" panose="05000000000000000000" pitchFamily="2" charset="2"/>
              <a:buChar char="v"/>
            </a:pPr>
            <a:r>
              <a:rPr lang="en-US" dirty="0" err="1">
                <a:latin typeface="Arial" panose="020B0604020202020204" pitchFamily="34" charset="0"/>
                <a:cs typeface="Arial" panose="020B0604020202020204" pitchFamily="34" charset="0"/>
              </a:rPr>
              <a:t>Savedefault</a:t>
            </a:r>
            <a:endParaRPr lang="en-US" dirty="0">
              <a:latin typeface="Arial" panose="020B0604020202020204" pitchFamily="34" charset="0"/>
              <a:cs typeface="Arial" panose="020B0604020202020204" pitchFamily="34" charset="0"/>
            </a:endParaRPr>
          </a:p>
          <a:p>
            <a:pPr algn="just">
              <a:buFont typeface="Wingdings" panose="05000000000000000000" pitchFamily="2" charset="2"/>
              <a:buChar char="v"/>
            </a:pPr>
            <a:r>
              <a:rPr lang="en-US" dirty="0">
                <a:latin typeface="Arial" panose="020B0604020202020204" pitchFamily="34" charset="0"/>
                <a:cs typeface="Arial" panose="020B0604020202020204" pitchFamily="34" charset="0"/>
              </a:rPr>
              <a:t>boot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52778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201998" y="1393891"/>
            <a:ext cx="12895002" cy="8855009"/>
          </a:xfrm>
        </p:spPr>
        <p:txBody>
          <a:bodyPr>
            <a:normAutofit/>
          </a:bodyPr>
          <a:lstStyle/>
          <a:p>
            <a:pPr marL="0" indent="0" algn="just">
              <a:buNone/>
            </a:pPr>
            <a:r>
              <a:rPr lang="en-US" sz="4000" dirty="0">
                <a:solidFill>
                  <a:srgbClr val="FF0000"/>
                </a:solidFill>
                <a:latin typeface="Arial" panose="020B0604020202020204" pitchFamily="34" charset="0"/>
                <a:cs typeface="Arial" panose="020B0604020202020204" pitchFamily="34" charset="0"/>
              </a:rPr>
              <a:t>2.Patching Linux Kernel:</a:t>
            </a:r>
          </a:p>
          <a:p>
            <a:pPr marL="0" indent="0" algn="just">
              <a:buNone/>
            </a:pPr>
            <a:r>
              <a:rPr lang="en-US" sz="3600" dirty="0" smtClean="0">
                <a:latin typeface="Arial" panose="020B0604020202020204" pitchFamily="34" charset="0"/>
                <a:cs typeface="Arial" panose="020B0604020202020204" pitchFamily="34" charset="0"/>
              </a:rPr>
              <a:t>What </a:t>
            </a:r>
            <a:r>
              <a:rPr lang="en-US" sz="3600" dirty="0">
                <a:latin typeface="Arial" panose="020B0604020202020204" pitchFamily="34" charset="0"/>
                <a:cs typeface="Arial" panose="020B0604020202020204" pitchFamily="34" charset="0"/>
              </a:rPr>
              <a:t>is a patch?</a:t>
            </a:r>
          </a:p>
          <a:p>
            <a:pPr algn="just"/>
            <a:r>
              <a:rPr lang="en-US" sz="2400" dirty="0">
                <a:latin typeface="Arial" panose="020B0604020202020204" pitchFamily="34" charset="0"/>
                <a:cs typeface="Arial" panose="020B0604020202020204" pitchFamily="34" charset="0"/>
              </a:rPr>
              <a:t>A patch is a small text document containing a delta of changes between two different versions of a source tree. Patches are created with the diff program.</a:t>
            </a:r>
          </a:p>
          <a:p>
            <a:pPr algn="just"/>
            <a:r>
              <a:rPr lang="en-US" sz="2400" dirty="0">
                <a:latin typeface="Arial" panose="020B0604020202020204" pitchFamily="34" charset="0"/>
                <a:cs typeface="Arial" panose="020B0604020202020204" pitchFamily="34" charset="0"/>
              </a:rPr>
              <a:t>To correctly apply a patch you need to know what base it was generated from and what new version the patch will change the source tree into. These should both be present in the patch file metadata or be possible to deduce from the filename</a:t>
            </a:r>
            <a:r>
              <a:rPr lang="en-US" sz="2400" dirty="0">
                <a:latin typeface="Arial" panose="020B0604020202020204" pitchFamily="34" charset="0"/>
                <a:cs typeface="Arial" panose="020B0604020202020204" pitchFamily="34" charset="0"/>
              </a:rPr>
              <a:t>.</a:t>
            </a:r>
          </a:p>
          <a:p>
            <a:pPr marL="0" indent="0" algn="just">
              <a:buNone/>
            </a:pPr>
            <a:r>
              <a:rPr lang="en-US" sz="3600" dirty="0" smtClean="0">
                <a:latin typeface="Arial" panose="020B0604020202020204" pitchFamily="34" charset="0"/>
                <a:cs typeface="Arial" panose="020B0604020202020204" pitchFamily="34" charset="0"/>
              </a:rPr>
              <a:t>Patching Linux includes :</a:t>
            </a:r>
          </a:p>
          <a:p>
            <a:pPr algn="just">
              <a:buFont typeface="Wingdings" panose="05000000000000000000" pitchFamily="2" charset="2"/>
              <a:buChar char="Ø"/>
            </a:pPr>
            <a:r>
              <a:rPr lang="en-US" sz="2400" dirty="0">
                <a:latin typeface="Arial" panose="020B0604020202020204" pitchFamily="34" charset="0"/>
                <a:cs typeface="Arial" panose="020B0604020202020204" pitchFamily="34" charset="0"/>
              </a:rPr>
              <a:t>Getting new kernel modules</a:t>
            </a:r>
          </a:p>
          <a:p>
            <a:pPr algn="just">
              <a:buFont typeface="Wingdings" panose="05000000000000000000" pitchFamily="2" charset="2"/>
              <a:buChar char="Ø"/>
            </a:pPr>
            <a:r>
              <a:rPr lang="en-US" sz="2400" dirty="0">
                <a:latin typeface="Arial" panose="020B0604020202020204" pitchFamily="34" charset="0"/>
                <a:cs typeface="Arial" panose="020B0604020202020204" pitchFamily="34" charset="0"/>
              </a:rPr>
              <a:t>Editing </a:t>
            </a:r>
            <a:r>
              <a:rPr lang="en-US" sz="2400" dirty="0" err="1">
                <a:latin typeface="Arial" panose="020B0604020202020204" pitchFamily="34" charset="0"/>
                <a:cs typeface="Arial" panose="020B0604020202020204" pitchFamily="34" charset="0"/>
              </a:rPr>
              <a:t>LILO.conf</a:t>
            </a:r>
            <a:endParaRPr lang="en-US" sz="2400" dirty="0">
              <a:latin typeface="Arial" panose="020B0604020202020204" pitchFamily="34" charset="0"/>
              <a:cs typeface="Arial" panose="020B0604020202020204" pitchFamily="34" charset="0"/>
            </a:endParaRPr>
          </a:p>
          <a:p>
            <a:pPr algn="just">
              <a:buFont typeface="Wingdings" panose="05000000000000000000" pitchFamily="2" charset="2"/>
              <a:buChar char="Ø"/>
            </a:pPr>
            <a:r>
              <a:rPr lang="en-US" sz="2400" dirty="0">
                <a:latin typeface="Arial" panose="020B0604020202020204" pitchFamily="34" charset="0"/>
                <a:cs typeface="Arial" panose="020B0604020202020204" pitchFamily="34" charset="0"/>
              </a:rPr>
              <a:t>Restarting LILO</a:t>
            </a:r>
          </a:p>
          <a:p>
            <a:pPr algn="just">
              <a:buFont typeface="Wingdings" panose="05000000000000000000" pitchFamily="2" charset="2"/>
              <a:buChar char="Ø"/>
            </a:pPr>
            <a:r>
              <a:rPr lang="en-US" sz="2400" dirty="0">
                <a:latin typeface="Arial" panose="020B0604020202020204" pitchFamily="34" charset="0"/>
                <a:cs typeface="Arial" panose="020B0604020202020204" pitchFamily="34" charset="0"/>
              </a:rPr>
              <a:t>Write new MBR</a:t>
            </a:r>
          </a:p>
          <a:p>
            <a:pPr marL="0" indent="0" algn="just">
              <a:buNone/>
            </a:pPr>
            <a:r>
              <a:rPr lang="en-US" sz="3600" dirty="0" err="1" smtClean="0">
                <a:latin typeface="Arial" panose="020B0604020202020204" pitchFamily="34" charset="0"/>
                <a:cs typeface="Arial" panose="020B0604020202020204" pitchFamily="34" charset="0"/>
              </a:rPr>
              <a:t>Kpatch</a:t>
            </a:r>
            <a:r>
              <a:rPr lang="en-US" sz="3600" dirty="0" smtClean="0">
                <a:latin typeface="Arial" panose="020B0604020202020204" pitchFamily="34" charset="0"/>
                <a:cs typeface="Arial" panose="020B0604020202020204" pitchFamily="34" charset="0"/>
              </a:rPr>
              <a:t> – Dynamic Kernel Patching :</a:t>
            </a:r>
          </a:p>
          <a:p>
            <a:pPr algn="just">
              <a:buFont typeface="Wingdings" panose="05000000000000000000" pitchFamily="2" charset="2"/>
              <a:buChar char="Ø"/>
            </a:pPr>
            <a:r>
              <a:rPr lang="en-US" sz="2400" dirty="0" err="1">
                <a:latin typeface="Arial" panose="020B0604020202020204" pitchFamily="34" charset="0"/>
                <a:cs typeface="Arial" panose="020B0604020202020204" pitchFamily="34" charset="0"/>
              </a:rPr>
              <a:t>Kpatch</a:t>
            </a:r>
            <a:r>
              <a:rPr lang="en-US" sz="2400" dirty="0">
                <a:latin typeface="Arial" panose="020B0604020202020204" pitchFamily="34" charset="0"/>
                <a:cs typeface="Arial" panose="020B0604020202020204" pitchFamily="34" charset="0"/>
              </a:rPr>
              <a:t> is a feature of the </a:t>
            </a:r>
            <a:r>
              <a:rPr lang="en-US" sz="2400" dirty="0" err="1">
                <a:latin typeface="Arial" panose="020B0604020202020204" pitchFamily="34" charset="0"/>
                <a:cs typeface="Arial" panose="020B0604020202020204" pitchFamily="34" charset="0"/>
              </a:rPr>
              <a:t>linux</a:t>
            </a:r>
            <a:r>
              <a:rPr lang="en-US" sz="2400" dirty="0">
                <a:latin typeface="Arial" panose="020B0604020202020204" pitchFamily="34" charset="0"/>
                <a:cs typeface="Arial" panose="020B0604020202020204" pitchFamily="34" charset="0"/>
              </a:rPr>
              <a:t> kernel that allows live patching of a running kernel which allows kernel </a:t>
            </a:r>
          </a:p>
          <a:p>
            <a:pPr algn="just">
              <a:buFont typeface="Wingdings" panose="05000000000000000000" pitchFamily="2" charset="2"/>
              <a:buChar char="Ø"/>
            </a:pPr>
            <a:r>
              <a:rPr lang="en-US" sz="2400" dirty="0">
                <a:latin typeface="Arial" panose="020B0604020202020204" pitchFamily="34" charset="0"/>
                <a:cs typeface="Arial" panose="020B0604020202020204" pitchFamily="34" charset="0"/>
              </a:rPr>
              <a:t>Patches to be applied to the kernel for security even through the kernel is still running</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427051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90885" y="1410693"/>
            <a:ext cx="12982315" cy="8762007"/>
          </a:xfrm>
        </p:spPr>
        <p:txBody>
          <a:bodyPr/>
          <a:lstStyle/>
          <a:p>
            <a:pPr marL="0" indent="0" algn="just">
              <a:buNone/>
            </a:pPr>
            <a:r>
              <a:rPr lang="en-US" sz="3600" dirty="0">
                <a:solidFill>
                  <a:srgbClr val="FF0000"/>
                </a:solidFill>
                <a:latin typeface="Arial" panose="020B0604020202020204" pitchFamily="34" charset="0"/>
                <a:cs typeface="Arial" panose="020B0604020202020204" pitchFamily="34" charset="0"/>
              </a:rPr>
              <a:t>3.Remove Unused Software:</a:t>
            </a:r>
          </a:p>
          <a:p>
            <a:pPr algn="just">
              <a:buFont typeface="Wingdings" panose="05000000000000000000" pitchFamily="2" charset="2"/>
              <a:buChar char="q"/>
            </a:pPr>
            <a:r>
              <a:rPr lang="en-US" sz="4200" u="sng" dirty="0"/>
              <a:t>Commands:</a:t>
            </a:r>
          </a:p>
          <a:p>
            <a:pPr algn="just"/>
            <a:r>
              <a:rPr lang="en-US" dirty="0" smtClean="0">
                <a:latin typeface="Arial" panose="020B0604020202020204" pitchFamily="34" charset="0"/>
                <a:cs typeface="Arial" panose="020B0604020202020204" pitchFamily="34" charset="0"/>
              </a:rPr>
              <a:t>For Red Hat/ RHEL/ Fedora / Centos :</a:t>
            </a:r>
          </a:p>
          <a:p>
            <a:pPr marL="0" indent="0" algn="just">
              <a:buNone/>
            </a:pPr>
            <a:r>
              <a:rPr lang="en-US" dirty="0" smtClean="0">
                <a:latin typeface="Arial" panose="020B0604020202020204" pitchFamily="34" charset="0"/>
                <a:cs typeface="Arial" panose="020B0604020202020204" pitchFamily="34" charset="0"/>
              </a:rPr>
              <a:t>$ yum list installed</a:t>
            </a:r>
          </a:p>
          <a:p>
            <a:pPr marL="0" indent="0" algn="just">
              <a:buNone/>
            </a:pPr>
            <a:r>
              <a:rPr lang="en-US" dirty="0" smtClean="0">
                <a:latin typeface="Arial" panose="020B0604020202020204" pitchFamily="34" charset="0"/>
                <a:cs typeface="Arial" panose="020B0604020202020204" pitchFamily="34" charset="0"/>
              </a:rPr>
              <a:t>$ yum list </a:t>
            </a:r>
            <a:r>
              <a:rPr lang="en-US" dirty="0" err="1" smtClean="0">
                <a:latin typeface="Arial" panose="020B0604020202020204" pitchFamily="34" charset="0"/>
                <a:cs typeface="Arial" panose="020B0604020202020204" pitchFamily="34" charset="0"/>
              </a:rPr>
              <a:t>packageName</a:t>
            </a:r>
            <a:endParaRPr lang="en-US" dirty="0" smtClean="0">
              <a:latin typeface="Arial" panose="020B0604020202020204" pitchFamily="34" charset="0"/>
              <a:cs typeface="Arial" panose="020B0604020202020204" pitchFamily="34" charset="0"/>
            </a:endParaRPr>
          </a:p>
          <a:p>
            <a:pPr marL="0" indent="0" algn="just">
              <a:buNone/>
            </a:pPr>
            <a:r>
              <a:rPr lang="en-US" dirty="0" smtClean="0">
                <a:latin typeface="Arial" panose="020B0604020202020204" pitchFamily="34" charset="0"/>
                <a:cs typeface="Arial" panose="020B0604020202020204" pitchFamily="34" charset="0"/>
              </a:rPr>
              <a:t>$ yum remove </a:t>
            </a:r>
            <a:r>
              <a:rPr lang="en-US" dirty="0" err="1" smtClean="0">
                <a:latin typeface="Arial" panose="020B0604020202020204" pitchFamily="34" charset="0"/>
                <a:cs typeface="Arial" panose="020B0604020202020204" pitchFamily="34" charset="0"/>
              </a:rPr>
              <a:t>PackageName</a:t>
            </a:r>
            <a:endParaRPr lang="en-US" dirty="0" smtClean="0">
              <a:latin typeface="Arial" panose="020B0604020202020204" pitchFamily="34" charset="0"/>
              <a:cs typeface="Arial" panose="020B0604020202020204" pitchFamily="34" charset="0"/>
            </a:endParaRPr>
          </a:p>
          <a:p>
            <a:pPr marL="0" indent="0" algn="just">
              <a:buNone/>
            </a:pPr>
            <a:endParaRPr lang="en-US" dirty="0">
              <a:latin typeface="Arial" panose="020B0604020202020204" pitchFamily="34" charset="0"/>
              <a:cs typeface="Arial" panose="020B0604020202020204" pitchFamily="34" charset="0"/>
            </a:endParaRPr>
          </a:p>
          <a:p>
            <a:pPr algn="just">
              <a:buFont typeface="Wingdings" panose="05000000000000000000" pitchFamily="2" charset="2"/>
              <a:buChar char="Ø"/>
            </a:pPr>
            <a:r>
              <a:rPr lang="en-US" dirty="0" err="1" smtClean="0">
                <a:latin typeface="Arial" panose="020B0604020202020204" pitchFamily="34" charset="0"/>
                <a:cs typeface="Arial" panose="020B0604020202020204" pitchFamily="34" charset="0"/>
              </a:rPr>
              <a:t>Debian</a:t>
            </a:r>
            <a:r>
              <a:rPr lang="en-US" dirty="0" smtClean="0">
                <a:latin typeface="Arial" panose="020B0604020202020204" pitchFamily="34" charset="0"/>
                <a:cs typeface="Arial" panose="020B0604020202020204" pitchFamily="34" charset="0"/>
              </a:rPr>
              <a:t>/Ubuntu Linux :</a:t>
            </a:r>
          </a:p>
          <a:p>
            <a:pPr marL="0" indent="0" algn="just">
              <a:buNone/>
            </a:pP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dpkg</a:t>
            </a:r>
            <a:r>
              <a:rPr lang="en-US" dirty="0" smtClean="0">
                <a:latin typeface="Arial" panose="020B0604020202020204" pitchFamily="34" charset="0"/>
                <a:cs typeface="Arial" panose="020B0604020202020204" pitchFamily="34" charset="0"/>
              </a:rPr>
              <a:t> –l</a:t>
            </a:r>
          </a:p>
          <a:p>
            <a:pPr marL="0" indent="0" algn="just">
              <a:buNone/>
            </a:pP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dpkg</a:t>
            </a:r>
            <a:r>
              <a:rPr lang="en-US" dirty="0" smtClean="0">
                <a:latin typeface="Arial" panose="020B0604020202020204" pitchFamily="34" charset="0"/>
                <a:cs typeface="Arial" panose="020B0604020202020204" pitchFamily="34" charset="0"/>
              </a:rPr>
              <a:t> --info </a:t>
            </a:r>
            <a:r>
              <a:rPr lang="en-US" dirty="0" err="1" smtClean="0">
                <a:latin typeface="Arial" panose="020B0604020202020204" pitchFamily="34" charset="0"/>
                <a:cs typeface="Arial" panose="020B0604020202020204" pitchFamily="34" charset="0"/>
              </a:rPr>
              <a:t>packageName</a:t>
            </a:r>
            <a:endParaRPr lang="en-US" dirty="0" smtClean="0">
              <a:latin typeface="Arial" panose="020B0604020202020204" pitchFamily="34" charset="0"/>
              <a:cs typeface="Arial" panose="020B0604020202020204" pitchFamily="34" charset="0"/>
            </a:endParaRPr>
          </a:p>
          <a:p>
            <a:pPr marL="0" indent="0" algn="just">
              <a:buNone/>
            </a:pPr>
            <a:r>
              <a:rPr lang="en-US" dirty="0" smtClean="0">
                <a:latin typeface="Arial" panose="020B0604020202020204" pitchFamily="34" charset="0"/>
                <a:cs typeface="Arial" panose="020B0604020202020204" pitchFamily="34" charset="0"/>
              </a:rPr>
              <a:t>$ apt-get remove </a:t>
            </a:r>
            <a:r>
              <a:rPr lang="en-US" dirty="0" err="1" smtClean="0">
                <a:latin typeface="Arial" panose="020B0604020202020204" pitchFamily="34" charset="0"/>
                <a:cs typeface="Arial" panose="020B0604020202020204" pitchFamily="34" charset="0"/>
              </a:rPr>
              <a:t>packageName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766749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5400" y="1038768"/>
            <a:ext cx="12895002" cy="8829132"/>
          </a:xfrm>
        </p:spPr>
        <p:txBody>
          <a:bodyPr>
            <a:normAutofit/>
          </a:bodyPr>
          <a:lstStyle/>
          <a:p>
            <a:pPr marL="0" indent="0" algn="just">
              <a:buNone/>
            </a:pPr>
            <a:r>
              <a:rPr lang="en-US" sz="3600" dirty="0">
                <a:solidFill>
                  <a:srgbClr val="FF0000"/>
                </a:solidFill>
                <a:latin typeface="Arial" panose="020B0604020202020204" pitchFamily="34" charset="0"/>
                <a:cs typeface="Arial" panose="020B0604020202020204" pitchFamily="34" charset="0"/>
              </a:rPr>
              <a:t>4.Strong Password Policy :</a:t>
            </a:r>
          </a:p>
          <a:p>
            <a:pPr marL="685800" indent="-685800" algn="just">
              <a:buFont typeface="+mj-lt"/>
              <a:buAutoNum type="arabicParenR"/>
            </a:pPr>
            <a:r>
              <a:rPr lang="en-US" sz="3000" dirty="0">
                <a:latin typeface="Arial" panose="020B0604020202020204" pitchFamily="34" charset="0"/>
                <a:cs typeface="Arial" panose="020B0604020202020204" pitchFamily="34" charset="0"/>
              </a:rPr>
              <a:t>Configuration of shadow password:</a:t>
            </a:r>
          </a:p>
          <a:p>
            <a:pPr algn="just">
              <a:buFont typeface="Wingdings" panose="05000000000000000000" pitchFamily="2" charset="2"/>
              <a:buChar char="v"/>
            </a:pPr>
            <a:r>
              <a:rPr lang="en-US" dirty="0" smtClean="0">
                <a:solidFill>
                  <a:schemeClr val="tx1"/>
                </a:solidFill>
                <a:latin typeface="Arial" panose="020B0604020202020204" pitchFamily="34" charset="0"/>
                <a:cs typeface="Arial" panose="020B0604020202020204" pitchFamily="34" charset="0"/>
              </a:rPr>
              <a:t>Command:</a:t>
            </a:r>
          </a:p>
          <a:p>
            <a:pPr marL="0" indent="0" algn="just">
              <a:buNone/>
            </a:pPr>
            <a:r>
              <a:rPr lang="en-US" dirty="0" smtClean="0">
                <a:solidFill>
                  <a:schemeClr val="tx1"/>
                </a:solidFill>
                <a:latin typeface="Arial" panose="020B0604020202020204" pitchFamily="34" charset="0"/>
                <a:cs typeface="Arial" panose="020B0604020202020204" pitchFamily="34" charset="0"/>
              </a:rPr>
              <a:t>Nano /</a:t>
            </a:r>
            <a:r>
              <a:rPr lang="en-US" dirty="0" err="1" smtClean="0">
                <a:solidFill>
                  <a:schemeClr val="tx1"/>
                </a:solidFill>
                <a:latin typeface="Arial" panose="020B0604020202020204" pitchFamily="34" charset="0"/>
                <a:cs typeface="Arial" panose="020B0604020202020204" pitchFamily="34" charset="0"/>
              </a:rPr>
              <a:t>etc</a:t>
            </a:r>
            <a:r>
              <a:rPr lang="en-US" dirty="0" smtClean="0">
                <a:solidFill>
                  <a:schemeClr val="tx1"/>
                </a:solidFill>
                <a:latin typeface="Arial" panose="020B0604020202020204" pitchFamily="34" charset="0"/>
                <a:cs typeface="Arial" panose="020B0604020202020204" pitchFamily="34" charset="0"/>
              </a:rPr>
              <a:t>/</a:t>
            </a:r>
            <a:r>
              <a:rPr lang="en-US" dirty="0" err="1" smtClean="0">
                <a:solidFill>
                  <a:schemeClr val="tx1"/>
                </a:solidFill>
                <a:latin typeface="Arial" panose="020B0604020202020204" pitchFamily="34" charset="0"/>
                <a:cs typeface="Arial" panose="020B0604020202020204" pitchFamily="34" charset="0"/>
              </a:rPr>
              <a:t>login.defs</a:t>
            </a:r>
            <a:r>
              <a:rPr lang="en-US" dirty="0" smtClean="0">
                <a:solidFill>
                  <a:schemeClr val="tx1"/>
                </a:solidFill>
                <a:latin typeface="Arial" panose="020B0604020202020204" pitchFamily="34" charset="0"/>
                <a:cs typeface="Arial" panose="020B0604020202020204" pitchFamily="34" charset="0"/>
              </a:rPr>
              <a:t> </a:t>
            </a:r>
          </a:p>
          <a:p>
            <a:pPr algn="just">
              <a:buFont typeface="Wingdings" panose="05000000000000000000" pitchFamily="2" charset="2"/>
              <a:buChar char="v"/>
            </a:pPr>
            <a:r>
              <a:rPr lang="en-US" dirty="0" smtClean="0">
                <a:solidFill>
                  <a:schemeClr val="tx1"/>
                </a:solidFill>
                <a:latin typeface="Arial" panose="020B0604020202020204" pitchFamily="34" charset="0"/>
                <a:cs typeface="Arial" panose="020B0604020202020204" pitchFamily="34" charset="0"/>
              </a:rPr>
              <a:t>Configuration Parameters:</a:t>
            </a:r>
          </a:p>
          <a:p>
            <a:pPr marL="0" indent="0" algn="just">
              <a:buNone/>
            </a:pPr>
            <a:r>
              <a:rPr lang="en-US" dirty="0" smtClean="0">
                <a:solidFill>
                  <a:schemeClr val="tx1"/>
                </a:solidFill>
                <a:latin typeface="Arial" panose="020B0604020202020204" pitchFamily="34" charset="0"/>
                <a:cs typeface="Arial" panose="020B0604020202020204" pitchFamily="34" charset="0"/>
              </a:rPr>
              <a:t>PASS_MAX_DAYS=30	</a:t>
            </a:r>
          </a:p>
          <a:p>
            <a:pPr marL="0" indent="0" algn="just">
              <a:buNone/>
            </a:pPr>
            <a:r>
              <a:rPr lang="en-US" dirty="0" smtClean="0">
                <a:solidFill>
                  <a:schemeClr val="tx1"/>
                </a:solidFill>
                <a:latin typeface="Arial" panose="020B0604020202020204" pitchFamily="34" charset="0"/>
                <a:cs typeface="Arial" panose="020B0604020202020204" pitchFamily="34" charset="0"/>
              </a:rPr>
              <a:t>PASS_WARN_AGE=20</a:t>
            </a:r>
            <a:endParaRPr lang="en-US" dirty="0">
              <a:solidFill>
                <a:schemeClr val="tx1"/>
              </a:solidFill>
              <a:latin typeface="Arial" panose="020B0604020202020204" pitchFamily="34" charset="0"/>
              <a:cs typeface="Arial" panose="020B0604020202020204" pitchFamily="34" charset="0"/>
            </a:endParaRPr>
          </a:p>
          <a:p>
            <a:pPr marL="0" indent="0" algn="just">
              <a:buNone/>
            </a:pPr>
            <a:r>
              <a:rPr lang="en-US" dirty="0">
                <a:solidFill>
                  <a:schemeClr val="tx1"/>
                </a:solidFill>
                <a:latin typeface="Arial" panose="020B0604020202020204" pitchFamily="34" charset="0"/>
                <a:cs typeface="Arial" panose="020B0604020202020204" pitchFamily="34" charset="0"/>
              </a:rPr>
              <a:t>ENCRYPT_METHOD SHA512</a:t>
            </a:r>
          </a:p>
          <a:p>
            <a:pPr marL="0" indent="0" algn="just">
              <a:buNone/>
            </a:pPr>
            <a:r>
              <a:rPr lang="en-US" dirty="0">
                <a:solidFill>
                  <a:schemeClr val="tx1"/>
                </a:solidFill>
                <a:latin typeface="Arial" panose="020B0604020202020204" pitchFamily="34" charset="0"/>
                <a:cs typeface="Arial" panose="020B0604020202020204" pitchFamily="34" charset="0"/>
              </a:rPr>
              <a:t>LOGIN_RETRIES </a:t>
            </a:r>
            <a:r>
              <a:rPr lang="en-US" dirty="0" smtClean="0">
                <a:solidFill>
                  <a:schemeClr val="tx1"/>
                </a:solidFill>
                <a:latin typeface="Arial" panose="020B0604020202020204" pitchFamily="34" charset="0"/>
                <a:cs typeface="Arial" panose="020B0604020202020204" pitchFamily="34" charset="0"/>
              </a:rPr>
              <a:t>=5</a:t>
            </a:r>
          </a:p>
          <a:p>
            <a:pPr algn="just">
              <a:buAutoNum type="arabicParenR" startAt="2"/>
            </a:pPr>
            <a:r>
              <a:rPr lang="en-US" sz="3000" dirty="0">
                <a:latin typeface="Arial" panose="020B0604020202020204" pitchFamily="34" charset="0"/>
                <a:cs typeface="Arial" panose="020B0604020202020204" pitchFamily="34" charset="0"/>
              </a:rPr>
              <a:t>Password Files in Linux:</a:t>
            </a:r>
          </a:p>
          <a:p>
            <a:pPr marL="0" indent="0" algn="just">
              <a:buNone/>
            </a:pPr>
            <a:endParaRPr lang="en-US" dirty="0">
              <a:solidFill>
                <a:schemeClr val="tx1"/>
              </a:solidFill>
              <a:latin typeface="Arial" panose="020B0604020202020204" pitchFamily="34" charset="0"/>
              <a:cs typeface="Arial" panose="020B0604020202020204" pitchFamily="34" charset="0"/>
            </a:endParaRPr>
          </a:p>
          <a:p>
            <a:pPr algn="just">
              <a:buAutoNum type="arabicParenR" startAt="2"/>
            </a:pPr>
            <a:endParaRPr lang="en-US" dirty="0" smtClean="0">
              <a:solidFill>
                <a:schemeClr val="tx1"/>
              </a:solidFill>
              <a:latin typeface="Arial" panose="020B0604020202020204" pitchFamily="34" charset="0"/>
              <a:cs typeface="Arial" panose="020B0604020202020204" pitchFamily="34" charset="0"/>
            </a:endParaRPr>
          </a:p>
          <a:p>
            <a:pPr algn="just">
              <a:buAutoNum type="arabicParenR" startAt="2"/>
            </a:pPr>
            <a:endParaRPr lang="en-US" dirty="0">
              <a:solidFill>
                <a:schemeClr val="tx1"/>
              </a:solidFill>
              <a:latin typeface="Arial" panose="020B0604020202020204" pitchFamily="34" charset="0"/>
              <a:cs typeface="Arial" panose="020B0604020202020204" pitchFamily="34" charset="0"/>
            </a:endParaRPr>
          </a:p>
          <a:p>
            <a:pPr algn="just">
              <a:buAutoNum type="arabicParenR" startAt="2"/>
            </a:pPr>
            <a:endParaRPr lang="en-US" dirty="0">
              <a:solidFill>
                <a:schemeClr val="accent1">
                  <a:lumMod val="60000"/>
                  <a:lumOff val="40000"/>
                </a:schemeClr>
              </a:solidFill>
              <a:latin typeface="Arial" panose="020B0604020202020204" pitchFamily="34" charset="0"/>
              <a:cs typeface="Arial" panose="020B0604020202020204" pitchFamily="34" charset="0"/>
            </a:endParaRPr>
          </a:p>
          <a:p>
            <a:pPr marL="0" indent="0" algn="just">
              <a:buNone/>
            </a:pPr>
            <a:endParaRPr lang="en-US" dirty="0" smtClean="0">
              <a:solidFill>
                <a:schemeClr val="tx1"/>
              </a:solidFill>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81920852"/>
              </p:ext>
            </p:extLst>
          </p:nvPr>
        </p:nvGraphicFramePr>
        <p:xfrm>
          <a:off x="1752600" y="6972300"/>
          <a:ext cx="12192000" cy="288798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20000"/>
                    </a:ext>
                  </a:extLst>
                </a:gridCol>
                <a:gridCol w="6096000">
                  <a:extLst>
                    <a:ext uri="{9D8B030D-6E8A-4147-A177-3AD203B41FA5}">
                      <a16:colId xmlns:a16="http://schemas.microsoft.com/office/drawing/2014/main" val="20001"/>
                    </a:ext>
                  </a:extLst>
                </a:gridCol>
              </a:tblGrid>
              <a:tr h="556260">
                <a:tc>
                  <a:txBody>
                    <a:bodyPr/>
                    <a:lstStyle/>
                    <a:p>
                      <a:r>
                        <a:rPr lang="en-US" sz="2700" dirty="0" smtClean="0"/>
                        <a:t>/</a:t>
                      </a:r>
                      <a:r>
                        <a:rPr lang="en-US" sz="2700" dirty="0" err="1" smtClean="0"/>
                        <a:t>etc</a:t>
                      </a:r>
                      <a:r>
                        <a:rPr lang="en-US" sz="2700" dirty="0" smtClean="0"/>
                        <a:t>/</a:t>
                      </a:r>
                      <a:r>
                        <a:rPr lang="en-US" sz="2700" dirty="0" err="1" smtClean="0"/>
                        <a:t>Passwd</a:t>
                      </a:r>
                      <a:endParaRPr lang="en-US" sz="2700" dirty="0"/>
                    </a:p>
                  </a:txBody>
                  <a:tcPr marL="137160" marR="137160" marT="68580" marB="68580"/>
                </a:tc>
                <a:tc>
                  <a:txBody>
                    <a:bodyPr/>
                    <a:lstStyle/>
                    <a:p>
                      <a:r>
                        <a:rPr lang="en-US" sz="2700" dirty="0" smtClean="0"/>
                        <a:t>/</a:t>
                      </a:r>
                      <a:r>
                        <a:rPr lang="en-US" sz="2700" dirty="0" err="1" smtClean="0"/>
                        <a:t>etc</a:t>
                      </a:r>
                      <a:r>
                        <a:rPr lang="en-US" sz="2700" dirty="0" smtClean="0"/>
                        <a:t>/shadow</a:t>
                      </a:r>
                      <a:endParaRPr lang="en-US" sz="2700" dirty="0"/>
                    </a:p>
                  </a:txBody>
                  <a:tcPr marL="137160" marR="137160" marT="68580" marB="68580"/>
                </a:tc>
                <a:extLst>
                  <a:ext uri="{0D108BD9-81ED-4DB2-BD59-A6C34878D82A}">
                    <a16:rowId xmlns:a16="http://schemas.microsoft.com/office/drawing/2014/main" val="10000"/>
                  </a:ext>
                </a:extLst>
              </a:tr>
              <a:tr h="1371600">
                <a:tc>
                  <a:txBody>
                    <a:bodyPr/>
                    <a:lstStyle/>
                    <a:p>
                      <a:r>
                        <a:rPr lang="en-US" sz="2700" dirty="0" smtClean="0"/>
                        <a:t>It has one way encrypted</a:t>
                      </a:r>
                      <a:r>
                        <a:rPr lang="en-US" sz="2700" baseline="0" dirty="0" smtClean="0"/>
                        <a:t> passwords are stored in a text file.</a:t>
                      </a:r>
                      <a:endParaRPr lang="en-US" sz="2700" dirty="0"/>
                    </a:p>
                  </a:txBody>
                  <a:tcPr marL="137160" marR="137160" marT="68580" marB="68580"/>
                </a:tc>
                <a:tc>
                  <a:txBody>
                    <a:bodyPr/>
                    <a:lstStyle/>
                    <a:p>
                      <a:r>
                        <a:rPr lang="en-US" sz="2700" dirty="0" smtClean="0"/>
                        <a:t>Shadow </a:t>
                      </a:r>
                      <a:r>
                        <a:rPr lang="en-US" sz="2700" dirty="0" err="1" smtClean="0"/>
                        <a:t>utils</a:t>
                      </a:r>
                      <a:r>
                        <a:rPr lang="en-US" sz="2700" dirty="0" smtClean="0"/>
                        <a:t> is</a:t>
                      </a:r>
                      <a:r>
                        <a:rPr lang="en-US" sz="2700" baseline="0" dirty="0" smtClean="0"/>
                        <a:t> a package in </a:t>
                      </a:r>
                      <a:r>
                        <a:rPr lang="en-US" sz="2700" baseline="0" dirty="0" err="1" smtClean="0"/>
                        <a:t>linux</a:t>
                      </a:r>
                      <a:r>
                        <a:rPr lang="en-US" sz="2700" baseline="0" dirty="0" smtClean="0"/>
                        <a:t> that’s installed by default in most of the distributions.</a:t>
                      </a:r>
                      <a:endParaRPr lang="en-US" sz="2700" dirty="0"/>
                    </a:p>
                  </a:txBody>
                  <a:tcPr marL="137160" marR="137160" marT="68580" marB="68580"/>
                </a:tc>
                <a:extLst>
                  <a:ext uri="{0D108BD9-81ED-4DB2-BD59-A6C34878D82A}">
                    <a16:rowId xmlns:a16="http://schemas.microsoft.com/office/drawing/2014/main" val="10001"/>
                  </a:ext>
                </a:extLst>
              </a:tr>
              <a:tr h="960120">
                <a:tc>
                  <a:txBody>
                    <a:bodyPr/>
                    <a:lstStyle/>
                    <a:p>
                      <a:r>
                        <a:rPr lang="en-US" sz="2700" dirty="0" smtClean="0"/>
                        <a:t>This file is readable by any user in the system.</a:t>
                      </a:r>
                      <a:endParaRPr lang="en-US" sz="2700" dirty="0"/>
                    </a:p>
                  </a:txBody>
                  <a:tcPr marL="137160" marR="137160" marT="68580" marB="68580"/>
                </a:tc>
                <a:tc>
                  <a:txBody>
                    <a:bodyPr/>
                    <a:lstStyle/>
                    <a:p>
                      <a:r>
                        <a:rPr lang="en-US" sz="2700" dirty="0" smtClean="0"/>
                        <a:t>This directory is only accessible to root.</a:t>
                      </a:r>
                      <a:endParaRPr lang="en-US" sz="2700" dirty="0"/>
                    </a:p>
                  </a:txBody>
                  <a:tcPr marL="137160" marR="137160" marT="68580" marB="6858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8798921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6800" y="1405931"/>
            <a:ext cx="12953740" cy="8919169"/>
          </a:xfrm>
        </p:spPr>
        <p:txBody>
          <a:bodyPr>
            <a:normAutofit/>
          </a:bodyPr>
          <a:lstStyle/>
          <a:p>
            <a:pPr marL="0" indent="0" algn="just">
              <a:buNone/>
            </a:pPr>
            <a:r>
              <a:rPr lang="en-US" sz="3600" dirty="0">
                <a:solidFill>
                  <a:srgbClr val="FF0000"/>
                </a:solidFill>
                <a:latin typeface="Arial" panose="020B0604020202020204" pitchFamily="34" charset="0"/>
                <a:cs typeface="Arial" panose="020B0604020202020204" pitchFamily="34" charset="0"/>
              </a:rPr>
              <a:t>5.Process Security :</a:t>
            </a:r>
          </a:p>
          <a:p>
            <a:pPr algn="just">
              <a:buFont typeface="Wingdings" panose="05000000000000000000" pitchFamily="2" charset="2"/>
              <a:buChar char="Ø"/>
            </a:pPr>
            <a:r>
              <a:rPr lang="en-US" dirty="0" smtClean="0">
                <a:solidFill>
                  <a:schemeClr val="tx1"/>
                </a:solidFill>
                <a:latin typeface="Arial" panose="020B0604020202020204" pitchFamily="34" charset="0"/>
                <a:cs typeface="Arial" panose="020B0604020202020204" pitchFamily="34" charset="0"/>
              </a:rPr>
              <a:t>It is </a:t>
            </a:r>
            <a:r>
              <a:rPr lang="en-US" dirty="0">
                <a:solidFill>
                  <a:schemeClr val="tx1"/>
                </a:solidFill>
                <a:latin typeface="Arial" panose="020B0604020202020204" pitchFamily="34" charset="0"/>
                <a:cs typeface="Arial" panose="020B0604020202020204" pitchFamily="34" charset="0"/>
              </a:rPr>
              <a:t>a mix of administrative, engineering and behavioral activities focused on preventing undesired accidents and unexpected events that may have a negative impact to a given process</a:t>
            </a:r>
            <a:r>
              <a:rPr lang="en-US" dirty="0" smtClean="0">
                <a:solidFill>
                  <a:schemeClr val="tx1"/>
                </a:solidFill>
                <a:latin typeface="Arial" panose="020B0604020202020204" pitchFamily="34" charset="0"/>
                <a:cs typeface="Arial" panose="020B0604020202020204" pitchFamily="34" charset="0"/>
              </a:rPr>
              <a:t>.</a:t>
            </a:r>
          </a:p>
          <a:p>
            <a:pPr algn="just">
              <a:buFont typeface="Wingdings" panose="05000000000000000000" pitchFamily="2" charset="2"/>
              <a:buChar char="Ø"/>
            </a:pPr>
            <a:r>
              <a:rPr lang="en-US" dirty="0" smtClean="0">
                <a:solidFill>
                  <a:schemeClr val="tx1"/>
                </a:solidFill>
                <a:latin typeface="Arial" panose="020B0604020202020204" pitchFamily="34" charset="0"/>
                <a:cs typeface="Arial" panose="020B0604020202020204" pitchFamily="34" charset="0"/>
              </a:rPr>
              <a:t>We have some components:</a:t>
            </a:r>
          </a:p>
          <a:p>
            <a:pPr algn="just">
              <a:buFont typeface="Wingdings" panose="05000000000000000000" pitchFamily="2" charset="2"/>
              <a:buChar char="§"/>
            </a:pPr>
            <a:r>
              <a:rPr lang="en-US" dirty="0" smtClean="0">
                <a:solidFill>
                  <a:schemeClr val="tx1"/>
                </a:solidFill>
                <a:latin typeface="Arial" panose="020B0604020202020204" pitchFamily="34" charset="0"/>
                <a:cs typeface="Arial" panose="020B0604020202020204" pitchFamily="34" charset="0"/>
              </a:rPr>
              <a:t>Exec thread</a:t>
            </a:r>
          </a:p>
          <a:p>
            <a:pPr algn="just">
              <a:buFont typeface="Wingdings" panose="05000000000000000000" pitchFamily="2" charset="2"/>
              <a:buChar char="§"/>
            </a:pPr>
            <a:r>
              <a:rPr lang="en-US" dirty="0" smtClean="0">
                <a:solidFill>
                  <a:schemeClr val="tx1"/>
                </a:solidFill>
                <a:latin typeface="Arial" panose="020B0604020202020204" pitchFamily="34" charset="0"/>
                <a:cs typeface="Arial" panose="020B0604020202020204" pitchFamily="34" charset="0"/>
              </a:rPr>
              <a:t>PID</a:t>
            </a:r>
          </a:p>
          <a:p>
            <a:pPr algn="just">
              <a:buFont typeface="Wingdings" panose="05000000000000000000" pitchFamily="2" charset="2"/>
              <a:buChar char="§"/>
            </a:pPr>
            <a:r>
              <a:rPr lang="en-US" dirty="0" smtClean="0">
                <a:solidFill>
                  <a:schemeClr val="tx1"/>
                </a:solidFill>
                <a:latin typeface="Arial" panose="020B0604020202020204" pitchFamily="34" charset="0"/>
                <a:cs typeface="Arial" panose="020B0604020202020204" pitchFamily="34" charset="0"/>
              </a:rPr>
              <a:t>Memory Context</a:t>
            </a:r>
          </a:p>
          <a:p>
            <a:pPr algn="just">
              <a:buFont typeface="Wingdings" panose="05000000000000000000" pitchFamily="2" charset="2"/>
              <a:buChar char="§"/>
            </a:pPr>
            <a:r>
              <a:rPr lang="en-US" dirty="0" smtClean="0">
                <a:solidFill>
                  <a:schemeClr val="tx1"/>
                </a:solidFill>
                <a:latin typeface="Arial" panose="020B0604020202020204" pitchFamily="34" charset="0"/>
                <a:cs typeface="Arial" panose="020B0604020202020204" pitchFamily="34" charset="0"/>
              </a:rPr>
              <a:t>Environment</a:t>
            </a:r>
          </a:p>
          <a:p>
            <a:pPr algn="just">
              <a:buFont typeface="Wingdings" panose="05000000000000000000" pitchFamily="2" charset="2"/>
              <a:buChar char="§"/>
            </a:pPr>
            <a:r>
              <a:rPr lang="en-US" dirty="0" smtClean="0">
                <a:solidFill>
                  <a:schemeClr val="tx1"/>
                </a:solidFill>
                <a:latin typeface="Arial" panose="020B0604020202020204" pitchFamily="34" charset="0"/>
                <a:cs typeface="Arial" panose="020B0604020202020204" pitchFamily="34" charset="0"/>
              </a:rPr>
              <a:t>Priority</a:t>
            </a:r>
          </a:p>
          <a:p>
            <a:pPr algn="just">
              <a:buFont typeface="Wingdings" panose="05000000000000000000" pitchFamily="2" charset="2"/>
              <a:buChar char="§"/>
            </a:pPr>
            <a:r>
              <a:rPr lang="en-US" dirty="0" smtClean="0">
                <a:solidFill>
                  <a:schemeClr val="tx1"/>
                </a:solidFill>
                <a:latin typeface="Arial" panose="020B0604020202020204" pitchFamily="34" charset="0"/>
                <a:cs typeface="Arial" panose="020B0604020202020204" pitchFamily="34" charset="0"/>
              </a:rPr>
              <a:t>Security Credentials</a:t>
            </a:r>
          </a:p>
          <a:p>
            <a:pPr algn="just">
              <a:buFont typeface="Wingdings" panose="05000000000000000000" pitchFamily="2" charset="2"/>
              <a:buChar char="§"/>
            </a:pPr>
            <a:r>
              <a:rPr lang="en-US" dirty="0" smtClean="0">
                <a:solidFill>
                  <a:schemeClr val="tx1"/>
                </a:solidFill>
                <a:latin typeface="Arial" panose="020B0604020202020204" pitchFamily="34" charset="0"/>
                <a:cs typeface="Arial" panose="020B0604020202020204" pitchFamily="34" charset="0"/>
              </a:rPr>
              <a:t>File descriptor</a:t>
            </a:r>
          </a:p>
        </p:txBody>
      </p:sp>
    </p:spTree>
    <p:extLst>
      <p:ext uri="{BB962C8B-B14F-4D97-AF65-F5344CB8AC3E}">
        <p14:creationId xmlns:p14="http://schemas.microsoft.com/office/powerpoint/2010/main" val="3366016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8699" y="1323705"/>
            <a:ext cx="12882303" cy="8772795"/>
          </a:xfrm>
        </p:spPr>
        <p:txBody>
          <a:bodyPr/>
          <a:lstStyle/>
          <a:p>
            <a:pPr marL="0" indent="0" algn="just">
              <a:buClr>
                <a:srgbClr val="5FCBEF"/>
              </a:buClr>
              <a:buNone/>
            </a:pPr>
            <a:r>
              <a:rPr lang="en-US" sz="3600" dirty="0">
                <a:solidFill>
                  <a:srgbClr val="FF0000"/>
                </a:solidFill>
                <a:latin typeface="Arial" panose="020B0604020202020204" pitchFamily="34" charset="0"/>
                <a:cs typeface="Arial" panose="020B0604020202020204" pitchFamily="34" charset="0"/>
              </a:rPr>
              <a:t>6.Securing Root Login</a:t>
            </a:r>
            <a:r>
              <a:rPr lang="en-US" sz="3600" dirty="0">
                <a:solidFill>
                  <a:srgbClr val="FF0000"/>
                </a:solidFill>
                <a:latin typeface="Arial" panose="020B0604020202020204" pitchFamily="34" charset="0"/>
                <a:cs typeface="Arial" panose="020B0604020202020204" pitchFamily="34" charset="0"/>
              </a:rPr>
              <a:t>:</a:t>
            </a:r>
          </a:p>
          <a:p>
            <a:pPr lvl="0" algn="just">
              <a:buClr>
                <a:srgbClr val="5FCBEF"/>
              </a:buClr>
              <a:buFont typeface="Wingdings" panose="05000000000000000000" pitchFamily="2" charset="2"/>
              <a:buChar char="Ø"/>
            </a:pPr>
            <a:r>
              <a:rPr lang="en-US" dirty="0">
                <a:solidFill>
                  <a:prstClr val="black"/>
                </a:solidFill>
                <a:latin typeface="Arial" panose="020B0604020202020204" pitchFamily="34" charset="0"/>
                <a:cs typeface="Arial" panose="020B0604020202020204" pitchFamily="34" charset="0"/>
              </a:rPr>
              <a:t>Disabling Root access via any console device (</a:t>
            </a:r>
            <a:r>
              <a:rPr lang="en-US" dirty="0" err="1">
                <a:solidFill>
                  <a:prstClr val="black"/>
                </a:solidFill>
                <a:latin typeface="Arial" panose="020B0604020202020204" pitchFamily="34" charset="0"/>
                <a:cs typeface="Arial" panose="020B0604020202020204" pitchFamily="34" charset="0"/>
              </a:rPr>
              <a:t>tty</a:t>
            </a:r>
            <a:r>
              <a:rPr lang="en-US" dirty="0">
                <a:solidFill>
                  <a:prstClr val="black"/>
                </a:solidFill>
                <a:latin typeface="Arial" panose="020B0604020202020204" pitchFamily="34" charset="0"/>
                <a:cs typeface="Arial" panose="020B0604020202020204" pitchFamily="34" charset="0"/>
              </a:rPr>
              <a:t>). </a:t>
            </a:r>
          </a:p>
          <a:p>
            <a:pPr lvl="0" algn="just">
              <a:buClr>
                <a:srgbClr val="5FCBEF"/>
              </a:buClr>
              <a:buFont typeface="Wingdings" panose="05000000000000000000" pitchFamily="2" charset="2"/>
              <a:buChar char="Ø"/>
            </a:pPr>
            <a:r>
              <a:rPr lang="en-US" dirty="0" smtClean="0">
                <a:solidFill>
                  <a:schemeClr val="tx1"/>
                </a:solidFill>
                <a:latin typeface="Arial" panose="020B0604020202020204" pitchFamily="34" charset="0"/>
                <a:cs typeface="Arial" panose="020B0604020202020204" pitchFamily="34" charset="0"/>
              </a:rPr>
              <a:t>edit the </a:t>
            </a:r>
            <a:r>
              <a:rPr lang="en-US" dirty="0" err="1" smtClean="0">
                <a:solidFill>
                  <a:schemeClr val="tx1"/>
                </a:solidFill>
                <a:latin typeface="Arial" panose="020B0604020202020204" pitchFamily="34" charset="0"/>
                <a:cs typeface="Arial" panose="020B0604020202020204" pitchFamily="34" charset="0"/>
              </a:rPr>
              <a:t>securetty</a:t>
            </a:r>
            <a:r>
              <a:rPr lang="en-US" dirty="0" smtClean="0">
                <a:solidFill>
                  <a:schemeClr val="tx1"/>
                </a:solidFill>
                <a:latin typeface="Arial" panose="020B0604020202020204" pitchFamily="34" charset="0"/>
                <a:cs typeface="Arial" panose="020B0604020202020204" pitchFamily="34" charset="0"/>
              </a:rPr>
              <a:t> file vim/</a:t>
            </a:r>
            <a:r>
              <a:rPr lang="en-US" dirty="0" err="1" smtClean="0">
                <a:solidFill>
                  <a:schemeClr val="tx1"/>
                </a:solidFill>
                <a:latin typeface="Arial" panose="020B0604020202020204" pitchFamily="34" charset="0"/>
                <a:cs typeface="Arial" panose="020B0604020202020204" pitchFamily="34" charset="0"/>
              </a:rPr>
              <a:t>etc</a:t>
            </a:r>
            <a:r>
              <a:rPr lang="en-US" dirty="0" smtClean="0">
                <a:solidFill>
                  <a:schemeClr val="tx1"/>
                </a:solidFill>
                <a:latin typeface="Arial" panose="020B0604020202020204" pitchFamily="34" charset="0"/>
                <a:cs typeface="Arial" panose="020B0604020202020204" pitchFamily="34" charset="0"/>
              </a:rPr>
              <a:t>/</a:t>
            </a:r>
            <a:r>
              <a:rPr lang="en-US" dirty="0" err="1" smtClean="0">
                <a:solidFill>
                  <a:schemeClr val="tx1"/>
                </a:solidFill>
                <a:latin typeface="Arial" panose="020B0604020202020204" pitchFamily="34" charset="0"/>
                <a:cs typeface="Arial" panose="020B0604020202020204" pitchFamily="34" charset="0"/>
              </a:rPr>
              <a:t>securetty</a:t>
            </a:r>
            <a:r>
              <a:rPr lang="en-US" dirty="0" smtClean="0">
                <a:solidFill>
                  <a:schemeClr val="tx1"/>
                </a:solidFill>
                <a:latin typeface="Arial" panose="020B0604020202020204" pitchFamily="34" charset="0"/>
                <a:cs typeface="Arial" panose="020B0604020202020204" pitchFamily="34" charset="0"/>
              </a:rPr>
              <a:t> and comment out the following lines:</a:t>
            </a:r>
          </a:p>
          <a:p>
            <a:pPr marL="0" indent="0" algn="just">
              <a:buClr>
                <a:srgbClr val="5FCBEF"/>
              </a:buClr>
              <a:buNone/>
            </a:pPr>
            <a:r>
              <a:rPr lang="en-US" dirty="0">
                <a:solidFill>
                  <a:schemeClr val="tx1"/>
                </a:solidFill>
                <a:latin typeface="Arial" panose="020B0604020202020204" pitchFamily="34" charset="0"/>
                <a:cs typeface="Arial" panose="020B0604020202020204" pitchFamily="34" charset="0"/>
              </a:rPr>
              <a:t>t</a:t>
            </a:r>
            <a:r>
              <a:rPr lang="en-US" dirty="0" smtClean="0">
                <a:solidFill>
                  <a:schemeClr val="tx1"/>
                </a:solidFill>
                <a:latin typeface="Arial" panose="020B0604020202020204" pitchFamily="34" charset="0"/>
                <a:cs typeface="Arial" panose="020B0604020202020204" pitchFamily="34" charset="0"/>
              </a:rPr>
              <a:t>ty1</a:t>
            </a:r>
          </a:p>
          <a:p>
            <a:pPr marL="0" indent="0" algn="just">
              <a:buClr>
                <a:srgbClr val="5FCBEF"/>
              </a:buClr>
              <a:buNone/>
            </a:pPr>
            <a:r>
              <a:rPr lang="en-US" dirty="0" smtClean="0">
                <a:solidFill>
                  <a:schemeClr val="tx1"/>
                </a:solidFill>
                <a:latin typeface="Arial" panose="020B0604020202020204" pitchFamily="34" charset="0"/>
                <a:cs typeface="Arial" panose="020B0604020202020204" pitchFamily="34" charset="0"/>
              </a:rPr>
              <a:t>#tty2</a:t>
            </a:r>
          </a:p>
          <a:p>
            <a:pPr marL="0" indent="0" algn="just">
              <a:buClr>
                <a:srgbClr val="5FCBEF"/>
              </a:buClr>
              <a:buNone/>
            </a:pPr>
            <a:r>
              <a:rPr lang="en-US" dirty="0" smtClean="0">
                <a:solidFill>
                  <a:schemeClr val="tx1"/>
                </a:solidFill>
                <a:latin typeface="Arial" panose="020B0604020202020204" pitchFamily="34" charset="0"/>
                <a:cs typeface="Arial" panose="020B0604020202020204" pitchFamily="34" charset="0"/>
              </a:rPr>
              <a:t>It means root is allowed to login at tty1. tty2 is disabled.</a:t>
            </a:r>
            <a:endParaRPr lang="en-US"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54225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1" y="914400"/>
            <a:ext cx="12895002" cy="897147"/>
          </a:xfrm>
        </p:spPr>
        <p:txBody>
          <a:bodyPr>
            <a:normAutofit/>
          </a:bodyPr>
          <a:lstStyle/>
          <a:p>
            <a:pPr algn="l"/>
            <a:r>
              <a:rPr lang="en-US" b="1" dirty="0" smtClean="0">
                <a:solidFill>
                  <a:srgbClr val="FF0000"/>
                </a:solidFill>
                <a:latin typeface="Arial" panose="020B0604020202020204" pitchFamily="34" charset="0"/>
                <a:cs typeface="Arial" panose="020B0604020202020204" pitchFamily="34" charset="0"/>
              </a:rPr>
              <a:t>Operating System</a:t>
            </a:r>
            <a:endParaRPr lang="en-US" b="1" dirty="0">
              <a:solidFill>
                <a:srgbClr val="FF0000"/>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016001" y="2057402"/>
            <a:ext cx="12895002" cy="7004643"/>
          </a:xfrm>
        </p:spPr>
        <p:txBody>
          <a:bodyPr>
            <a:normAutofit fontScale="92500" lnSpcReduction="10000"/>
          </a:bodyPr>
          <a:lstStyle/>
          <a:p>
            <a:pPr algn="just">
              <a:buFont typeface="Wingdings" panose="05000000000000000000" pitchFamily="2" charset="2"/>
              <a:buChar char="q"/>
            </a:pPr>
            <a:r>
              <a:rPr lang="en-US" sz="3000" dirty="0">
                <a:solidFill>
                  <a:srgbClr val="FF0000"/>
                </a:solidFill>
                <a:latin typeface="Arial" panose="020B0604020202020204" pitchFamily="34" charset="0"/>
                <a:cs typeface="Arial" panose="020B0604020202020204" pitchFamily="34" charset="0"/>
              </a:rPr>
              <a:t>Patching and Software Updates: </a:t>
            </a:r>
            <a:r>
              <a:rPr lang="en-US" dirty="0" smtClean="0">
                <a:latin typeface="Arial" panose="020B0604020202020204" pitchFamily="34" charset="0"/>
                <a:cs typeface="Arial" panose="020B0604020202020204" pitchFamily="34" charset="0"/>
              </a:rPr>
              <a:t>periodically patches are released for included software either due to security flaws or to include additional functionality.</a:t>
            </a:r>
          </a:p>
          <a:p>
            <a:pPr algn="just">
              <a:buFont typeface="Wingdings" panose="05000000000000000000" pitchFamily="2" charset="2"/>
              <a:buChar char="q"/>
            </a:pPr>
            <a:r>
              <a:rPr lang="en-US" sz="3000" dirty="0">
                <a:solidFill>
                  <a:srgbClr val="FF0000"/>
                </a:solidFill>
                <a:latin typeface="Arial" panose="020B0604020202020204" pitchFamily="34" charset="0"/>
                <a:cs typeface="Arial" panose="020B0604020202020204" pitchFamily="34" charset="0"/>
              </a:rPr>
              <a:t>File System Configuration: </a:t>
            </a:r>
          </a:p>
          <a:p>
            <a:pPr algn="just">
              <a:buFont typeface="Wingdings" panose="05000000000000000000" pitchFamily="2" charset="2"/>
              <a:buChar char="Ø"/>
            </a:pPr>
            <a:r>
              <a:rPr lang="en-US" dirty="0" smtClean="0">
                <a:latin typeface="Arial" panose="020B0604020202020204" pitchFamily="34" charset="0"/>
                <a:cs typeface="Arial" panose="020B0604020202020204" pitchFamily="34" charset="0"/>
              </a:rPr>
              <a:t>Create Separate Partition for /</a:t>
            </a:r>
            <a:r>
              <a:rPr lang="en-US" dirty="0" err="1" smtClean="0">
                <a:latin typeface="Arial" panose="020B0604020202020204" pitchFamily="34" charset="0"/>
                <a:cs typeface="Arial" panose="020B0604020202020204" pitchFamily="34" charset="0"/>
              </a:rPr>
              <a:t>tmp</a:t>
            </a:r>
            <a:r>
              <a:rPr lang="en-US" dirty="0" smtClean="0">
                <a:latin typeface="Arial" panose="020B0604020202020204" pitchFamily="34" charset="0"/>
                <a:cs typeface="Arial" panose="020B0604020202020204" pitchFamily="34" charset="0"/>
              </a:rPr>
              <a:t>: grep “[[:Space:]]/</a:t>
            </a:r>
            <a:r>
              <a:rPr lang="en-US" dirty="0" err="1" smtClean="0">
                <a:latin typeface="Arial" panose="020B0604020202020204" pitchFamily="34" charset="0"/>
                <a:cs typeface="Arial" panose="020B0604020202020204" pitchFamily="34" charset="0"/>
              </a:rPr>
              <a:t>tmp</a:t>
            </a:r>
            <a:r>
              <a:rPr lang="en-US" dirty="0" smtClean="0">
                <a:latin typeface="Arial" panose="020B0604020202020204" pitchFamily="34" charset="0"/>
                <a:cs typeface="Arial" panose="020B0604020202020204" pitchFamily="34" charset="0"/>
              </a:rPr>
              <a:t>[[:space:]]” /</a:t>
            </a:r>
            <a:r>
              <a:rPr lang="en-US" dirty="0" err="1" smtClean="0">
                <a:latin typeface="Arial" panose="020B0604020202020204" pitchFamily="34" charset="0"/>
                <a:cs typeface="Arial" panose="020B0604020202020204" pitchFamily="34" charset="0"/>
              </a:rPr>
              <a:t>etc</a:t>
            </a:r>
            <a:r>
              <a:rPr lang="en-US" dirty="0" smtClean="0">
                <a:latin typeface="Arial" panose="020B0604020202020204" pitchFamily="34" charset="0"/>
                <a:cs typeface="Arial" panose="020B0604020202020204" pitchFamily="34" charset="0"/>
              </a:rPr>
              <a:t>/</a:t>
            </a:r>
            <a:r>
              <a:rPr lang="en-US" dirty="0" err="1" smtClean="0">
                <a:latin typeface="Arial" panose="020B0604020202020204" pitchFamily="34" charset="0"/>
                <a:cs typeface="Arial" panose="020B0604020202020204" pitchFamily="34" charset="0"/>
              </a:rPr>
              <a:t>fstab</a:t>
            </a:r>
            <a:endParaRPr lang="en-US" dirty="0" smtClean="0">
              <a:latin typeface="Arial" panose="020B0604020202020204" pitchFamily="34" charset="0"/>
              <a:cs typeface="Arial" panose="020B0604020202020204" pitchFamily="34" charset="0"/>
            </a:endParaRPr>
          </a:p>
          <a:p>
            <a:pPr algn="just">
              <a:buFont typeface="Wingdings" panose="05000000000000000000" pitchFamily="2" charset="2"/>
              <a:buChar char="Ø"/>
            </a:pPr>
            <a:r>
              <a:rPr lang="en-US" dirty="0">
                <a:latin typeface="Arial" panose="020B0604020202020204" pitchFamily="34" charset="0"/>
                <a:cs typeface="Arial" panose="020B0604020202020204" pitchFamily="34" charset="0"/>
              </a:rPr>
              <a:t>Create Separate Partition for </a:t>
            </a:r>
            <a:r>
              <a:rPr lang="en-US" dirty="0" smtClean="0">
                <a:latin typeface="Arial" panose="020B0604020202020204" pitchFamily="34" charset="0"/>
                <a:cs typeface="Arial" panose="020B0604020202020204" pitchFamily="34" charset="0"/>
              </a:rPr>
              <a:t>/</a:t>
            </a:r>
            <a:r>
              <a:rPr lang="en-US" dirty="0" err="1" smtClean="0">
                <a:latin typeface="Arial" panose="020B0604020202020204" pitchFamily="34" charset="0"/>
                <a:cs typeface="Arial" panose="020B0604020202020204" pitchFamily="34" charset="0"/>
              </a:rPr>
              <a:t>var</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grep “[[:Space</a:t>
            </a:r>
            <a:r>
              <a:rPr lang="en-US" dirty="0" smtClean="0">
                <a:latin typeface="Arial" panose="020B0604020202020204" pitchFamily="34" charset="0"/>
                <a:cs typeface="Arial" panose="020B0604020202020204" pitchFamily="34" charset="0"/>
              </a:rPr>
              <a:t>:]]/</a:t>
            </a:r>
            <a:r>
              <a:rPr lang="en-US" dirty="0" err="1" smtClean="0">
                <a:latin typeface="Arial" panose="020B0604020202020204" pitchFamily="34" charset="0"/>
                <a:cs typeface="Arial" panose="020B0604020202020204" pitchFamily="34" charset="0"/>
              </a:rPr>
              <a:t>var</a:t>
            </a:r>
            <a:r>
              <a:rPr lang="en-US" dirty="0" smtClean="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space:]]” /</a:t>
            </a:r>
            <a:r>
              <a:rPr lang="en-US" dirty="0" err="1">
                <a:latin typeface="Arial" panose="020B0604020202020204" pitchFamily="34" charset="0"/>
                <a:cs typeface="Arial" panose="020B0604020202020204" pitchFamily="34" charset="0"/>
              </a:rPr>
              <a:t>etc</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fstab</a:t>
            </a:r>
            <a:endParaRPr lang="en-US" dirty="0">
              <a:latin typeface="Arial" panose="020B0604020202020204" pitchFamily="34" charset="0"/>
              <a:cs typeface="Arial" panose="020B0604020202020204" pitchFamily="34" charset="0"/>
            </a:endParaRPr>
          </a:p>
          <a:p>
            <a:pPr algn="just">
              <a:buFont typeface="Wingdings" panose="05000000000000000000" pitchFamily="2" charset="2"/>
              <a:buChar char="q"/>
            </a:pPr>
            <a:r>
              <a:rPr lang="en-US" sz="3000" dirty="0">
                <a:solidFill>
                  <a:srgbClr val="FF0000"/>
                </a:solidFill>
                <a:latin typeface="Arial" panose="020B0604020202020204" pitchFamily="34" charset="0"/>
                <a:cs typeface="Arial" panose="020B0604020202020204" pitchFamily="34" charset="0"/>
              </a:rPr>
              <a:t>Secure Boot Settings :</a:t>
            </a:r>
          </a:p>
          <a:p>
            <a:pPr algn="just">
              <a:buFont typeface="Wingdings" panose="05000000000000000000" pitchFamily="2" charset="2"/>
              <a:buChar char="Ø"/>
            </a:pPr>
            <a:r>
              <a:rPr lang="en-US" dirty="0" smtClean="0">
                <a:latin typeface="Arial" panose="020B0604020202020204" pitchFamily="34" charset="0"/>
                <a:cs typeface="Arial" panose="020B0604020202020204" pitchFamily="34" charset="0"/>
              </a:rPr>
              <a:t>Set permissions on boot loader </a:t>
            </a:r>
            <a:r>
              <a:rPr lang="en-US" dirty="0" err="1" smtClean="0">
                <a:latin typeface="Arial" panose="020B0604020202020204" pitchFamily="34" charset="0"/>
                <a:cs typeface="Arial" panose="020B0604020202020204" pitchFamily="34" charset="0"/>
              </a:rPr>
              <a:t>config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chmod</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og-rwx</a:t>
            </a:r>
            <a:r>
              <a:rPr lang="en-US" dirty="0" smtClean="0">
                <a:latin typeface="Arial" panose="020B0604020202020204" pitchFamily="34" charset="0"/>
                <a:cs typeface="Arial" panose="020B0604020202020204" pitchFamily="34" charset="0"/>
              </a:rPr>
              <a:t>/boot/grub/</a:t>
            </a:r>
            <a:r>
              <a:rPr lang="en-US" dirty="0" err="1" smtClean="0">
                <a:latin typeface="Arial" panose="020B0604020202020204" pitchFamily="34" charset="0"/>
                <a:cs typeface="Arial" panose="020B0604020202020204" pitchFamily="34" charset="0"/>
              </a:rPr>
              <a:t>grub.cfg</a:t>
            </a:r>
            <a:endParaRPr lang="en-US" dirty="0" smtClean="0">
              <a:latin typeface="Arial" panose="020B0604020202020204" pitchFamily="34" charset="0"/>
              <a:cs typeface="Arial" panose="020B0604020202020204" pitchFamily="34" charset="0"/>
            </a:endParaRPr>
          </a:p>
          <a:p>
            <a:pPr algn="just">
              <a:buFont typeface="Wingdings" panose="05000000000000000000" pitchFamily="2" charset="2"/>
              <a:buChar char="Ø"/>
            </a:pPr>
            <a:r>
              <a:rPr lang="en-US" dirty="0" smtClean="0">
                <a:latin typeface="Arial" panose="020B0604020202020204" pitchFamily="34" charset="0"/>
                <a:cs typeface="Arial" panose="020B0604020202020204" pitchFamily="34" charset="0"/>
              </a:rPr>
              <a:t>Set </a:t>
            </a:r>
            <a:r>
              <a:rPr lang="en-US" dirty="0">
                <a:latin typeface="Arial" panose="020B0604020202020204" pitchFamily="34" charset="0"/>
                <a:cs typeface="Arial" panose="020B0604020202020204" pitchFamily="34" charset="0"/>
              </a:rPr>
              <a:t>B</a:t>
            </a:r>
            <a:r>
              <a:rPr lang="en-US" dirty="0" smtClean="0">
                <a:latin typeface="Arial" panose="020B0604020202020204" pitchFamily="34" charset="0"/>
                <a:cs typeface="Arial" panose="020B0604020202020204" pitchFamily="34" charset="0"/>
              </a:rPr>
              <a:t>oot Loader Password : grub-mkpasswd-pbkdf2</a:t>
            </a:r>
          </a:p>
          <a:p>
            <a:pPr algn="just">
              <a:buFont typeface="Wingdings" panose="05000000000000000000" pitchFamily="2" charset="2"/>
              <a:buChar char="q"/>
            </a:pPr>
            <a:r>
              <a:rPr lang="en-US" sz="3000" dirty="0" err="1">
                <a:solidFill>
                  <a:srgbClr val="FF0000"/>
                </a:solidFill>
                <a:latin typeface="Arial" panose="020B0604020202020204" pitchFamily="34" charset="0"/>
                <a:cs typeface="Arial" panose="020B0604020202020204" pitchFamily="34" charset="0"/>
              </a:rPr>
              <a:t>Os</a:t>
            </a:r>
            <a:r>
              <a:rPr lang="en-US" sz="3000" dirty="0">
                <a:solidFill>
                  <a:srgbClr val="FF0000"/>
                </a:solidFill>
                <a:latin typeface="Arial" panose="020B0604020202020204" pitchFamily="34" charset="0"/>
                <a:cs typeface="Arial" panose="020B0604020202020204" pitchFamily="34" charset="0"/>
              </a:rPr>
              <a:t> Services:</a:t>
            </a:r>
          </a:p>
          <a:p>
            <a:pPr algn="just">
              <a:buFont typeface="Wingdings" panose="05000000000000000000" pitchFamily="2" charset="2"/>
              <a:buChar char="Ø"/>
            </a:pPr>
            <a:r>
              <a:rPr lang="en-US" dirty="0" smtClean="0">
                <a:latin typeface="Arial" panose="020B0604020202020204" pitchFamily="34" charset="0"/>
                <a:cs typeface="Arial" panose="020B0604020202020204" pitchFamily="34" charset="0"/>
              </a:rPr>
              <a:t>Ensure </a:t>
            </a:r>
            <a:r>
              <a:rPr lang="en-US" dirty="0" err="1" smtClean="0">
                <a:latin typeface="Arial" panose="020B0604020202020204" pitchFamily="34" charset="0"/>
                <a:cs typeface="Arial" panose="020B0604020202020204" pitchFamily="34" charset="0"/>
              </a:rPr>
              <a:t>rsh</a:t>
            </a:r>
            <a:r>
              <a:rPr lang="en-US" dirty="0" smtClean="0">
                <a:latin typeface="Arial" panose="020B0604020202020204" pitchFamily="34" charset="0"/>
                <a:cs typeface="Arial" panose="020B0604020202020204" pitchFamily="34" charset="0"/>
              </a:rPr>
              <a:t> server is not enabled</a:t>
            </a:r>
          </a:p>
          <a:p>
            <a:pPr algn="just">
              <a:buFont typeface="Wingdings" panose="05000000000000000000" pitchFamily="2" charset="2"/>
              <a:buChar char="Ø"/>
            </a:pPr>
            <a:r>
              <a:rPr lang="en-US" dirty="0" smtClean="0">
                <a:latin typeface="Arial" panose="020B0604020202020204" pitchFamily="34" charset="0"/>
                <a:cs typeface="Arial" panose="020B0604020202020204" pitchFamily="34" charset="0"/>
              </a:rPr>
              <a:t>Ensure telnet server is not enabled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420046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1" y="914400"/>
            <a:ext cx="12895002" cy="832449"/>
          </a:xfrm>
        </p:spPr>
        <p:txBody>
          <a:bodyPr>
            <a:normAutofit/>
          </a:bodyPr>
          <a:lstStyle/>
          <a:p>
            <a:r>
              <a:rPr lang="en-US" b="1" dirty="0" err="1" smtClean="0">
                <a:solidFill>
                  <a:srgbClr val="FF0000"/>
                </a:solidFill>
                <a:latin typeface="Arial" panose="020B0604020202020204" pitchFamily="34" charset="0"/>
                <a:cs typeface="Arial" panose="020B0604020202020204" pitchFamily="34" charset="0"/>
              </a:rPr>
              <a:t>SELinux</a:t>
            </a:r>
            <a:endParaRPr lang="en-US" b="1" dirty="0">
              <a:solidFill>
                <a:srgbClr val="FF0000"/>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016001" y="1863307"/>
            <a:ext cx="12895002" cy="7224617"/>
          </a:xfrm>
        </p:spPr>
        <p:txBody>
          <a:bodyPr>
            <a:normAutofit fontScale="92500" lnSpcReduction="20000"/>
          </a:bodyPr>
          <a:lstStyle/>
          <a:p>
            <a:pPr algn="just"/>
            <a:r>
              <a:rPr lang="en-US" dirty="0">
                <a:latin typeface="Arial" panose="020B0604020202020204" pitchFamily="34" charset="0"/>
                <a:cs typeface="Arial" panose="020B0604020202020204" pitchFamily="34" charset="0"/>
              </a:rPr>
              <a:t>Security-Enhanced Linux (</a:t>
            </a:r>
            <a:r>
              <a:rPr lang="en-US" dirty="0" err="1">
                <a:latin typeface="Arial" panose="020B0604020202020204" pitchFamily="34" charset="0"/>
                <a:cs typeface="Arial" panose="020B0604020202020204" pitchFamily="34" charset="0"/>
              </a:rPr>
              <a:t>SELinux</a:t>
            </a:r>
            <a:r>
              <a:rPr lang="en-US" dirty="0">
                <a:latin typeface="Arial" panose="020B0604020202020204" pitchFamily="34" charset="0"/>
                <a:cs typeface="Arial" panose="020B0604020202020204" pitchFamily="34" charset="0"/>
              </a:rPr>
              <a:t>) is a security architecture for </a:t>
            </a:r>
            <a:r>
              <a:rPr lang="en-US" dirty="0" smtClean="0">
                <a:latin typeface="Arial" panose="020B0604020202020204" pitchFamily="34" charset="0"/>
                <a:cs typeface="Arial" panose="020B0604020202020204" pitchFamily="34" charset="0"/>
              </a:rPr>
              <a:t>Linux </a:t>
            </a:r>
            <a:r>
              <a:rPr lang="en-US" dirty="0">
                <a:latin typeface="Arial" panose="020B0604020202020204" pitchFamily="34" charset="0"/>
                <a:cs typeface="Arial" panose="020B0604020202020204" pitchFamily="34" charset="0"/>
              </a:rPr>
              <a:t>systems that allows administrators to have more control over who can access the system. It was originally developed by the United States National Security Agency (NSA) as a series of patches to the Linux kernel using Linux Security Modules (LSM). </a:t>
            </a:r>
            <a:r>
              <a:rPr lang="en-US" dirty="0" smtClean="0">
                <a:latin typeface="Arial" panose="020B0604020202020204" pitchFamily="34" charset="0"/>
                <a:cs typeface="Arial" panose="020B0604020202020204" pitchFamily="34" charset="0"/>
              </a:rPr>
              <a:t>In </a:t>
            </a:r>
            <a:r>
              <a:rPr lang="en-US" dirty="0" err="1" smtClean="0">
                <a:latin typeface="Arial" panose="020B0604020202020204" pitchFamily="34" charset="0"/>
                <a:cs typeface="Arial" panose="020B0604020202020204" pitchFamily="34" charset="0"/>
              </a:rPr>
              <a:t>SELinux</a:t>
            </a:r>
            <a:r>
              <a:rPr lang="en-US" dirty="0" smtClean="0">
                <a:latin typeface="Arial" panose="020B0604020202020204" pitchFamily="34" charset="0"/>
                <a:cs typeface="Arial" panose="020B0604020202020204" pitchFamily="34" charset="0"/>
              </a:rPr>
              <a:t> has MAC and DAC</a:t>
            </a:r>
          </a:p>
          <a:p>
            <a:pPr marL="0" indent="0" algn="just">
              <a:buNone/>
            </a:pPr>
            <a:endParaRPr lang="en-US" sz="3600" dirty="0">
              <a:latin typeface="Arial" panose="020B0604020202020204" pitchFamily="34" charset="0"/>
              <a:cs typeface="Arial" panose="020B0604020202020204" pitchFamily="34" charset="0"/>
            </a:endParaRPr>
          </a:p>
          <a:p>
            <a:pPr marL="0" indent="0" algn="just">
              <a:buNone/>
            </a:pPr>
            <a:endParaRPr lang="en-US" sz="3600" dirty="0">
              <a:latin typeface="Arial" panose="020B0604020202020204" pitchFamily="34" charset="0"/>
              <a:cs typeface="Arial" panose="020B0604020202020204" pitchFamily="34" charset="0"/>
            </a:endParaRPr>
          </a:p>
          <a:p>
            <a:pPr marL="0" indent="0" algn="just">
              <a:buNone/>
            </a:pPr>
            <a:endParaRPr lang="en-US" sz="3600" dirty="0">
              <a:latin typeface="Arial" panose="020B0604020202020204" pitchFamily="34" charset="0"/>
              <a:cs typeface="Arial" panose="020B0604020202020204" pitchFamily="34" charset="0"/>
            </a:endParaRPr>
          </a:p>
          <a:p>
            <a:pPr marL="0" indent="0" algn="just">
              <a:buNone/>
            </a:pPr>
            <a:endParaRPr lang="en-US" sz="3600" dirty="0">
              <a:latin typeface="Arial" panose="020B0604020202020204" pitchFamily="34" charset="0"/>
              <a:cs typeface="Arial" panose="020B0604020202020204" pitchFamily="34" charset="0"/>
            </a:endParaRPr>
          </a:p>
          <a:p>
            <a:pPr marL="0" indent="0" algn="just">
              <a:buNone/>
            </a:pPr>
            <a:endParaRPr lang="en-US" sz="2850" dirty="0">
              <a:latin typeface="Arial" panose="020B0604020202020204" pitchFamily="34" charset="0"/>
              <a:cs typeface="Arial" panose="020B0604020202020204" pitchFamily="34" charset="0"/>
            </a:endParaRPr>
          </a:p>
          <a:p>
            <a:pPr marL="0" indent="0" algn="just">
              <a:buNone/>
            </a:pPr>
            <a:endParaRPr lang="en-US" sz="2850" dirty="0">
              <a:latin typeface="Arial" panose="020B0604020202020204" pitchFamily="34" charset="0"/>
              <a:cs typeface="Arial" panose="020B0604020202020204" pitchFamily="34" charset="0"/>
            </a:endParaRPr>
          </a:p>
          <a:p>
            <a:pPr marL="0" indent="0" algn="just">
              <a:buNone/>
            </a:pPr>
            <a:r>
              <a:rPr lang="en-US" sz="2850" dirty="0" err="1">
                <a:latin typeface="Arial" panose="020B0604020202020204" pitchFamily="34" charset="0"/>
                <a:cs typeface="Arial" panose="020B0604020202020204" pitchFamily="34" charset="0"/>
              </a:rPr>
              <a:t>SELinux</a:t>
            </a:r>
            <a:r>
              <a:rPr lang="en-US" sz="2850" dirty="0">
                <a:latin typeface="Arial" panose="020B0604020202020204" pitchFamily="34" charset="0"/>
                <a:cs typeface="Arial" panose="020B0604020202020204" pitchFamily="34" charset="0"/>
              </a:rPr>
              <a:t> Configuration files :</a:t>
            </a:r>
          </a:p>
          <a:p>
            <a:pPr algn="just">
              <a:buFont typeface="Wingdings" panose="05000000000000000000" pitchFamily="2" charset="2"/>
              <a:buChar char="Ø"/>
            </a:pPr>
            <a:r>
              <a:rPr lang="en-US" sz="2850" dirty="0" err="1">
                <a:latin typeface="Arial" panose="020B0604020202020204" pitchFamily="34" charset="0"/>
                <a:cs typeface="Arial" panose="020B0604020202020204" pitchFamily="34" charset="0"/>
              </a:rPr>
              <a:t>Getenforce</a:t>
            </a:r>
            <a:endParaRPr lang="en-US" sz="2850" dirty="0">
              <a:latin typeface="Arial" panose="020B0604020202020204" pitchFamily="34" charset="0"/>
              <a:cs typeface="Arial" panose="020B0604020202020204" pitchFamily="34" charset="0"/>
            </a:endParaRPr>
          </a:p>
          <a:p>
            <a:pPr algn="just">
              <a:buFont typeface="Wingdings" panose="05000000000000000000" pitchFamily="2" charset="2"/>
              <a:buChar char="Ø"/>
            </a:pPr>
            <a:r>
              <a:rPr lang="en-US" sz="2850" dirty="0" err="1">
                <a:latin typeface="Arial" panose="020B0604020202020204" pitchFamily="34" charset="0"/>
                <a:cs typeface="Arial" panose="020B0604020202020204" pitchFamily="34" charset="0"/>
              </a:rPr>
              <a:t>Sestatus</a:t>
            </a:r>
            <a:endParaRPr lang="en-US" sz="2850" dirty="0">
              <a:latin typeface="Arial" panose="020B0604020202020204" pitchFamily="34" charset="0"/>
              <a:cs typeface="Arial" panose="020B0604020202020204" pitchFamily="34" charset="0"/>
            </a:endParaRPr>
          </a:p>
          <a:p>
            <a:pPr algn="just">
              <a:buFont typeface="Wingdings" panose="05000000000000000000" pitchFamily="2" charset="2"/>
              <a:buChar char="Ø"/>
            </a:pPr>
            <a:r>
              <a:rPr lang="en-US" sz="2850" dirty="0" err="1">
                <a:latin typeface="Arial" panose="020B0604020202020204" pitchFamily="34" charset="0"/>
                <a:cs typeface="Arial" panose="020B0604020202020204" pitchFamily="34" charset="0"/>
              </a:rPr>
              <a:t>Setenforce</a:t>
            </a:r>
            <a:endParaRPr lang="en-US" sz="2850" dirty="0">
              <a:latin typeface="Arial" panose="020B0604020202020204" pitchFamily="34" charset="0"/>
              <a:cs typeface="Arial" panose="020B0604020202020204" pitchFamily="34" charset="0"/>
            </a:endParaRPr>
          </a:p>
          <a:p>
            <a:pPr marL="0" indent="0" algn="just">
              <a:buNone/>
            </a:pPr>
            <a:endParaRPr lang="en-US" sz="36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62624811"/>
              </p:ext>
            </p:extLst>
          </p:nvPr>
        </p:nvGraphicFramePr>
        <p:xfrm>
          <a:off x="2452022" y="3771900"/>
          <a:ext cx="12102178" cy="3059100"/>
        </p:xfrm>
        <a:graphic>
          <a:graphicData uri="http://schemas.openxmlformats.org/drawingml/2006/table">
            <a:tbl>
              <a:tblPr firstRow="1" bandRow="1">
                <a:tableStyleId>{5C22544A-7EE6-4342-B048-85BDC9FD1C3A}</a:tableStyleId>
              </a:tblPr>
              <a:tblGrid>
                <a:gridCol w="6051089">
                  <a:extLst>
                    <a:ext uri="{9D8B030D-6E8A-4147-A177-3AD203B41FA5}">
                      <a16:colId xmlns:a16="http://schemas.microsoft.com/office/drawing/2014/main" val="20000"/>
                    </a:ext>
                  </a:extLst>
                </a:gridCol>
                <a:gridCol w="6051089">
                  <a:extLst>
                    <a:ext uri="{9D8B030D-6E8A-4147-A177-3AD203B41FA5}">
                      <a16:colId xmlns:a16="http://schemas.microsoft.com/office/drawing/2014/main" val="20001"/>
                    </a:ext>
                  </a:extLst>
                </a:gridCol>
              </a:tblGrid>
              <a:tr h="554799">
                <a:tc>
                  <a:txBody>
                    <a:bodyPr/>
                    <a:lstStyle/>
                    <a:p>
                      <a:r>
                        <a:rPr lang="en-US" sz="2700" dirty="0" smtClean="0"/>
                        <a:t>DAC</a:t>
                      </a:r>
                      <a:endParaRPr lang="en-US" sz="2700" dirty="0"/>
                    </a:p>
                  </a:txBody>
                  <a:tcPr marL="137160" marR="137160" marT="68580" marB="68580"/>
                </a:tc>
                <a:tc>
                  <a:txBody>
                    <a:bodyPr/>
                    <a:lstStyle/>
                    <a:p>
                      <a:r>
                        <a:rPr lang="en-US" sz="2700" dirty="0" smtClean="0"/>
                        <a:t>MAC</a:t>
                      </a:r>
                      <a:endParaRPr lang="en-US" sz="2700" dirty="0"/>
                    </a:p>
                  </a:txBody>
                  <a:tcPr marL="137160" marR="137160" marT="68580" marB="68580"/>
                </a:tc>
                <a:extLst>
                  <a:ext uri="{0D108BD9-81ED-4DB2-BD59-A6C34878D82A}">
                    <a16:rowId xmlns:a16="http://schemas.microsoft.com/office/drawing/2014/main" val="10000"/>
                  </a:ext>
                </a:extLst>
              </a:tr>
              <a:tr h="970898">
                <a:tc>
                  <a:txBody>
                    <a:bodyPr/>
                    <a:lstStyle/>
                    <a:p>
                      <a:r>
                        <a:rPr lang="en-US" sz="2700" dirty="0" smtClean="0"/>
                        <a:t>User has complete</a:t>
                      </a:r>
                      <a:r>
                        <a:rPr lang="en-US" sz="2700" baseline="0" dirty="0" smtClean="0"/>
                        <a:t> control overall programs it owns and execute.</a:t>
                      </a:r>
                      <a:endParaRPr lang="en-US" sz="2700" dirty="0"/>
                    </a:p>
                  </a:txBody>
                  <a:tcPr marL="137160" marR="137160" marT="68580" marB="68580"/>
                </a:tc>
                <a:tc>
                  <a:txBody>
                    <a:bodyPr/>
                    <a:lstStyle/>
                    <a:p>
                      <a:r>
                        <a:rPr lang="en-US" sz="2700" dirty="0" smtClean="0"/>
                        <a:t>Administrators</a:t>
                      </a:r>
                      <a:r>
                        <a:rPr lang="en-US" sz="2700" baseline="0" dirty="0" smtClean="0"/>
                        <a:t> manages the access controls unlike the users in DAC</a:t>
                      </a:r>
                      <a:endParaRPr lang="en-US" sz="2700" dirty="0"/>
                    </a:p>
                  </a:txBody>
                  <a:tcPr marL="137160" marR="137160" marT="68580" marB="68580"/>
                </a:tc>
                <a:extLst>
                  <a:ext uri="{0D108BD9-81ED-4DB2-BD59-A6C34878D82A}">
                    <a16:rowId xmlns:a16="http://schemas.microsoft.com/office/drawing/2014/main" val="10001"/>
                  </a:ext>
                </a:extLst>
              </a:tr>
              <a:tr h="970898">
                <a:tc>
                  <a:txBody>
                    <a:bodyPr/>
                    <a:lstStyle/>
                    <a:p>
                      <a:r>
                        <a:rPr lang="en-US" sz="2700" dirty="0" smtClean="0"/>
                        <a:t>Administrators have no way</a:t>
                      </a:r>
                      <a:r>
                        <a:rPr lang="en-US" sz="2700" baseline="0" dirty="0" smtClean="0"/>
                        <a:t> to control users.</a:t>
                      </a:r>
                      <a:endParaRPr lang="en-US" sz="2700" dirty="0"/>
                    </a:p>
                  </a:txBody>
                  <a:tcPr marL="137160" marR="137160" marT="68580" marB="68580"/>
                </a:tc>
                <a:tc>
                  <a:txBody>
                    <a:bodyPr/>
                    <a:lstStyle/>
                    <a:p>
                      <a:r>
                        <a:rPr lang="en-US" sz="2700" dirty="0" smtClean="0"/>
                        <a:t>Administrators</a:t>
                      </a:r>
                      <a:r>
                        <a:rPr lang="en-US" sz="2700" baseline="0" dirty="0" smtClean="0"/>
                        <a:t> define the access policy</a:t>
                      </a:r>
                      <a:endParaRPr lang="en-US" sz="2700" dirty="0"/>
                    </a:p>
                  </a:txBody>
                  <a:tcPr marL="137160" marR="137160" marT="68580" marB="68580"/>
                </a:tc>
                <a:extLst>
                  <a:ext uri="{0D108BD9-81ED-4DB2-BD59-A6C34878D82A}">
                    <a16:rowId xmlns:a16="http://schemas.microsoft.com/office/drawing/2014/main" val="10002"/>
                  </a:ext>
                </a:extLst>
              </a:tr>
              <a:tr h="562505">
                <a:tc>
                  <a:txBody>
                    <a:bodyPr/>
                    <a:lstStyle/>
                    <a:p>
                      <a:endParaRPr lang="en-US" sz="2700" dirty="0"/>
                    </a:p>
                  </a:txBody>
                  <a:tcPr marL="137160" marR="137160" marT="68580" marB="68580"/>
                </a:tc>
                <a:tc>
                  <a:txBody>
                    <a:bodyPr/>
                    <a:lstStyle/>
                    <a:p>
                      <a:endParaRPr lang="en-US" sz="2700" dirty="0"/>
                    </a:p>
                  </a:txBody>
                  <a:tcPr marL="137160" marR="137160" marT="68580" marB="6858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4137837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9159" y="323492"/>
            <a:ext cx="10960692" cy="9135374"/>
          </a:xfrm>
        </p:spPr>
      </p:pic>
    </p:spTree>
    <p:extLst>
      <p:ext uri="{BB962C8B-B14F-4D97-AF65-F5344CB8AC3E}">
        <p14:creationId xmlns:p14="http://schemas.microsoft.com/office/powerpoint/2010/main" val="702716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972" y="1383957"/>
            <a:ext cx="16280028" cy="1244943"/>
          </a:xfrm>
        </p:spPr>
        <p:txBody>
          <a:bodyPr/>
          <a:lstStyle/>
          <a:p>
            <a:pPr algn="l"/>
            <a:r>
              <a:rPr b="1" dirty="0">
                <a:solidFill>
                  <a:srgbClr val="FF0000"/>
                </a:solidFill>
              </a:rPr>
              <a:t>CSP Native Service </a:t>
            </a:r>
            <a:r>
              <a:rPr b="1" dirty="0" smtClean="0">
                <a:solidFill>
                  <a:srgbClr val="FF0000"/>
                </a:solidFill>
              </a:rPr>
              <a:t>Nomenclature</a:t>
            </a:r>
            <a:r>
              <a:rPr lang="en-US" b="1" dirty="0" smtClean="0">
                <a:solidFill>
                  <a:srgbClr val="FF0000"/>
                </a:solidFill>
              </a:rPr>
              <a:t> (</a:t>
            </a:r>
            <a:r>
              <a:rPr lang="en-GB" dirty="0"/>
              <a:t>The Multi-Cloud Rosetta Stone</a:t>
            </a:r>
            <a:r>
              <a:rPr lang="en-US" b="1" dirty="0" smtClean="0">
                <a:solidFill>
                  <a:srgbClr val="FF0000"/>
                </a:solidFill>
              </a:rPr>
              <a:t>)</a:t>
            </a:r>
            <a:endParaRPr b="1" dirty="0">
              <a:solidFill>
                <a:srgbClr val="FF0000"/>
              </a:solidFill>
            </a:endParaRPr>
          </a:p>
        </p:txBody>
      </p:sp>
      <p:sp>
        <p:nvSpPr>
          <p:cNvPr id="3" name="Content Placeholder 2"/>
          <p:cNvSpPr>
            <a:spLocks noGrp="1"/>
          </p:cNvSpPr>
          <p:nvPr>
            <p:ph idx="1"/>
          </p:nvPr>
        </p:nvSpPr>
        <p:spPr>
          <a:xfrm>
            <a:off x="914400" y="2867496"/>
            <a:ext cx="16230600" cy="4714404"/>
          </a:xfrm>
        </p:spPr>
        <p:txBody>
          <a:bodyPr>
            <a:noAutofit/>
          </a:bodyPr>
          <a:lstStyle/>
          <a:p>
            <a:pPr marL="0" indent="0">
              <a:buNone/>
            </a:pPr>
            <a:r>
              <a:rPr lang="en-GB" sz="3000" dirty="0">
                <a:solidFill>
                  <a:srgbClr val="FF0000"/>
                </a:solidFill>
              </a:rPr>
              <a:t>Why nomenclature matters.</a:t>
            </a:r>
          </a:p>
          <a:p>
            <a:r>
              <a:rPr lang="en-GB" sz="3000" b="1" dirty="0"/>
              <a:t>The "Naming" Paradox:</a:t>
            </a:r>
            <a:r>
              <a:rPr lang="en-GB" sz="3000" dirty="0"/>
              <a:t> In the cloud, names are often marketing-driven, not technical. For example, a "Bucket" (AWS) is a "Container" (Azure) which is a "Bucket" again (GCP).</a:t>
            </a:r>
          </a:p>
          <a:p>
            <a:r>
              <a:rPr lang="en-GB" sz="3000" b="1" dirty="0"/>
              <a:t>Architectural Equivalence:</a:t>
            </a:r>
            <a:r>
              <a:rPr lang="en-GB" sz="3000" dirty="0"/>
              <a:t> Most services across providers follow the same underlying distributed systems principles</a:t>
            </a:r>
            <a:r>
              <a:rPr lang="en-GB" sz="3000" dirty="0" smtClean="0"/>
              <a:t>.</a:t>
            </a:r>
          </a:p>
          <a:p>
            <a:r>
              <a:rPr lang="en-GB" sz="3000" b="1" dirty="0"/>
              <a:t>The Risk</a:t>
            </a:r>
            <a:r>
              <a:rPr lang="en-GB" sz="3000" dirty="0"/>
              <a:t>: Miscommunication between teams, incorrect service selection, and slowed migration.</a:t>
            </a:r>
          </a:p>
          <a:p>
            <a:r>
              <a:rPr lang="en-GB" sz="3000" b="1" dirty="0"/>
              <a:t>The Goal:</a:t>
            </a:r>
            <a:r>
              <a:rPr lang="en-GB" sz="3000" dirty="0"/>
              <a:t> To enable "Cloud Fluency"—the ability to translate a business requirement into the specific native service of any provider without loss of meaning</a:t>
            </a:r>
            <a:r>
              <a:rPr lang="en-GB" sz="3000" dirty="0" smtClean="0"/>
              <a:t>.</a:t>
            </a:r>
            <a:endParaRPr lang="en-US" sz="3000" dirty="0" smtClean="0"/>
          </a:p>
          <a:p>
            <a:r>
              <a:rPr sz="3000" dirty="0" smtClean="0"/>
              <a:t>Same </a:t>
            </a:r>
            <a:r>
              <a:rPr sz="3000" dirty="0"/>
              <a:t>services have different names across CSPs</a:t>
            </a:r>
          </a:p>
          <a:p>
            <a:pPr lvl="1"/>
            <a:r>
              <a:rPr sz="3000" dirty="0"/>
              <a:t>Purpose: Avoid confusion during cloud operations</a:t>
            </a:r>
          </a:p>
          <a:p>
            <a:pPr lvl="1"/>
            <a:r>
              <a:rPr sz="3000" dirty="0"/>
              <a:t>Storage: Amazon S3 vs Azure Blob vs GCP Cloud Storage</a:t>
            </a:r>
          </a:p>
          <a:p>
            <a:pPr lvl="1"/>
            <a:r>
              <a:rPr sz="3000" dirty="0"/>
              <a:t>IAM: AWS IAM vs Azure </a:t>
            </a:r>
            <a:r>
              <a:rPr sz="3000" dirty="0" err="1"/>
              <a:t>Entra</a:t>
            </a:r>
            <a:r>
              <a:rPr sz="3000" dirty="0"/>
              <a:t> ID vs GCP IAM</a:t>
            </a:r>
          </a:p>
          <a:p>
            <a:pPr lvl="1"/>
            <a:r>
              <a:rPr sz="3000" dirty="0"/>
              <a:t>Working: Services perform similar security functions</a:t>
            </a:r>
          </a:p>
        </p:txBody>
      </p:sp>
    </p:spTree>
    <p:extLst>
      <p:ext uri="{BB962C8B-B14F-4D97-AF65-F5344CB8AC3E}">
        <p14:creationId xmlns:p14="http://schemas.microsoft.com/office/powerpoint/2010/main" val="34532268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562100"/>
            <a:ext cx="8229600" cy="1143000"/>
          </a:xfrm>
        </p:spPr>
        <p:txBody>
          <a:bodyPr/>
          <a:lstStyle/>
          <a:p>
            <a:r>
              <a:rPr lang="en-US" b="1" dirty="0" smtClean="0">
                <a:solidFill>
                  <a:srgbClr val="FF0000"/>
                </a:solidFill>
              </a:rPr>
              <a:t>Linux/Unix Security: Patch/</a:t>
            </a:r>
            <a:r>
              <a:rPr lang="en-US" b="1" dirty="0" err="1" smtClean="0">
                <a:solidFill>
                  <a:srgbClr val="FF0000"/>
                </a:solidFill>
              </a:rPr>
              <a:t>Configs</a:t>
            </a:r>
            <a:endParaRPr lang="en-US" b="1" dirty="0">
              <a:solidFill>
                <a:srgbClr val="FF0000"/>
              </a:solidFill>
            </a:endParaRPr>
          </a:p>
        </p:txBody>
      </p:sp>
      <p:sp>
        <p:nvSpPr>
          <p:cNvPr id="3" name="Content Placeholder 2"/>
          <p:cNvSpPr>
            <a:spLocks noGrp="1"/>
          </p:cNvSpPr>
          <p:nvPr>
            <p:ph idx="1"/>
          </p:nvPr>
        </p:nvSpPr>
        <p:spPr>
          <a:xfrm>
            <a:off x="838200" y="3055937"/>
            <a:ext cx="14478000" cy="5211763"/>
          </a:xfrm>
        </p:spPr>
        <p:txBody>
          <a:bodyPr>
            <a:noAutofit/>
          </a:bodyPr>
          <a:lstStyle/>
          <a:p>
            <a:r>
              <a:rPr lang="en-US" sz="3600" dirty="0"/>
              <a:t>P</a:t>
            </a:r>
            <a:r>
              <a:rPr lang="en-US" sz="3600" dirty="0" smtClean="0"/>
              <a:t>atch management</a:t>
            </a:r>
          </a:p>
          <a:p>
            <a:pPr lvl="1"/>
            <a:r>
              <a:rPr lang="en-US" sz="3200" dirty="0" smtClean="0"/>
              <a:t>keeping security patches up to date is a widely recognized and critical control for maintaining security</a:t>
            </a:r>
          </a:p>
          <a:p>
            <a:pPr lvl="1"/>
            <a:r>
              <a:rPr lang="en-US" sz="3200" dirty="0" smtClean="0"/>
              <a:t>application and service configuration</a:t>
            </a:r>
          </a:p>
          <a:p>
            <a:pPr lvl="1"/>
            <a:r>
              <a:rPr lang="en-US" sz="3200" dirty="0" smtClean="0"/>
              <a:t>most commonly implemented using separate text files for each application and service</a:t>
            </a:r>
          </a:p>
          <a:p>
            <a:pPr lvl="1"/>
            <a:r>
              <a:rPr lang="en-US" sz="3200" dirty="0" smtClean="0"/>
              <a:t>generally located either in the /</a:t>
            </a:r>
            <a:r>
              <a:rPr lang="en-US" sz="3200" dirty="0" err="1" smtClean="0"/>
              <a:t>etc</a:t>
            </a:r>
            <a:r>
              <a:rPr lang="en-US" sz="3200" dirty="0" smtClean="0"/>
              <a:t> directory or in the installation tree for a specific application</a:t>
            </a:r>
          </a:p>
          <a:p>
            <a:pPr lvl="1"/>
            <a:r>
              <a:rPr lang="en-US" sz="3200" dirty="0" smtClean="0"/>
              <a:t>individual user configurations that can override the system defaults are located in hidden “dot” files in each user’s home directory</a:t>
            </a:r>
          </a:p>
          <a:p>
            <a:pPr lvl="1"/>
            <a:r>
              <a:rPr lang="en-US" sz="3200" dirty="0" smtClean="0"/>
              <a:t>most important changes needed to improve system security are to disable services and applications that are not required</a:t>
            </a:r>
          </a:p>
          <a:p>
            <a:pPr lvl="2"/>
            <a:endParaRPr lang="en-US" sz="2800" dirty="0" smtClean="0"/>
          </a:p>
        </p:txBody>
      </p:sp>
    </p:spTree>
    <p:extLst>
      <p:ext uri="{BB962C8B-B14F-4D97-AF65-F5344CB8AC3E}">
        <p14:creationId xmlns:p14="http://schemas.microsoft.com/office/powerpoint/2010/main" val="1612104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27188"/>
            <a:ext cx="8229600" cy="1154112"/>
          </a:xfrm>
        </p:spPr>
        <p:txBody>
          <a:bodyPr/>
          <a:lstStyle/>
          <a:p>
            <a:pPr algn="l"/>
            <a:r>
              <a:rPr lang="en-US" b="1" dirty="0" smtClean="0">
                <a:solidFill>
                  <a:srgbClr val="FF0000"/>
                </a:solidFill>
              </a:rPr>
              <a:t>Linux/Unix Security</a:t>
            </a:r>
            <a:endParaRPr lang="en-US" b="1" dirty="0">
              <a:solidFill>
                <a:srgbClr val="FF0000"/>
              </a:solidFill>
            </a:endParaRPr>
          </a:p>
        </p:txBody>
      </p:sp>
      <p:sp>
        <p:nvSpPr>
          <p:cNvPr id="3" name="Content Placeholder 2"/>
          <p:cNvSpPr>
            <a:spLocks noGrp="1"/>
          </p:cNvSpPr>
          <p:nvPr>
            <p:ph idx="1"/>
          </p:nvPr>
        </p:nvSpPr>
        <p:spPr>
          <a:xfrm>
            <a:off x="914400" y="2827337"/>
            <a:ext cx="13182600" cy="4525963"/>
          </a:xfrm>
        </p:spPr>
        <p:txBody>
          <a:bodyPr>
            <a:noAutofit/>
          </a:bodyPr>
          <a:lstStyle/>
          <a:p>
            <a:r>
              <a:rPr lang="en-US" sz="4000" dirty="0"/>
              <a:t>U</a:t>
            </a:r>
            <a:r>
              <a:rPr lang="en-US" sz="4000" dirty="0" smtClean="0"/>
              <a:t>sers, groups, and permissions</a:t>
            </a:r>
          </a:p>
          <a:p>
            <a:pPr lvl="1"/>
            <a:r>
              <a:rPr lang="en-US" sz="3600" dirty="0" smtClean="0"/>
              <a:t>access is specified as granting read, write, and execute permissions to each of owner, group, and others for each resource</a:t>
            </a:r>
          </a:p>
          <a:p>
            <a:pPr lvl="1"/>
            <a:r>
              <a:rPr lang="en-US" sz="3600" dirty="0" smtClean="0"/>
              <a:t>guides recommend changing the access permissions for critical directories and files</a:t>
            </a:r>
          </a:p>
          <a:p>
            <a:pPr lvl="1"/>
            <a:r>
              <a:rPr lang="en-US" sz="3600" dirty="0" smtClean="0"/>
              <a:t>local exploit</a:t>
            </a:r>
          </a:p>
          <a:p>
            <a:pPr lvl="2"/>
            <a:r>
              <a:rPr lang="en-US" sz="3200" dirty="0" smtClean="0"/>
              <a:t>software vulnerability that can be exploited by an attacker to gain elevated privileges</a:t>
            </a:r>
          </a:p>
          <a:p>
            <a:pPr lvl="1"/>
            <a:r>
              <a:rPr lang="en-US" sz="3600" dirty="0" smtClean="0"/>
              <a:t>remote exploit</a:t>
            </a:r>
          </a:p>
          <a:p>
            <a:pPr lvl="2"/>
            <a:r>
              <a:rPr lang="en-US" sz="3200" dirty="0" smtClean="0"/>
              <a:t>software vulnerability in a network server that could be triggered by a remote attacker</a:t>
            </a:r>
          </a:p>
          <a:p>
            <a:pPr lvl="1"/>
            <a:endParaRPr lang="en-US" sz="3600" dirty="0" smtClean="0"/>
          </a:p>
          <a:p>
            <a:pPr lvl="1"/>
            <a:endParaRPr lang="en-US" sz="3600" dirty="0"/>
          </a:p>
        </p:txBody>
      </p:sp>
    </p:spTree>
    <p:extLst>
      <p:ext uri="{BB962C8B-B14F-4D97-AF65-F5344CB8AC3E}">
        <p14:creationId xmlns:p14="http://schemas.microsoft.com/office/powerpoint/2010/main" val="9027049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4825"/>
            <a:ext cx="8229600" cy="1082675"/>
          </a:xfrm>
        </p:spPr>
        <p:txBody>
          <a:bodyPr/>
          <a:lstStyle/>
          <a:p>
            <a:pPr algn="l"/>
            <a:r>
              <a:rPr lang="en-US" b="1" dirty="0" smtClean="0">
                <a:solidFill>
                  <a:srgbClr val="FF0000"/>
                </a:solidFill>
              </a:rPr>
              <a:t>Linux/Unix Security</a:t>
            </a:r>
            <a:endParaRPr lang="en-US" b="1" dirty="0">
              <a:solidFill>
                <a:srgbClr val="FF0000"/>
              </a:solidFill>
            </a:endParaRPr>
          </a:p>
        </p:txBody>
      </p:sp>
      <p:sp>
        <p:nvSpPr>
          <p:cNvPr id="23" name="Content Placeholder 22"/>
          <p:cNvSpPr>
            <a:spLocks noGrp="1"/>
          </p:cNvSpPr>
          <p:nvPr>
            <p:ph idx="1"/>
          </p:nvPr>
        </p:nvSpPr>
        <p:spPr>
          <a:xfrm>
            <a:off x="838200" y="3055937"/>
            <a:ext cx="16078200" cy="4525963"/>
          </a:xfrm>
        </p:spPr>
        <p:txBody>
          <a:bodyPr>
            <a:noAutofit/>
          </a:bodyPr>
          <a:lstStyle/>
          <a:p>
            <a:r>
              <a:rPr lang="en-US" sz="3600" dirty="0" err="1"/>
              <a:t>C</a:t>
            </a:r>
            <a:r>
              <a:rPr lang="en-US" sz="3600" dirty="0" err="1" smtClean="0"/>
              <a:t>hroot</a:t>
            </a:r>
            <a:r>
              <a:rPr lang="en-US" sz="3600" dirty="0" smtClean="0"/>
              <a:t> jail</a:t>
            </a:r>
          </a:p>
          <a:p>
            <a:pPr lvl="1"/>
            <a:r>
              <a:rPr lang="en-US" sz="3200" dirty="0" smtClean="0"/>
              <a:t>restricts the server’s view of the file system to just a specified portion</a:t>
            </a:r>
          </a:p>
          <a:p>
            <a:pPr lvl="1"/>
            <a:r>
              <a:rPr lang="en-US" sz="3200" dirty="0" smtClean="0"/>
              <a:t>uses </a:t>
            </a:r>
            <a:r>
              <a:rPr lang="en-US" sz="3200" dirty="0" err="1" smtClean="0"/>
              <a:t>chroot</a:t>
            </a:r>
            <a:r>
              <a:rPr lang="en-US" sz="3200" dirty="0" smtClean="0"/>
              <a:t> system call to confine a process by mapping the root of the </a:t>
            </a:r>
            <a:r>
              <a:rPr lang="en-US" sz="3200" dirty="0" err="1" smtClean="0"/>
              <a:t>filesystem</a:t>
            </a:r>
            <a:r>
              <a:rPr lang="en-US" sz="3200" dirty="0" smtClean="0"/>
              <a:t> to some other directory</a:t>
            </a:r>
          </a:p>
          <a:p>
            <a:pPr lvl="1"/>
            <a:r>
              <a:rPr lang="en-US" sz="3200" dirty="0" smtClean="0"/>
              <a:t>file directories outside the </a:t>
            </a:r>
            <a:r>
              <a:rPr lang="en-US" sz="3200" dirty="0" err="1" smtClean="0"/>
              <a:t>chroot</a:t>
            </a:r>
            <a:r>
              <a:rPr lang="en-US" sz="3200" dirty="0" smtClean="0"/>
              <a:t> jail aren’t visible or reachable </a:t>
            </a:r>
          </a:p>
          <a:p>
            <a:pPr lvl="1"/>
            <a:r>
              <a:rPr lang="en-US" sz="3200" dirty="0" smtClean="0"/>
              <a:t>main disadvantage is added complexity</a:t>
            </a:r>
            <a:endParaRPr lang="en-US" sz="3200" dirty="0"/>
          </a:p>
        </p:txBody>
      </p:sp>
    </p:spTree>
    <p:extLst>
      <p:ext uri="{BB962C8B-B14F-4D97-AF65-F5344CB8AC3E}">
        <p14:creationId xmlns:p14="http://schemas.microsoft.com/office/powerpoint/2010/main" val="2178894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327150"/>
            <a:ext cx="8229600" cy="1225550"/>
          </a:xfrm>
        </p:spPr>
        <p:txBody>
          <a:bodyPr/>
          <a:lstStyle/>
          <a:p>
            <a:pPr algn="l"/>
            <a:r>
              <a:rPr lang="en-US" b="1" dirty="0" smtClean="0">
                <a:solidFill>
                  <a:srgbClr val="FF0000"/>
                </a:solidFill>
              </a:rPr>
              <a:t>Windows Security</a:t>
            </a:r>
            <a:endParaRPr lang="en-US" b="1" dirty="0">
              <a:solidFill>
                <a:srgbClr val="FF0000"/>
              </a:solidFill>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147056944"/>
              </p:ext>
            </p:extLst>
          </p:nvPr>
        </p:nvGraphicFramePr>
        <p:xfrm>
          <a:off x="1524000" y="2171700"/>
          <a:ext cx="13868400" cy="8115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Picture 10"/>
          <p:cNvPicPr>
            <a:picLocks noChangeAspect="1"/>
          </p:cNvPicPr>
          <p:nvPr/>
        </p:nvPicPr>
        <p:blipFill>
          <a:blip r:embed="rId8"/>
          <a:srcRect l="30210" t="37612" r="35245" b="37612"/>
          <a:stretch>
            <a:fillRect/>
          </a:stretch>
        </p:blipFill>
        <p:spPr>
          <a:xfrm>
            <a:off x="8572501" y="3429000"/>
            <a:ext cx="1224143" cy="822657"/>
          </a:xfrm>
          <a:prstGeom prst="rect">
            <a:avLst/>
          </a:prstGeom>
        </p:spPr>
      </p:pic>
      <p:pic>
        <p:nvPicPr>
          <p:cNvPr id="14" name="Picture 13"/>
          <p:cNvPicPr>
            <a:picLocks noChangeAspect="1"/>
          </p:cNvPicPr>
          <p:nvPr/>
        </p:nvPicPr>
        <p:blipFill>
          <a:blip r:embed="rId8"/>
          <a:srcRect l="30210" t="37612" r="35245" b="37612"/>
          <a:stretch>
            <a:fillRect/>
          </a:stretch>
        </p:blipFill>
        <p:spPr>
          <a:xfrm>
            <a:off x="8572501" y="4572000"/>
            <a:ext cx="1224143" cy="822657"/>
          </a:xfrm>
          <a:prstGeom prst="rect">
            <a:avLst/>
          </a:prstGeom>
        </p:spPr>
      </p:pic>
      <p:pic>
        <p:nvPicPr>
          <p:cNvPr id="16" name="Picture 15"/>
          <p:cNvPicPr>
            <a:picLocks noChangeAspect="1"/>
          </p:cNvPicPr>
          <p:nvPr/>
        </p:nvPicPr>
        <p:blipFill>
          <a:blip r:embed="rId8"/>
          <a:srcRect l="30210" t="37612" r="35245" b="37612"/>
          <a:stretch>
            <a:fillRect/>
          </a:stretch>
        </p:blipFill>
        <p:spPr>
          <a:xfrm>
            <a:off x="8572501" y="5715000"/>
            <a:ext cx="1224143" cy="822657"/>
          </a:xfrm>
          <a:prstGeom prst="rect">
            <a:avLst/>
          </a:prstGeom>
        </p:spPr>
      </p:pic>
      <p:pic>
        <p:nvPicPr>
          <p:cNvPr id="17" name="Picture 16"/>
          <p:cNvPicPr>
            <a:picLocks noChangeAspect="1"/>
          </p:cNvPicPr>
          <p:nvPr/>
        </p:nvPicPr>
        <p:blipFill>
          <a:blip r:embed="rId8"/>
          <a:srcRect l="30210" t="37612" r="35245" b="37612"/>
          <a:stretch>
            <a:fillRect/>
          </a:stretch>
        </p:blipFill>
        <p:spPr>
          <a:xfrm>
            <a:off x="8572501" y="8115300"/>
            <a:ext cx="1224143" cy="822657"/>
          </a:xfrm>
          <a:prstGeom prst="rect">
            <a:avLst/>
          </a:prstGeom>
        </p:spPr>
      </p:pic>
      <p:pic>
        <p:nvPicPr>
          <p:cNvPr id="19" name="Picture 18"/>
          <p:cNvPicPr>
            <a:picLocks noChangeAspect="1"/>
          </p:cNvPicPr>
          <p:nvPr/>
        </p:nvPicPr>
        <p:blipFill>
          <a:blip r:embed="rId9"/>
          <a:stretch>
            <a:fillRect/>
          </a:stretch>
        </p:blipFill>
        <p:spPr>
          <a:xfrm>
            <a:off x="8686801" y="6629400"/>
            <a:ext cx="925286" cy="1366242"/>
          </a:xfrm>
          <a:prstGeom prst="rect">
            <a:avLst/>
          </a:prstGeom>
        </p:spPr>
      </p:pic>
    </p:spTree>
    <p:extLst>
      <p:ext uri="{BB962C8B-B14F-4D97-AF65-F5344CB8AC3E}">
        <p14:creationId xmlns:p14="http://schemas.microsoft.com/office/powerpoint/2010/main" val="201500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250950"/>
            <a:ext cx="8229600" cy="1225550"/>
          </a:xfrm>
        </p:spPr>
        <p:txBody>
          <a:bodyPr/>
          <a:lstStyle/>
          <a:p>
            <a:pPr algn="l"/>
            <a:r>
              <a:rPr lang="en-US" b="1" dirty="0" smtClean="0">
                <a:solidFill>
                  <a:srgbClr val="FF0000"/>
                </a:solidFill>
              </a:rPr>
              <a:t>Windows Security</a:t>
            </a:r>
            <a:endParaRPr lang="en-US" b="1" dirty="0">
              <a:solidFill>
                <a:srgbClr val="FF0000"/>
              </a:solidFill>
            </a:endParaRPr>
          </a:p>
        </p:txBody>
      </p:sp>
      <p:graphicFrame>
        <p:nvGraphicFramePr>
          <p:cNvPr id="5" name="Content Placeholder 4"/>
          <p:cNvGraphicFramePr>
            <a:graphicFrameLocks noGrp="1"/>
          </p:cNvGraphicFramePr>
          <p:nvPr>
            <p:ph idx="1"/>
            <p:extLst/>
          </p:nvPr>
        </p:nvGraphicFramePr>
        <p:xfrm>
          <a:off x="2971800" y="2171700"/>
          <a:ext cx="12344400" cy="662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224861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75"/>
            <a:ext cx="8229600" cy="1254125"/>
          </a:xfrm>
        </p:spPr>
        <p:txBody>
          <a:bodyPr/>
          <a:lstStyle/>
          <a:p>
            <a:pPr algn="l"/>
            <a:r>
              <a:rPr lang="en-US" b="1" dirty="0" smtClean="0">
                <a:solidFill>
                  <a:srgbClr val="FF0000"/>
                </a:solidFill>
              </a:rPr>
              <a:t>Windows Security</a:t>
            </a:r>
            <a:endParaRPr lang="en-US" b="1" dirty="0">
              <a:solidFill>
                <a:srgbClr val="FF0000"/>
              </a:solidFill>
            </a:endParaRPr>
          </a:p>
        </p:txBody>
      </p:sp>
      <p:sp>
        <p:nvSpPr>
          <p:cNvPr id="3" name="Content Placeholder 2"/>
          <p:cNvSpPr>
            <a:spLocks noGrp="1"/>
          </p:cNvSpPr>
          <p:nvPr>
            <p:ph idx="1"/>
          </p:nvPr>
        </p:nvSpPr>
        <p:spPr>
          <a:xfrm>
            <a:off x="990600" y="2903537"/>
            <a:ext cx="16764000" cy="4525963"/>
          </a:xfrm>
        </p:spPr>
        <p:txBody>
          <a:bodyPr>
            <a:noAutofit/>
          </a:bodyPr>
          <a:lstStyle/>
          <a:p>
            <a:pPr lvl="1"/>
            <a:r>
              <a:rPr lang="en-US" sz="3200" dirty="0" smtClean="0"/>
              <a:t>Other security controls</a:t>
            </a:r>
          </a:p>
          <a:p>
            <a:pPr lvl="1"/>
            <a:r>
              <a:rPr lang="en-US" sz="3200" dirty="0"/>
              <a:t>E</a:t>
            </a:r>
            <a:r>
              <a:rPr lang="en-US" sz="3200" dirty="0" smtClean="0"/>
              <a:t>ssential that anti-virus, anti-spyware, personal firewall, and other malware and attack detection and handling software packages are installed and configured</a:t>
            </a:r>
          </a:p>
          <a:p>
            <a:pPr lvl="1"/>
            <a:r>
              <a:rPr lang="en-US" sz="3200" dirty="0"/>
              <a:t>C</a:t>
            </a:r>
            <a:r>
              <a:rPr lang="en-US" sz="3200" dirty="0" smtClean="0"/>
              <a:t>urrent generation Windows systems include basic firewall and malware countermeasure capabilities</a:t>
            </a:r>
          </a:p>
          <a:p>
            <a:pPr lvl="1"/>
            <a:r>
              <a:rPr lang="en-US" sz="3200" dirty="0"/>
              <a:t>I</a:t>
            </a:r>
            <a:r>
              <a:rPr lang="en-US" sz="3200" dirty="0" smtClean="0"/>
              <a:t>mportant to ensure the set of products in use are compatible</a:t>
            </a:r>
          </a:p>
          <a:p>
            <a:pPr lvl="1"/>
            <a:r>
              <a:rPr lang="en-US" sz="3200" dirty="0" smtClean="0"/>
              <a:t>Windows systems also support a range of cryptographic functions:</a:t>
            </a:r>
          </a:p>
          <a:p>
            <a:pPr lvl="1"/>
            <a:r>
              <a:rPr lang="en-US" sz="3200" dirty="0"/>
              <a:t>E</a:t>
            </a:r>
            <a:r>
              <a:rPr lang="en-US" sz="3200" dirty="0" smtClean="0"/>
              <a:t>ncrypting files and directories using the Encrypting File System (EFS)</a:t>
            </a:r>
          </a:p>
          <a:p>
            <a:pPr lvl="1"/>
            <a:r>
              <a:rPr lang="en-US" sz="3200" dirty="0"/>
              <a:t>F</a:t>
            </a:r>
            <a:r>
              <a:rPr lang="en-US" sz="3200" dirty="0" smtClean="0"/>
              <a:t>ull-disk encryption with AES using BitLocker</a:t>
            </a:r>
          </a:p>
          <a:p>
            <a:pPr lvl="1"/>
            <a:r>
              <a:rPr lang="en-US" sz="3200" dirty="0" smtClean="0"/>
              <a:t>“Microsoft Baseline Security Analyzer”</a:t>
            </a:r>
          </a:p>
          <a:p>
            <a:pPr lvl="1"/>
            <a:r>
              <a:rPr lang="en-US" sz="3200" dirty="0" smtClean="0"/>
              <a:t>Free, easy to use tool that checks for compliance with Microsoft’s security recommendations</a:t>
            </a:r>
          </a:p>
        </p:txBody>
      </p:sp>
    </p:spTree>
    <p:extLst>
      <p:ext uri="{BB962C8B-B14F-4D97-AF65-F5344CB8AC3E}">
        <p14:creationId xmlns:p14="http://schemas.microsoft.com/office/powerpoint/2010/main" val="1550074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08125"/>
            <a:ext cx="8229600" cy="1196975"/>
          </a:xfrm>
        </p:spPr>
        <p:txBody>
          <a:bodyPr/>
          <a:lstStyle/>
          <a:p>
            <a:pPr algn="l"/>
            <a:r>
              <a:rPr lang="en-US" b="1" dirty="0" smtClean="0">
                <a:solidFill>
                  <a:srgbClr val="FF0000"/>
                </a:solidFill>
              </a:rPr>
              <a:t>Virtualization</a:t>
            </a:r>
            <a:endParaRPr lang="en-US" b="1" dirty="0">
              <a:solidFill>
                <a:srgbClr val="FF0000"/>
              </a:solidFill>
            </a:endParaRPr>
          </a:p>
        </p:txBody>
      </p:sp>
      <p:sp>
        <p:nvSpPr>
          <p:cNvPr id="25" name="Content Placeholder 24"/>
          <p:cNvSpPr>
            <a:spLocks noGrp="1"/>
          </p:cNvSpPr>
          <p:nvPr>
            <p:ph idx="1"/>
          </p:nvPr>
        </p:nvSpPr>
        <p:spPr>
          <a:xfrm>
            <a:off x="914400" y="2786062"/>
            <a:ext cx="14020800" cy="4414838"/>
          </a:xfrm>
        </p:spPr>
        <p:txBody>
          <a:bodyPr>
            <a:normAutofit/>
          </a:bodyPr>
          <a:lstStyle/>
          <a:p>
            <a:pPr lvl="0"/>
            <a:r>
              <a:rPr lang="en-US" dirty="0" smtClean="0"/>
              <a:t>A technology that provides an abstraction of the resources used by some software which runs in a simulated environment called a virtual machine (VM)</a:t>
            </a:r>
          </a:p>
          <a:p>
            <a:pPr lvl="0"/>
            <a:r>
              <a:rPr lang="en-US" dirty="0"/>
              <a:t>B</a:t>
            </a:r>
            <a:r>
              <a:rPr lang="en-US" dirty="0" smtClean="0"/>
              <a:t>enefits include better efficiency in the use of the physical system resources</a:t>
            </a:r>
          </a:p>
          <a:p>
            <a:pPr lvl="0"/>
            <a:r>
              <a:rPr lang="en-US" dirty="0"/>
              <a:t>P</a:t>
            </a:r>
            <a:r>
              <a:rPr lang="en-US" dirty="0" smtClean="0"/>
              <a:t>rovides support for multiple distinct operating systems and associated applications on one physical system</a:t>
            </a:r>
          </a:p>
          <a:p>
            <a:pPr lvl="0"/>
            <a:r>
              <a:rPr lang="en-US" dirty="0"/>
              <a:t>R</a:t>
            </a:r>
            <a:r>
              <a:rPr lang="en-US" dirty="0" smtClean="0"/>
              <a:t>aises additional security concerns</a:t>
            </a:r>
          </a:p>
        </p:txBody>
      </p:sp>
    </p:spTree>
    <p:extLst>
      <p:ext uri="{BB962C8B-B14F-4D97-AF65-F5344CB8AC3E}">
        <p14:creationId xmlns:p14="http://schemas.microsoft.com/office/powerpoint/2010/main" val="1954442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89038"/>
            <a:ext cx="8229600" cy="1211262"/>
          </a:xfrm>
        </p:spPr>
        <p:txBody>
          <a:bodyPr/>
          <a:lstStyle/>
          <a:p>
            <a:pPr algn="l"/>
            <a:r>
              <a:rPr lang="en-US" b="1" dirty="0" smtClean="0">
                <a:solidFill>
                  <a:srgbClr val="FF0000"/>
                </a:solidFill>
              </a:rPr>
              <a:t>Virtualization Alternatives</a:t>
            </a:r>
            <a:endParaRPr lang="en-US" b="1" dirty="0">
              <a:solidFill>
                <a:srgbClr val="FF0000"/>
              </a:solidFill>
            </a:endParaRP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808751582"/>
              </p:ext>
            </p:extLst>
          </p:nvPr>
        </p:nvGraphicFramePr>
        <p:xfrm>
          <a:off x="1675638" y="2296477"/>
          <a:ext cx="14936724" cy="79524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32723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8229600" cy="1096962"/>
          </a:xfrm>
        </p:spPr>
        <p:txBody>
          <a:bodyPr/>
          <a:lstStyle/>
          <a:p>
            <a:pPr algn="l"/>
            <a:r>
              <a:rPr lang="en-US" b="1" dirty="0" smtClean="0">
                <a:solidFill>
                  <a:srgbClr val="FF0000"/>
                </a:solidFill>
              </a:rPr>
              <a:t>Full Virtualization Variations</a:t>
            </a:r>
            <a:endParaRPr lang="en-US" b="1" dirty="0">
              <a:solidFill>
                <a:srgbClr val="FF0000"/>
              </a:solidFill>
            </a:endParaRPr>
          </a:p>
        </p:txBody>
      </p:sp>
      <p:sp>
        <p:nvSpPr>
          <p:cNvPr id="3" name="Content Placeholder 2"/>
          <p:cNvSpPr>
            <a:spLocks noGrp="1"/>
          </p:cNvSpPr>
          <p:nvPr>
            <p:ph idx="1"/>
          </p:nvPr>
        </p:nvSpPr>
        <p:spPr/>
        <p:txBody>
          <a:bodyPr/>
          <a:lstStyle/>
          <a:p>
            <a:r>
              <a:rPr lang="en-US" b="1" dirty="0" smtClean="0"/>
              <a:t>Native virtualization</a:t>
            </a:r>
            <a:r>
              <a:rPr lang="en-US" dirty="0" smtClean="0"/>
              <a:t>: the hypervisor executes directly on the underlying hardware</a:t>
            </a:r>
          </a:p>
          <a:p>
            <a:r>
              <a:rPr lang="en-US" dirty="0" smtClean="0"/>
              <a:t>Hosted OS is just another app</a:t>
            </a:r>
          </a:p>
          <a:p>
            <a:r>
              <a:rPr lang="en-US" dirty="0" smtClean="0"/>
              <a:t>More secure: fewer layers</a:t>
            </a:r>
            <a:endParaRPr lang="en-US" dirty="0"/>
          </a:p>
        </p:txBody>
      </p:sp>
      <p:pic>
        <p:nvPicPr>
          <p:cNvPr id="4" name="Picture 3"/>
          <p:cNvPicPr>
            <a:picLocks noChangeAspect="1"/>
          </p:cNvPicPr>
          <p:nvPr/>
        </p:nvPicPr>
        <p:blipFill>
          <a:blip r:embed="rId2"/>
          <a:stretch>
            <a:fillRect/>
          </a:stretch>
        </p:blipFill>
        <p:spPr>
          <a:xfrm>
            <a:off x="5147556" y="5136462"/>
            <a:ext cx="7020780" cy="3709092"/>
          </a:xfrm>
          <a:prstGeom prst="rect">
            <a:avLst/>
          </a:prstGeom>
        </p:spPr>
      </p:pic>
    </p:spTree>
    <p:extLst>
      <p:ext uri="{BB962C8B-B14F-4D97-AF65-F5344CB8AC3E}">
        <p14:creationId xmlns:p14="http://schemas.microsoft.com/office/powerpoint/2010/main" val="30945457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0225" y="274638"/>
            <a:ext cx="8258175" cy="1143000"/>
          </a:xfrm>
        </p:spPr>
        <p:txBody>
          <a:bodyPr/>
          <a:lstStyle/>
          <a:p>
            <a:pPr algn="l"/>
            <a:r>
              <a:rPr lang="en-US" b="1" dirty="0" smtClean="0">
                <a:solidFill>
                  <a:srgbClr val="FF0000"/>
                </a:solidFill>
              </a:rPr>
              <a:t>Full Virtualization Variations</a:t>
            </a:r>
            <a:endParaRPr lang="en-US" b="1" dirty="0">
              <a:solidFill>
                <a:srgbClr val="FF0000"/>
              </a:solidFill>
            </a:endParaRPr>
          </a:p>
        </p:txBody>
      </p:sp>
      <p:sp>
        <p:nvSpPr>
          <p:cNvPr id="3" name="Content Placeholder 2"/>
          <p:cNvSpPr>
            <a:spLocks noGrp="1"/>
          </p:cNvSpPr>
          <p:nvPr>
            <p:ph idx="1"/>
          </p:nvPr>
        </p:nvSpPr>
        <p:spPr>
          <a:xfrm>
            <a:off x="838200" y="2019300"/>
            <a:ext cx="8229600" cy="4557713"/>
          </a:xfrm>
        </p:spPr>
        <p:txBody>
          <a:bodyPr/>
          <a:lstStyle/>
          <a:p>
            <a:r>
              <a:rPr lang="en-US" b="1" dirty="0" smtClean="0"/>
              <a:t>Hosted virtualization</a:t>
            </a:r>
            <a:r>
              <a:rPr lang="en-US" dirty="0" smtClean="0"/>
              <a:t>: Hosted OS run along other apps</a:t>
            </a:r>
          </a:p>
          <a:p>
            <a:r>
              <a:rPr lang="en-US" dirty="0" smtClean="0"/>
              <a:t>Adds additional layers: increased security concerns</a:t>
            </a:r>
          </a:p>
        </p:txBody>
      </p:sp>
      <p:pic>
        <p:nvPicPr>
          <p:cNvPr id="5" name="Picture 4"/>
          <p:cNvPicPr>
            <a:picLocks noChangeAspect="1"/>
          </p:cNvPicPr>
          <p:nvPr/>
        </p:nvPicPr>
        <p:blipFill>
          <a:blip r:embed="rId2"/>
          <a:stretch>
            <a:fillRect/>
          </a:stretch>
        </p:blipFill>
        <p:spPr>
          <a:xfrm>
            <a:off x="5471593" y="4387988"/>
            <a:ext cx="6555818" cy="4401108"/>
          </a:xfrm>
          <a:prstGeom prst="rect">
            <a:avLst/>
          </a:prstGeom>
        </p:spPr>
      </p:pic>
    </p:spTree>
    <p:extLst>
      <p:ext uri="{BB962C8B-B14F-4D97-AF65-F5344CB8AC3E}">
        <p14:creationId xmlns:p14="http://schemas.microsoft.com/office/powerpoint/2010/main" val="1723126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6938B-7DB7-A5F5-1CEF-136D29A834A5}"/>
              </a:ext>
            </a:extLst>
          </p:cNvPr>
          <p:cNvSpPr>
            <a:spLocks noGrp="1"/>
          </p:cNvSpPr>
          <p:nvPr>
            <p:ph type="title"/>
          </p:nvPr>
        </p:nvSpPr>
        <p:spPr>
          <a:xfrm>
            <a:off x="838200" y="1651000"/>
            <a:ext cx="15407640" cy="1282700"/>
          </a:xfrm>
        </p:spPr>
        <p:txBody>
          <a:bodyPr>
            <a:normAutofit/>
          </a:bodyPr>
          <a:lstStyle/>
          <a:p>
            <a:pPr algn="l"/>
            <a:r>
              <a:rPr lang="en-GB" b="1" dirty="0">
                <a:solidFill>
                  <a:srgbClr val="FF0000"/>
                </a:solidFill>
              </a:rPr>
              <a:t>Storage Services </a:t>
            </a:r>
            <a:r>
              <a:rPr lang="en-GB" b="1" dirty="0" smtClean="0">
                <a:solidFill>
                  <a:srgbClr val="FF0000"/>
                </a:solidFill>
              </a:rPr>
              <a:t>(</a:t>
            </a:r>
            <a:r>
              <a:rPr lang="en-GB" dirty="0"/>
              <a:t>Storing unstructured data at scale</a:t>
            </a:r>
            <a:r>
              <a:rPr lang="en-GB" b="1" dirty="0" smtClean="0">
                <a:solidFill>
                  <a:srgbClr val="FF0000"/>
                </a:solidFill>
              </a:rPr>
              <a:t>)</a:t>
            </a:r>
            <a:endParaRPr lang="en-US" b="1" dirty="0">
              <a:solidFill>
                <a:srgbClr val="FF000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799043873"/>
              </p:ext>
            </p:extLst>
          </p:nvPr>
        </p:nvGraphicFramePr>
        <p:xfrm>
          <a:off x="1524000" y="3614259"/>
          <a:ext cx="14020800" cy="5615625"/>
        </p:xfrm>
        <a:graphic>
          <a:graphicData uri="http://schemas.openxmlformats.org/drawingml/2006/table">
            <a:tbl>
              <a:tblPr>
                <a:tableStyleId>{3C2FFA5D-87B4-456A-9821-1D502468CF0F}</a:tableStyleId>
              </a:tblPr>
              <a:tblGrid>
                <a:gridCol w="3505200">
                  <a:extLst>
                    <a:ext uri="{9D8B030D-6E8A-4147-A177-3AD203B41FA5}">
                      <a16:colId xmlns:a16="http://schemas.microsoft.com/office/drawing/2014/main" val="434404779"/>
                    </a:ext>
                  </a:extLst>
                </a:gridCol>
                <a:gridCol w="3505200">
                  <a:extLst>
                    <a:ext uri="{9D8B030D-6E8A-4147-A177-3AD203B41FA5}">
                      <a16:colId xmlns:a16="http://schemas.microsoft.com/office/drawing/2014/main" val="4067170232"/>
                    </a:ext>
                  </a:extLst>
                </a:gridCol>
                <a:gridCol w="3505200">
                  <a:extLst>
                    <a:ext uri="{9D8B030D-6E8A-4147-A177-3AD203B41FA5}">
                      <a16:colId xmlns:a16="http://schemas.microsoft.com/office/drawing/2014/main" val="1960434129"/>
                    </a:ext>
                  </a:extLst>
                </a:gridCol>
                <a:gridCol w="3505200">
                  <a:extLst>
                    <a:ext uri="{9D8B030D-6E8A-4147-A177-3AD203B41FA5}">
                      <a16:colId xmlns:a16="http://schemas.microsoft.com/office/drawing/2014/main" val="3023685828"/>
                    </a:ext>
                  </a:extLst>
                </a:gridCol>
              </a:tblGrid>
              <a:tr h="938768">
                <a:tc>
                  <a:txBody>
                    <a:bodyPr/>
                    <a:lstStyle/>
                    <a:p>
                      <a:pPr rtl="0"/>
                      <a:r>
                        <a:rPr lang="en-GB" sz="3600" b="1">
                          <a:effectLst/>
                        </a:rPr>
                        <a:t>Feature</a:t>
                      </a:r>
                      <a:endParaRPr lang="en-GB" sz="3600" b="1">
                        <a:solidFill>
                          <a:srgbClr val="1F1F1F"/>
                        </a:solidFill>
                        <a:effectLst/>
                        <a:latin typeface="+mn-lt"/>
                      </a:endParaRPr>
                    </a:p>
                  </a:txBody>
                  <a:tcPr marL="76200" marR="76200" marT="50800" marB="50800" anchor="ctr"/>
                </a:tc>
                <a:tc>
                  <a:txBody>
                    <a:bodyPr/>
                    <a:lstStyle/>
                    <a:p>
                      <a:pPr rtl="0"/>
                      <a:r>
                        <a:rPr lang="en-GB" sz="3600" b="1">
                          <a:effectLst/>
                        </a:rPr>
                        <a:t>AWS: Amazon S3</a:t>
                      </a:r>
                      <a:endParaRPr lang="en-GB" sz="3600" b="1">
                        <a:solidFill>
                          <a:srgbClr val="1F1F1F"/>
                        </a:solidFill>
                        <a:effectLst/>
                        <a:latin typeface="+mn-lt"/>
                      </a:endParaRPr>
                    </a:p>
                  </a:txBody>
                  <a:tcPr marL="76200" marR="76200" marT="50800" marB="50800" anchor="ctr"/>
                </a:tc>
                <a:tc>
                  <a:txBody>
                    <a:bodyPr/>
                    <a:lstStyle/>
                    <a:p>
                      <a:pPr rtl="0"/>
                      <a:r>
                        <a:rPr lang="en-GB" sz="3600" b="1">
                          <a:effectLst/>
                        </a:rPr>
                        <a:t>Azure: Blob Storage</a:t>
                      </a:r>
                      <a:endParaRPr lang="en-GB" sz="3600" b="1">
                        <a:solidFill>
                          <a:srgbClr val="1F1F1F"/>
                        </a:solidFill>
                        <a:effectLst/>
                        <a:latin typeface="+mn-lt"/>
                      </a:endParaRPr>
                    </a:p>
                  </a:txBody>
                  <a:tcPr marL="76200" marR="76200" marT="50800" marB="50800" anchor="ctr"/>
                </a:tc>
                <a:tc>
                  <a:txBody>
                    <a:bodyPr/>
                    <a:lstStyle/>
                    <a:p>
                      <a:pPr rtl="0"/>
                      <a:r>
                        <a:rPr lang="en-GB" sz="3600" b="1" dirty="0">
                          <a:effectLst/>
                        </a:rPr>
                        <a:t>GCP: Cloud Storage</a:t>
                      </a:r>
                      <a:endParaRPr lang="en-GB" sz="3600" b="1" dirty="0">
                        <a:solidFill>
                          <a:srgbClr val="1F1F1F"/>
                        </a:solidFill>
                        <a:effectLst/>
                        <a:latin typeface="+mn-lt"/>
                      </a:endParaRPr>
                    </a:p>
                  </a:txBody>
                  <a:tcPr marL="76200" marR="76200" marT="50800" marB="50800" anchor="ctr"/>
                </a:tc>
                <a:extLst>
                  <a:ext uri="{0D108BD9-81ED-4DB2-BD59-A6C34878D82A}">
                    <a16:rowId xmlns:a16="http://schemas.microsoft.com/office/drawing/2014/main" val="3135734890"/>
                  </a:ext>
                </a:extLst>
              </a:tr>
              <a:tr h="1334810">
                <a:tc>
                  <a:txBody>
                    <a:bodyPr/>
                    <a:lstStyle/>
                    <a:p>
                      <a:pPr rtl="0"/>
                      <a:r>
                        <a:rPr lang="en-GB" sz="2800">
                          <a:effectLst/>
                        </a:rPr>
                        <a:t>Top-Level Unit</a:t>
                      </a:r>
                      <a:endParaRPr lang="en-GB" sz="2800">
                        <a:solidFill>
                          <a:srgbClr val="1F1F1F"/>
                        </a:solidFill>
                        <a:effectLst/>
                        <a:latin typeface="+mn-lt"/>
                      </a:endParaRPr>
                    </a:p>
                  </a:txBody>
                  <a:tcPr marL="76200" marR="76200" marT="50800" marB="50800" anchor="ctr"/>
                </a:tc>
                <a:tc>
                  <a:txBody>
                    <a:bodyPr/>
                    <a:lstStyle/>
                    <a:p>
                      <a:pPr rtl="0"/>
                      <a:r>
                        <a:rPr lang="en-GB" sz="2800">
                          <a:effectLst/>
                        </a:rPr>
                        <a:t>Bucket (Globally unique name)</a:t>
                      </a:r>
                      <a:endParaRPr lang="en-GB" sz="2800">
                        <a:solidFill>
                          <a:srgbClr val="1F1F1F"/>
                        </a:solidFill>
                        <a:effectLst/>
                        <a:latin typeface="+mn-lt"/>
                      </a:endParaRPr>
                    </a:p>
                  </a:txBody>
                  <a:tcPr marL="76200" marR="76200" marT="50800" marB="50800" anchor="ctr"/>
                </a:tc>
                <a:tc>
                  <a:txBody>
                    <a:bodyPr/>
                    <a:lstStyle/>
                    <a:p>
                      <a:pPr rtl="0"/>
                      <a:r>
                        <a:rPr lang="en-GB" sz="2800">
                          <a:effectLst/>
                        </a:rPr>
                        <a:t>Storage Account (Contains Containers)</a:t>
                      </a:r>
                      <a:endParaRPr lang="en-GB" sz="2800">
                        <a:solidFill>
                          <a:srgbClr val="1F1F1F"/>
                        </a:solidFill>
                        <a:effectLst/>
                        <a:latin typeface="+mn-lt"/>
                      </a:endParaRPr>
                    </a:p>
                  </a:txBody>
                  <a:tcPr marL="76200" marR="76200" marT="50800" marB="50800" anchor="ctr"/>
                </a:tc>
                <a:tc>
                  <a:txBody>
                    <a:bodyPr/>
                    <a:lstStyle/>
                    <a:p>
                      <a:pPr rtl="0"/>
                      <a:r>
                        <a:rPr lang="en-GB" sz="2800">
                          <a:effectLst/>
                        </a:rPr>
                        <a:t>Bucket (Globally unique name)</a:t>
                      </a:r>
                      <a:endParaRPr lang="en-GB" sz="2800">
                        <a:solidFill>
                          <a:srgbClr val="1F1F1F"/>
                        </a:solidFill>
                        <a:effectLst/>
                        <a:latin typeface="+mn-lt"/>
                      </a:endParaRPr>
                    </a:p>
                  </a:txBody>
                  <a:tcPr marL="76200" marR="76200" marT="50800" marB="50800" anchor="ctr"/>
                </a:tc>
                <a:extLst>
                  <a:ext uri="{0D108BD9-81ED-4DB2-BD59-A6C34878D82A}">
                    <a16:rowId xmlns:a16="http://schemas.microsoft.com/office/drawing/2014/main" val="4109805117"/>
                  </a:ext>
                </a:extLst>
              </a:tr>
              <a:tr h="938768">
                <a:tc>
                  <a:txBody>
                    <a:bodyPr/>
                    <a:lstStyle/>
                    <a:p>
                      <a:pPr rtl="0"/>
                      <a:r>
                        <a:rPr lang="en-GB" sz="2800">
                          <a:effectLst/>
                        </a:rPr>
                        <a:t>Data Unit</a:t>
                      </a:r>
                      <a:endParaRPr lang="en-GB" sz="2800">
                        <a:solidFill>
                          <a:srgbClr val="1F1F1F"/>
                        </a:solidFill>
                        <a:effectLst/>
                        <a:latin typeface="+mn-lt"/>
                      </a:endParaRPr>
                    </a:p>
                  </a:txBody>
                  <a:tcPr marL="76200" marR="76200" marT="50800" marB="50800" anchor="ctr"/>
                </a:tc>
                <a:tc>
                  <a:txBody>
                    <a:bodyPr/>
                    <a:lstStyle/>
                    <a:p>
                      <a:pPr rtl="0"/>
                      <a:r>
                        <a:rPr lang="en-GB" sz="2800">
                          <a:effectLst/>
                        </a:rPr>
                        <a:t>Object</a:t>
                      </a:r>
                      <a:endParaRPr lang="en-GB" sz="2800">
                        <a:solidFill>
                          <a:srgbClr val="1F1F1F"/>
                        </a:solidFill>
                        <a:effectLst/>
                        <a:latin typeface="+mn-lt"/>
                      </a:endParaRPr>
                    </a:p>
                  </a:txBody>
                  <a:tcPr marL="76200" marR="76200" marT="50800" marB="50800" anchor="ctr"/>
                </a:tc>
                <a:tc>
                  <a:txBody>
                    <a:bodyPr/>
                    <a:lstStyle/>
                    <a:p>
                      <a:pPr rtl="0"/>
                      <a:r>
                        <a:rPr lang="en-GB" sz="2800">
                          <a:effectLst/>
                        </a:rPr>
                        <a:t>Blob (Block, Append, Page)</a:t>
                      </a:r>
                      <a:endParaRPr lang="en-GB" sz="2800">
                        <a:solidFill>
                          <a:srgbClr val="1F1F1F"/>
                        </a:solidFill>
                        <a:effectLst/>
                        <a:latin typeface="+mn-lt"/>
                      </a:endParaRPr>
                    </a:p>
                  </a:txBody>
                  <a:tcPr marL="76200" marR="76200" marT="50800" marB="50800" anchor="ctr"/>
                </a:tc>
                <a:tc>
                  <a:txBody>
                    <a:bodyPr/>
                    <a:lstStyle/>
                    <a:p>
                      <a:pPr rtl="0"/>
                      <a:r>
                        <a:rPr lang="en-GB" sz="2800">
                          <a:effectLst/>
                        </a:rPr>
                        <a:t>Object</a:t>
                      </a:r>
                      <a:endParaRPr lang="en-GB" sz="2800">
                        <a:solidFill>
                          <a:srgbClr val="1F1F1F"/>
                        </a:solidFill>
                        <a:effectLst/>
                        <a:latin typeface="+mn-lt"/>
                      </a:endParaRPr>
                    </a:p>
                  </a:txBody>
                  <a:tcPr marL="76200" marR="76200" marT="50800" marB="50800" anchor="ctr"/>
                </a:tc>
                <a:extLst>
                  <a:ext uri="{0D108BD9-81ED-4DB2-BD59-A6C34878D82A}">
                    <a16:rowId xmlns:a16="http://schemas.microsoft.com/office/drawing/2014/main" val="3863011949"/>
                  </a:ext>
                </a:extLst>
              </a:tr>
              <a:tr h="2126895">
                <a:tc>
                  <a:txBody>
                    <a:bodyPr/>
                    <a:lstStyle/>
                    <a:p>
                      <a:pPr rtl="0"/>
                      <a:r>
                        <a:rPr lang="en-GB" sz="2800">
                          <a:effectLst/>
                        </a:rPr>
                        <a:t>Key Advantage</a:t>
                      </a:r>
                      <a:endParaRPr lang="en-GB" sz="2800">
                        <a:solidFill>
                          <a:srgbClr val="1F1F1F"/>
                        </a:solidFill>
                        <a:effectLst/>
                        <a:latin typeface="+mn-lt"/>
                      </a:endParaRPr>
                    </a:p>
                  </a:txBody>
                  <a:tcPr marL="76200" marR="76200" marT="50800" marB="50800" anchor="ctr"/>
                </a:tc>
                <a:tc>
                  <a:txBody>
                    <a:bodyPr/>
                    <a:lstStyle/>
                    <a:p>
                      <a:pPr rtl="0"/>
                      <a:r>
                        <a:rPr lang="en-GB" sz="2800">
                          <a:effectLst/>
                        </a:rPr>
                        <a:t>Most mature; S3 API is the industry standard for 3rd parties.</a:t>
                      </a:r>
                      <a:endParaRPr lang="en-GB" sz="2800">
                        <a:solidFill>
                          <a:srgbClr val="1F1F1F"/>
                        </a:solidFill>
                        <a:effectLst/>
                        <a:latin typeface="+mn-lt"/>
                      </a:endParaRPr>
                    </a:p>
                  </a:txBody>
                  <a:tcPr marL="76200" marR="76200" marT="50800" marB="50800" anchor="ctr"/>
                </a:tc>
                <a:tc>
                  <a:txBody>
                    <a:bodyPr/>
                    <a:lstStyle/>
                    <a:p>
                      <a:pPr rtl="0"/>
                      <a:r>
                        <a:rPr lang="en-GB" sz="2800">
                          <a:effectLst/>
                        </a:rPr>
                        <a:t>Deeply integrated with Windows/AD; strong for "Data Lakes."</a:t>
                      </a:r>
                      <a:endParaRPr lang="en-GB" sz="2800">
                        <a:solidFill>
                          <a:srgbClr val="1F1F1F"/>
                        </a:solidFill>
                        <a:effectLst/>
                        <a:latin typeface="+mn-lt"/>
                      </a:endParaRPr>
                    </a:p>
                  </a:txBody>
                  <a:tcPr marL="76200" marR="76200" marT="50800" marB="50800" anchor="ctr"/>
                </a:tc>
                <a:tc>
                  <a:txBody>
                    <a:bodyPr/>
                    <a:lstStyle/>
                    <a:p>
                      <a:pPr rtl="0"/>
                      <a:r>
                        <a:rPr lang="en-GB" sz="2800" dirty="0">
                          <a:effectLst/>
                        </a:rPr>
                        <a:t>Best-in-class global consistency; very simple pricing tiers.</a:t>
                      </a:r>
                      <a:endParaRPr lang="en-GB" sz="2800" dirty="0">
                        <a:solidFill>
                          <a:srgbClr val="1F1F1F"/>
                        </a:solidFill>
                        <a:effectLst/>
                        <a:latin typeface="+mn-lt"/>
                      </a:endParaRPr>
                    </a:p>
                  </a:txBody>
                  <a:tcPr marL="76200" marR="76200" marT="50800" marB="50800" anchor="ctr"/>
                </a:tc>
                <a:extLst>
                  <a:ext uri="{0D108BD9-81ED-4DB2-BD59-A6C34878D82A}">
                    <a16:rowId xmlns:a16="http://schemas.microsoft.com/office/drawing/2014/main" val="1095927086"/>
                  </a:ext>
                </a:extLst>
              </a:tr>
            </a:tbl>
          </a:graphicData>
        </a:graphic>
      </p:graphicFrame>
    </p:spTree>
    <p:extLst>
      <p:ext uri="{BB962C8B-B14F-4D97-AF65-F5344CB8AC3E}">
        <p14:creationId xmlns:p14="http://schemas.microsoft.com/office/powerpoint/2010/main" val="28829144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0050"/>
            <a:ext cx="8229600" cy="1111250"/>
          </a:xfrm>
        </p:spPr>
        <p:txBody>
          <a:bodyPr/>
          <a:lstStyle/>
          <a:p>
            <a:pPr algn="l"/>
            <a:r>
              <a:rPr lang="en-US" b="1" dirty="0" smtClean="0">
                <a:solidFill>
                  <a:srgbClr val="FF0000"/>
                </a:solidFill>
              </a:rPr>
              <a:t>Virtualization Security Issues</a:t>
            </a:r>
            <a:endParaRPr lang="en-US" b="1" dirty="0">
              <a:solidFill>
                <a:srgbClr val="FF0000"/>
              </a:solidFill>
            </a:endParaRPr>
          </a:p>
        </p:txBody>
      </p:sp>
      <p:sp>
        <p:nvSpPr>
          <p:cNvPr id="3" name="Content Placeholder 2"/>
          <p:cNvSpPr>
            <a:spLocks noGrp="1"/>
          </p:cNvSpPr>
          <p:nvPr>
            <p:ph idx="1"/>
          </p:nvPr>
        </p:nvSpPr>
        <p:spPr>
          <a:xfrm>
            <a:off x="914400" y="2827337"/>
            <a:ext cx="13182600" cy="4525963"/>
          </a:xfrm>
        </p:spPr>
        <p:txBody>
          <a:bodyPr>
            <a:noAutofit/>
          </a:bodyPr>
          <a:lstStyle/>
          <a:p>
            <a:r>
              <a:rPr lang="en-US" sz="3600" dirty="0"/>
              <a:t>S</a:t>
            </a:r>
            <a:r>
              <a:rPr lang="en-US" sz="3600" dirty="0" smtClean="0"/>
              <a:t>ecurity concerns include:</a:t>
            </a:r>
          </a:p>
          <a:p>
            <a:pPr lvl="1"/>
            <a:r>
              <a:rPr lang="en-US" sz="3200" b="1" dirty="0"/>
              <a:t>G</a:t>
            </a:r>
            <a:r>
              <a:rPr lang="en-US" sz="3200" b="1" dirty="0" smtClean="0"/>
              <a:t>uest OS isolation</a:t>
            </a:r>
            <a:r>
              <a:rPr lang="en-US" sz="3200" dirty="0" smtClean="0"/>
              <a:t>: ensuring that programs executing within a guest OS may only access and use the resources allocated to it</a:t>
            </a:r>
          </a:p>
          <a:p>
            <a:pPr lvl="1"/>
            <a:r>
              <a:rPr lang="en-US" sz="3200" dirty="0"/>
              <a:t>G</a:t>
            </a:r>
            <a:r>
              <a:rPr lang="en-US" sz="3200" dirty="0" smtClean="0"/>
              <a:t>uest OS monitoring by the </a:t>
            </a:r>
            <a:r>
              <a:rPr lang="en-US" sz="3200" b="1" dirty="0" smtClean="0"/>
              <a:t>hypervisor</a:t>
            </a:r>
            <a:r>
              <a:rPr lang="en-US" sz="3200" dirty="0" smtClean="0"/>
              <a:t>: has privileged access to the programs and data in each guest OS and </a:t>
            </a:r>
            <a:r>
              <a:rPr lang="en-US" sz="3200" b="1" i="1" dirty="0" smtClean="0"/>
              <a:t>must be trust</a:t>
            </a:r>
          </a:p>
          <a:p>
            <a:pPr lvl="1"/>
            <a:r>
              <a:rPr lang="en-US" sz="3200" dirty="0"/>
              <a:t>V</a:t>
            </a:r>
            <a:r>
              <a:rPr lang="en-US" sz="3200" dirty="0" smtClean="0"/>
              <a:t>irtualized environment security: particularly </a:t>
            </a:r>
            <a:r>
              <a:rPr lang="en-US" sz="3200" b="1" dirty="0" smtClean="0"/>
              <a:t>image</a:t>
            </a:r>
            <a:r>
              <a:rPr lang="en-US" sz="3200" dirty="0" smtClean="0"/>
              <a:t> and </a:t>
            </a:r>
            <a:r>
              <a:rPr lang="en-US" sz="3200" b="1" dirty="0" smtClean="0"/>
              <a:t>snapshot</a:t>
            </a:r>
            <a:r>
              <a:rPr lang="en-US" sz="3200" dirty="0" smtClean="0"/>
              <a:t> </a:t>
            </a:r>
            <a:r>
              <a:rPr lang="en-US" sz="3200" b="1" dirty="0" smtClean="0"/>
              <a:t>management</a:t>
            </a:r>
            <a:r>
              <a:rPr lang="en-US" sz="3200" dirty="0" smtClean="0"/>
              <a:t> which attackers may attempt to view or modify</a:t>
            </a:r>
          </a:p>
        </p:txBody>
      </p:sp>
    </p:spTree>
    <p:extLst>
      <p:ext uri="{BB962C8B-B14F-4D97-AF65-F5344CB8AC3E}">
        <p14:creationId xmlns:p14="http://schemas.microsoft.com/office/powerpoint/2010/main" val="20884217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3912" y="1562100"/>
            <a:ext cx="8243888" cy="1143000"/>
          </a:xfrm>
        </p:spPr>
        <p:txBody>
          <a:bodyPr/>
          <a:lstStyle/>
          <a:p>
            <a:pPr algn="l"/>
            <a:r>
              <a:rPr lang="en-US" b="1" dirty="0" smtClean="0">
                <a:solidFill>
                  <a:srgbClr val="FF0000"/>
                </a:solidFill>
              </a:rPr>
              <a:t>Hypervisor Security</a:t>
            </a:r>
            <a:endParaRPr lang="en-US" b="1" dirty="0">
              <a:solidFill>
                <a:srgbClr val="FF0000"/>
              </a:solidFill>
            </a:endParaRPr>
          </a:p>
        </p:txBody>
      </p:sp>
      <p:sp>
        <p:nvSpPr>
          <p:cNvPr id="3" name="Content Placeholder 2"/>
          <p:cNvSpPr>
            <a:spLocks noGrp="1"/>
          </p:cNvSpPr>
          <p:nvPr>
            <p:ph idx="1"/>
          </p:nvPr>
        </p:nvSpPr>
        <p:spPr>
          <a:xfrm>
            <a:off x="914400" y="2674937"/>
            <a:ext cx="15087600" cy="4525963"/>
          </a:xfrm>
        </p:spPr>
        <p:txBody>
          <a:bodyPr>
            <a:noAutofit/>
          </a:bodyPr>
          <a:lstStyle/>
          <a:p>
            <a:r>
              <a:rPr lang="en-US" dirty="0"/>
              <a:t>S</a:t>
            </a:r>
            <a:r>
              <a:rPr lang="en-US" dirty="0" smtClean="0"/>
              <a:t>hould be </a:t>
            </a:r>
          </a:p>
          <a:p>
            <a:pPr lvl="1"/>
            <a:r>
              <a:rPr lang="en-US" sz="3200" dirty="0" smtClean="0"/>
              <a:t>secured using a process similar to securing an operating system</a:t>
            </a:r>
          </a:p>
          <a:p>
            <a:pPr lvl="1"/>
            <a:r>
              <a:rPr lang="en-US" sz="3200" dirty="0" smtClean="0"/>
              <a:t>installed in an isolated environment</a:t>
            </a:r>
          </a:p>
          <a:p>
            <a:pPr lvl="1"/>
            <a:r>
              <a:rPr lang="en-US" sz="3200" dirty="0" smtClean="0"/>
              <a:t>configured so that it is updated automatically</a:t>
            </a:r>
          </a:p>
          <a:p>
            <a:pPr lvl="1"/>
            <a:r>
              <a:rPr lang="en-US" sz="3200" dirty="0" smtClean="0"/>
              <a:t>monitored for any signs of compromise</a:t>
            </a:r>
          </a:p>
          <a:p>
            <a:pPr lvl="1"/>
            <a:r>
              <a:rPr lang="en-US" sz="3200" dirty="0" smtClean="0"/>
              <a:t>accessed only by authorized administration </a:t>
            </a:r>
          </a:p>
          <a:p>
            <a:r>
              <a:rPr lang="en-US" dirty="0"/>
              <a:t>M</a:t>
            </a:r>
            <a:r>
              <a:rPr lang="en-US" dirty="0" smtClean="0"/>
              <a:t>ay support both local and remote administration so must be configured appropriately</a:t>
            </a:r>
          </a:p>
          <a:p>
            <a:r>
              <a:rPr lang="en-US" dirty="0"/>
              <a:t>R</a:t>
            </a:r>
            <a:r>
              <a:rPr lang="en-US" dirty="0" smtClean="0"/>
              <a:t>emote administration access should be considered and secured in the design of any network firewall and IDS capability in use</a:t>
            </a:r>
          </a:p>
        </p:txBody>
      </p:sp>
    </p:spTree>
    <p:extLst>
      <p:ext uri="{BB962C8B-B14F-4D97-AF65-F5344CB8AC3E}">
        <p14:creationId xmlns:p14="http://schemas.microsoft.com/office/powerpoint/2010/main" val="37951022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187068" y="2300100"/>
            <a:ext cx="9913848" cy="5686800"/>
          </a:xfrm>
          <a:prstGeom prst="rect">
            <a:avLst/>
          </a:prstGeom>
        </p:spPr>
      </p:pic>
      <p:sp>
        <p:nvSpPr>
          <p:cNvPr id="3" name="object 3"/>
          <p:cNvSpPr txBox="1"/>
          <p:nvPr/>
        </p:nvSpPr>
        <p:spPr>
          <a:xfrm>
            <a:off x="1752850" y="9051621"/>
            <a:ext cx="14099540" cy="948978"/>
          </a:xfrm>
          <a:prstGeom prst="rect">
            <a:avLst/>
          </a:prstGeom>
        </p:spPr>
        <p:txBody>
          <a:bodyPr vert="horz" wrap="square" lIns="0" tIns="25400" rIns="0" bIns="0" rtlCol="0">
            <a:spAutoFit/>
          </a:bodyPr>
          <a:lstStyle/>
          <a:p>
            <a:pPr marL="25400">
              <a:spcBef>
                <a:spcPts val="200"/>
              </a:spcBef>
            </a:pPr>
            <a:r>
              <a:rPr sz="6000" dirty="0">
                <a:latin typeface="Arial MT"/>
                <a:cs typeface="Arial MT"/>
              </a:rPr>
              <a:t>We</a:t>
            </a:r>
            <a:r>
              <a:rPr sz="6000" spc="-70" dirty="0">
                <a:latin typeface="Arial MT"/>
                <a:cs typeface="Arial MT"/>
              </a:rPr>
              <a:t> </a:t>
            </a:r>
            <a:r>
              <a:rPr sz="6000" dirty="0">
                <a:latin typeface="Arial MT"/>
                <a:cs typeface="Arial MT"/>
              </a:rPr>
              <a:t>have</a:t>
            </a:r>
            <a:r>
              <a:rPr sz="6000" spc="-50" dirty="0">
                <a:latin typeface="Arial MT"/>
                <a:cs typeface="Arial MT"/>
              </a:rPr>
              <a:t> </a:t>
            </a:r>
            <a:r>
              <a:rPr sz="6000" dirty="0">
                <a:latin typeface="Arial MT"/>
                <a:cs typeface="Arial MT"/>
              </a:rPr>
              <a:t>secured</a:t>
            </a:r>
            <a:r>
              <a:rPr sz="6000" spc="-40" dirty="0">
                <a:latin typeface="Arial MT"/>
                <a:cs typeface="Arial MT"/>
              </a:rPr>
              <a:t> </a:t>
            </a:r>
            <a:r>
              <a:rPr sz="6000" dirty="0">
                <a:latin typeface="Arial MT"/>
                <a:cs typeface="Arial MT"/>
              </a:rPr>
              <a:t>the</a:t>
            </a:r>
            <a:r>
              <a:rPr sz="6000" spc="-50" dirty="0">
                <a:latin typeface="Arial MT"/>
                <a:cs typeface="Arial MT"/>
              </a:rPr>
              <a:t> </a:t>
            </a:r>
            <a:r>
              <a:rPr sz="6000" dirty="0">
                <a:latin typeface="Arial MT"/>
                <a:cs typeface="Arial MT"/>
              </a:rPr>
              <a:t>windows.</a:t>
            </a:r>
            <a:r>
              <a:rPr sz="6000" spc="-50" dirty="0">
                <a:latin typeface="Arial MT"/>
                <a:cs typeface="Arial MT"/>
              </a:rPr>
              <a:t> </a:t>
            </a:r>
            <a:r>
              <a:rPr sz="6000" dirty="0">
                <a:latin typeface="Arial MT"/>
                <a:cs typeface="Arial MT"/>
              </a:rPr>
              <a:t>Good</a:t>
            </a:r>
            <a:r>
              <a:rPr sz="6000" spc="-40" dirty="0">
                <a:latin typeface="Arial MT"/>
                <a:cs typeface="Arial MT"/>
              </a:rPr>
              <a:t> job!</a:t>
            </a:r>
            <a:endParaRPr sz="6000">
              <a:latin typeface="Arial MT"/>
              <a:cs typeface="Arial MT"/>
            </a:endParaRPr>
          </a:p>
        </p:txBody>
      </p:sp>
    </p:spTree>
    <p:extLst>
      <p:ext uri="{BB962C8B-B14F-4D97-AF65-F5344CB8AC3E}">
        <p14:creationId xmlns:p14="http://schemas.microsoft.com/office/powerpoint/2010/main" val="1985685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93751" y="4780637"/>
            <a:ext cx="6308090" cy="887422"/>
          </a:xfrm>
          <a:prstGeom prst="rect">
            <a:avLst/>
          </a:prstGeom>
        </p:spPr>
        <p:txBody>
          <a:bodyPr vert="horz" wrap="square" lIns="0" tIns="25400" rIns="0" bIns="0" rtlCol="0" anchor="ctr">
            <a:spAutoFit/>
          </a:bodyPr>
          <a:lstStyle/>
          <a:p>
            <a:pPr marL="25400">
              <a:spcBef>
                <a:spcPts val="200"/>
              </a:spcBef>
            </a:pPr>
            <a:r>
              <a:rPr sz="5600" b="1" dirty="0">
                <a:solidFill>
                  <a:srgbClr val="FF0000"/>
                </a:solidFill>
              </a:rPr>
              <a:t>Absolute</a:t>
            </a:r>
            <a:r>
              <a:rPr sz="5600" b="1" spc="210" dirty="0">
                <a:solidFill>
                  <a:srgbClr val="FF0000"/>
                </a:solidFill>
              </a:rPr>
              <a:t> </a:t>
            </a:r>
            <a:r>
              <a:rPr sz="5600" b="1" spc="-20" dirty="0">
                <a:solidFill>
                  <a:srgbClr val="FF0000"/>
                </a:solidFill>
              </a:rPr>
              <a:t>Security</a:t>
            </a:r>
            <a:endParaRPr sz="5600" b="1" dirty="0">
              <a:solidFill>
                <a:srgbClr val="FF0000"/>
              </a:solidFill>
            </a:endParaRPr>
          </a:p>
        </p:txBody>
      </p:sp>
    </p:spTree>
    <p:extLst>
      <p:ext uri="{BB962C8B-B14F-4D97-AF65-F5344CB8AC3E}">
        <p14:creationId xmlns:p14="http://schemas.microsoft.com/office/powerpoint/2010/main" val="12901577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5482100" y="2218496"/>
            <a:ext cx="15958816" cy="764312"/>
          </a:xfrm>
          <a:prstGeom prst="rect">
            <a:avLst/>
          </a:prstGeom>
        </p:spPr>
        <p:txBody>
          <a:bodyPr vert="horz" wrap="square" lIns="0" tIns="25400" rIns="0" bIns="0" rtlCol="0" anchor="ctr">
            <a:spAutoFit/>
          </a:bodyPr>
          <a:lstStyle/>
          <a:p>
            <a:pPr marL="25400">
              <a:spcBef>
                <a:spcPts val="200"/>
              </a:spcBef>
            </a:pPr>
            <a:r>
              <a:rPr dirty="0">
                <a:solidFill>
                  <a:srgbClr val="FF0000"/>
                </a:solidFill>
              </a:rPr>
              <a:t>Absolute</a:t>
            </a:r>
            <a:r>
              <a:rPr spc="-20" dirty="0">
                <a:solidFill>
                  <a:srgbClr val="FF0000"/>
                </a:solidFill>
              </a:rPr>
              <a:t> Security</a:t>
            </a:r>
          </a:p>
        </p:txBody>
      </p:sp>
      <p:sp>
        <p:nvSpPr>
          <p:cNvPr id="3" name="object 3"/>
          <p:cNvSpPr txBox="1"/>
          <p:nvPr/>
        </p:nvSpPr>
        <p:spPr>
          <a:xfrm>
            <a:off x="2741050" y="3267941"/>
            <a:ext cx="12288520" cy="425758"/>
          </a:xfrm>
          <a:prstGeom prst="rect">
            <a:avLst/>
          </a:prstGeom>
        </p:spPr>
        <p:txBody>
          <a:bodyPr vert="horz" wrap="square" lIns="0" tIns="25400" rIns="0" bIns="0" rtlCol="0">
            <a:spAutoFit/>
          </a:bodyPr>
          <a:lstStyle/>
          <a:p>
            <a:pPr marL="25400">
              <a:spcBef>
                <a:spcPts val="200"/>
              </a:spcBef>
            </a:pPr>
            <a:r>
              <a:rPr sz="2600" dirty="0">
                <a:latin typeface="Tahoma"/>
                <a:cs typeface="Tahoma"/>
              </a:rPr>
              <a:t>Never</a:t>
            </a:r>
            <a:r>
              <a:rPr sz="2600" spc="-228" dirty="0">
                <a:latin typeface="Tahoma"/>
                <a:cs typeface="Tahoma"/>
              </a:rPr>
              <a:t> </a:t>
            </a:r>
            <a:r>
              <a:rPr sz="2600" dirty="0">
                <a:latin typeface="Tahoma"/>
                <a:cs typeface="Tahoma"/>
              </a:rPr>
              <a:t>connect</a:t>
            </a:r>
            <a:r>
              <a:rPr sz="2600" spc="-228" dirty="0">
                <a:latin typeface="Tahoma"/>
                <a:cs typeface="Tahoma"/>
              </a:rPr>
              <a:t> </a:t>
            </a:r>
            <a:r>
              <a:rPr sz="2600" dirty="0">
                <a:latin typeface="Tahoma"/>
                <a:cs typeface="Tahoma"/>
              </a:rPr>
              <a:t>computer</a:t>
            </a:r>
            <a:r>
              <a:rPr sz="2600" spc="-220" dirty="0">
                <a:latin typeface="Tahoma"/>
                <a:cs typeface="Tahoma"/>
              </a:rPr>
              <a:t> </a:t>
            </a:r>
            <a:r>
              <a:rPr sz="2600" dirty="0">
                <a:latin typeface="Tahoma"/>
                <a:cs typeface="Tahoma"/>
              </a:rPr>
              <a:t>to</a:t>
            </a:r>
            <a:r>
              <a:rPr sz="2600" spc="-228" dirty="0">
                <a:latin typeface="Tahoma"/>
                <a:cs typeface="Tahoma"/>
              </a:rPr>
              <a:t> </a:t>
            </a:r>
            <a:r>
              <a:rPr sz="2600" dirty="0">
                <a:latin typeface="Tahoma"/>
                <a:cs typeface="Tahoma"/>
              </a:rPr>
              <a:t>anything</a:t>
            </a:r>
            <a:r>
              <a:rPr sz="2600" spc="-220" dirty="0">
                <a:latin typeface="Tahoma"/>
                <a:cs typeface="Tahoma"/>
              </a:rPr>
              <a:t> </a:t>
            </a:r>
            <a:r>
              <a:rPr sz="2600" spc="-20" dirty="0">
                <a:latin typeface="Tahoma"/>
                <a:cs typeface="Tahoma"/>
              </a:rPr>
              <a:t>and</a:t>
            </a:r>
            <a:r>
              <a:rPr sz="2600" spc="-228" dirty="0">
                <a:latin typeface="Tahoma"/>
                <a:cs typeface="Tahoma"/>
              </a:rPr>
              <a:t> </a:t>
            </a:r>
            <a:r>
              <a:rPr sz="2600" dirty="0">
                <a:latin typeface="Tahoma"/>
                <a:cs typeface="Tahoma"/>
              </a:rPr>
              <a:t>store</a:t>
            </a:r>
            <a:r>
              <a:rPr sz="2600" spc="-220" dirty="0">
                <a:latin typeface="Tahoma"/>
                <a:cs typeface="Tahoma"/>
              </a:rPr>
              <a:t> </a:t>
            </a:r>
            <a:r>
              <a:rPr sz="2600" dirty="0">
                <a:latin typeface="Tahoma"/>
                <a:cs typeface="Tahoma"/>
              </a:rPr>
              <a:t>it</a:t>
            </a:r>
            <a:r>
              <a:rPr sz="2600" spc="-228" dirty="0">
                <a:latin typeface="Tahoma"/>
                <a:cs typeface="Tahoma"/>
              </a:rPr>
              <a:t> </a:t>
            </a:r>
            <a:r>
              <a:rPr sz="2600" dirty="0">
                <a:latin typeface="Tahoma"/>
                <a:cs typeface="Tahoma"/>
              </a:rPr>
              <a:t>in</a:t>
            </a:r>
            <a:r>
              <a:rPr sz="2600" spc="-220" dirty="0">
                <a:latin typeface="Tahoma"/>
                <a:cs typeface="Tahoma"/>
              </a:rPr>
              <a:t> </a:t>
            </a:r>
            <a:r>
              <a:rPr sz="2600" spc="-80" dirty="0">
                <a:latin typeface="Tahoma"/>
                <a:cs typeface="Tahoma"/>
              </a:rPr>
              <a:t>a</a:t>
            </a:r>
            <a:r>
              <a:rPr sz="2600" spc="-228" dirty="0">
                <a:latin typeface="Tahoma"/>
                <a:cs typeface="Tahoma"/>
              </a:rPr>
              <a:t> </a:t>
            </a:r>
            <a:r>
              <a:rPr sz="2600" dirty="0">
                <a:latin typeface="Tahoma"/>
                <a:cs typeface="Tahoma"/>
              </a:rPr>
              <a:t>place</a:t>
            </a:r>
            <a:r>
              <a:rPr sz="2600" spc="-220" dirty="0">
                <a:latin typeface="Tahoma"/>
                <a:cs typeface="Tahoma"/>
              </a:rPr>
              <a:t> </a:t>
            </a:r>
            <a:r>
              <a:rPr sz="2600" dirty="0">
                <a:latin typeface="Tahoma"/>
                <a:cs typeface="Tahoma"/>
              </a:rPr>
              <a:t>that</a:t>
            </a:r>
            <a:r>
              <a:rPr sz="2600" spc="-228" dirty="0">
                <a:latin typeface="Tahoma"/>
                <a:cs typeface="Tahoma"/>
              </a:rPr>
              <a:t> </a:t>
            </a:r>
            <a:r>
              <a:rPr sz="2600" dirty="0">
                <a:latin typeface="Tahoma"/>
                <a:cs typeface="Tahoma"/>
              </a:rPr>
              <a:t>no</a:t>
            </a:r>
            <a:r>
              <a:rPr sz="2600" spc="-220" dirty="0">
                <a:latin typeface="Tahoma"/>
                <a:cs typeface="Tahoma"/>
              </a:rPr>
              <a:t> </a:t>
            </a:r>
            <a:r>
              <a:rPr sz="2600" dirty="0">
                <a:latin typeface="Tahoma"/>
                <a:cs typeface="Tahoma"/>
              </a:rPr>
              <a:t>one</a:t>
            </a:r>
            <a:r>
              <a:rPr sz="2600" spc="-228" dirty="0">
                <a:latin typeface="Tahoma"/>
                <a:cs typeface="Tahoma"/>
              </a:rPr>
              <a:t> </a:t>
            </a:r>
            <a:r>
              <a:rPr sz="2600" spc="-40" dirty="0">
                <a:latin typeface="Tahoma"/>
                <a:cs typeface="Tahoma"/>
              </a:rPr>
              <a:t>can</a:t>
            </a:r>
            <a:r>
              <a:rPr sz="2600" spc="-220" dirty="0">
                <a:latin typeface="Tahoma"/>
                <a:cs typeface="Tahoma"/>
              </a:rPr>
              <a:t> </a:t>
            </a:r>
            <a:r>
              <a:rPr sz="2600" dirty="0">
                <a:latin typeface="Tahoma"/>
                <a:cs typeface="Tahoma"/>
              </a:rPr>
              <a:t>ever</a:t>
            </a:r>
            <a:r>
              <a:rPr sz="2600" spc="-228" dirty="0">
                <a:latin typeface="Tahoma"/>
                <a:cs typeface="Tahoma"/>
              </a:rPr>
              <a:t> </a:t>
            </a:r>
            <a:r>
              <a:rPr sz="2600" dirty="0">
                <a:latin typeface="Tahoma"/>
                <a:cs typeface="Tahoma"/>
              </a:rPr>
              <a:t>find</a:t>
            </a:r>
            <a:r>
              <a:rPr sz="2600" spc="-220" dirty="0">
                <a:latin typeface="Tahoma"/>
                <a:cs typeface="Tahoma"/>
              </a:rPr>
              <a:t> </a:t>
            </a:r>
            <a:r>
              <a:rPr sz="2600" spc="-50" dirty="0">
                <a:latin typeface="Tahoma"/>
                <a:cs typeface="Tahoma"/>
              </a:rPr>
              <a:t>it</a:t>
            </a:r>
            <a:endParaRPr sz="2600">
              <a:latin typeface="Tahoma"/>
              <a:cs typeface="Tahoma"/>
            </a:endParaRPr>
          </a:p>
        </p:txBody>
      </p:sp>
      <p:sp>
        <p:nvSpPr>
          <p:cNvPr id="4" name="object 4"/>
          <p:cNvSpPr txBox="1"/>
          <p:nvPr/>
        </p:nvSpPr>
        <p:spPr>
          <a:xfrm>
            <a:off x="2741051" y="6409943"/>
            <a:ext cx="10951210" cy="425758"/>
          </a:xfrm>
          <a:prstGeom prst="rect">
            <a:avLst/>
          </a:prstGeom>
        </p:spPr>
        <p:txBody>
          <a:bodyPr vert="horz" wrap="square" lIns="0" tIns="25400" rIns="0" bIns="0" rtlCol="0">
            <a:spAutoFit/>
          </a:bodyPr>
          <a:lstStyle/>
          <a:p>
            <a:pPr marL="25400">
              <a:spcBef>
                <a:spcPts val="200"/>
              </a:spcBef>
            </a:pPr>
            <a:r>
              <a:rPr sz="2600" spc="120" dirty="0">
                <a:latin typeface="Tahoma"/>
                <a:cs typeface="Tahoma"/>
              </a:rPr>
              <a:t>Not</a:t>
            </a:r>
            <a:r>
              <a:rPr sz="2600" spc="-228" dirty="0">
                <a:latin typeface="Tahoma"/>
                <a:cs typeface="Tahoma"/>
              </a:rPr>
              <a:t> </a:t>
            </a:r>
            <a:r>
              <a:rPr sz="2600" dirty="0">
                <a:latin typeface="Tahoma"/>
                <a:cs typeface="Tahoma"/>
              </a:rPr>
              <a:t>at</a:t>
            </a:r>
            <a:r>
              <a:rPr sz="2600" spc="-220" dirty="0">
                <a:latin typeface="Tahoma"/>
                <a:cs typeface="Tahoma"/>
              </a:rPr>
              <a:t> </a:t>
            </a:r>
            <a:r>
              <a:rPr sz="2600" dirty="0">
                <a:latin typeface="Tahoma"/>
                <a:cs typeface="Tahoma"/>
              </a:rPr>
              <a:t>all</a:t>
            </a:r>
            <a:r>
              <a:rPr sz="2600" spc="-228" dirty="0">
                <a:latin typeface="Tahoma"/>
                <a:cs typeface="Tahoma"/>
              </a:rPr>
              <a:t> </a:t>
            </a:r>
            <a:r>
              <a:rPr sz="2600" spc="-40" dirty="0">
                <a:latin typeface="Tahoma"/>
                <a:cs typeface="Tahoma"/>
              </a:rPr>
              <a:t>feasible.</a:t>
            </a:r>
            <a:r>
              <a:rPr sz="2600" spc="-220" dirty="0">
                <a:latin typeface="Tahoma"/>
                <a:cs typeface="Tahoma"/>
              </a:rPr>
              <a:t> </a:t>
            </a:r>
            <a:r>
              <a:rPr sz="2600" spc="-20" dirty="0">
                <a:latin typeface="Tahoma"/>
                <a:cs typeface="Tahoma"/>
              </a:rPr>
              <a:t>So</a:t>
            </a:r>
            <a:r>
              <a:rPr sz="2600" spc="-228" dirty="0">
                <a:latin typeface="Tahoma"/>
                <a:cs typeface="Tahoma"/>
              </a:rPr>
              <a:t> </a:t>
            </a:r>
            <a:r>
              <a:rPr sz="2600" dirty="0">
                <a:latin typeface="Tahoma"/>
                <a:cs typeface="Tahoma"/>
              </a:rPr>
              <a:t>how</a:t>
            </a:r>
            <a:r>
              <a:rPr sz="2600" spc="-220" dirty="0">
                <a:latin typeface="Tahoma"/>
                <a:cs typeface="Tahoma"/>
              </a:rPr>
              <a:t> </a:t>
            </a:r>
            <a:r>
              <a:rPr sz="2600" dirty="0">
                <a:latin typeface="Tahoma"/>
                <a:cs typeface="Tahoma"/>
              </a:rPr>
              <a:t>do</a:t>
            </a:r>
            <a:r>
              <a:rPr sz="2600" spc="-228" dirty="0">
                <a:latin typeface="Tahoma"/>
                <a:cs typeface="Tahoma"/>
              </a:rPr>
              <a:t> </a:t>
            </a:r>
            <a:r>
              <a:rPr sz="2600" dirty="0">
                <a:latin typeface="Tahoma"/>
                <a:cs typeface="Tahoma"/>
              </a:rPr>
              <a:t>we</a:t>
            </a:r>
            <a:r>
              <a:rPr sz="2600" spc="-220" dirty="0">
                <a:latin typeface="Tahoma"/>
                <a:cs typeface="Tahoma"/>
              </a:rPr>
              <a:t> </a:t>
            </a:r>
            <a:r>
              <a:rPr sz="2600" dirty="0">
                <a:latin typeface="Tahoma"/>
                <a:cs typeface="Tahoma"/>
              </a:rPr>
              <a:t>secure</a:t>
            </a:r>
            <a:r>
              <a:rPr sz="2600" spc="-228" dirty="0">
                <a:latin typeface="Tahoma"/>
                <a:cs typeface="Tahoma"/>
              </a:rPr>
              <a:t> </a:t>
            </a:r>
            <a:r>
              <a:rPr sz="2600" dirty="0">
                <a:latin typeface="Tahoma"/>
                <a:cs typeface="Tahoma"/>
              </a:rPr>
              <a:t>Windows</a:t>
            </a:r>
            <a:r>
              <a:rPr sz="2600" spc="-220" dirty="0">
                <a:latin typeface="Tahoma"/>
                <a:cs typeface="Tahoma"/>
              </a:rPr>
              <a:t> </a:t>
            </a:r>
            <a:r>
              <a:rPr sz="2600" dirty="0">
                <a:latin typeface="Tahoma"/>
                <a:cs typeface="Tahoma"/>
              </a:rPr>
              <a:t>to</a:t>
            </a:r>
            <a:r>
              <a:rPr sz="2600" spc="-228" dirty="0">
                <a:latin typeface="Tahoma"/>
                <a:cs typeface="Tahoma"/>
              </a:rPr>
              <a:t> </a:t>
            </a:r>
            <a:r>
              <a:rPr sz="2600" dirty="0">
                <a:latin typeface="Tahoma"/>
                <a:cs typeface="Tahoma"/>
              </a:rPr>
              <a:t>the</a:t>
            </a:r>
            <a:r>
              <a:rPr sz="2600" spc="-220" dirty="0">
                <a:latin typeface="Tahoma"/>
                <a:cs typeface="Tahoma"/>
              </a:rPr>
              <a:t> </a:t>
            </a:r>
            <a:r>
              <a:rPr sz="2600" dirty="0">
                <a:latin typeface="Tahoma"/>
                <a:cs typeface="Tahoma"/>
              </a:rPr>
              <a:t>best</a:t>
            </a:r>
            <a:r>
              <a:rPr sz="2600" spc="-228" dirty="0">
                <a:latin typeface="Tahoma"/>
                <a:cs typeface="Tahoma"/>
              </a:rPr>
              <a:t> </a:t>
            </a:r>
            <a:r>
              <a:rPr sz="2600" dirty="0">
                <a:latin typeface="Tahoma"/>
                <a:cs typeface="Tahoma"/>
              </a:rPr>
              <a:t>of</a:t>
            </a:r>
            <a:r>
              <a:rPr sz="2600" spc="-220" dirty="0">
                <a:latin typeface="Tahoma"/>
                <a:cs typeface="Tahoma"/>
              </a:rPr>
              <a:t> </a:t>
            </a:r>
            <a:r>
              <a:rPr sz="2600" dirty="0">
                <a:latin typeface="Tahoma"/>
                <a:cs typeface="Tahoma"/>
              </a:rPr>
              <a:t>our</a:t>
            </a:r>
            <a:r>
              <a:rPr sz="2600" spc="-228" dirty="0">
                <a:latin typeface="Tahoma"/>
                <a:cs typeface="Tahoma"/>
              </a:rPr>
              <a:t> </a:t>
            </a:r>
            <a:r>
              <a:rPr sz="2600" spc="-20" dirty="0">
                <a:latin typeface="Tahoma"/>
                <a:cs typeface="Tahoma"/>
              </a:rPr>
              <a:t>abilities?</a:t>
            </a:r>
            <a:endParaRPr sz="2600">
              <a:latin typeface="Tahoma"/>
              <a:cs typeface="Tahoma"/>
            </a:endParaRPr>
          </a:p>
        </p:txBody>
      </p:sp>
    </p:spTree>
    <p:extLst>
      <p:ext uri="{BB962C8B-B14F-4D97-AF65-F5344CB8AC3E}">
        <p14:creationId xmlns:p14="http://schemas.microsoft.com/office/powerpoint/2010/main" val="9043701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1340898"/>
            <a:ext cx="16459200" cy="702756"/>
          </a:xfrm>
          <a:prstGeom prst="rect">
            <a:avLst/>
          </a:prstGeom>
        </p:spPr>
        <p:txBody>
          <a:bodyPr vert="horz" wrap="square" lIns="0" tIns="25400" rIns="0" bIns="0" rtlCol="0" anchor="ctr">
            <a:spAutoFit/>
          </a:bodyPr>
          <a:lstStyle/>
          <a:p>
            <a:pPr marL="25400" algn="l">
              <a:spcBef>
                <a:spcPts val="200"/>
              </a:spcBef>
            </a:pPr>
            <a:r>
              <a:rPr b="1" dirty="0">
                <a:solidFill>
                  <a:srgbClr val="FF0000"/>
                </a:solidFill>
              </a:rPr>
              <a:t>General</a:t>
            </a:r>
            <a:r>
              <a:rPr b="1" spc="-380" dirty="0">
                <a:solidFill>
                  <a:srgbClr val="FF0000"/>
                </a:solidFill>
              </a:rPr>
              <a:t> </a:t>
            </a:r>
            <a:r>
              <a:rPr b="1" spc="-140" dirty="0">
                <a:solidFill>
                  <a:srgbClr val="FF0000"/>
                </a:solidFill>
              </a:rPr>
              <a:t>Advice:</a:t>
            </a:r>
            <a:r>
              <a:rPr b="1" spc="-380" dirty="0">
                <a:solidFill>
                  <a:srgbClr val="FF0000"/>
                </a:solidFill>
              </a:rPr>
              <a:t> </a:t>
            </a:r>
            <a:r>
              <a:rPr b="1" spc="-40" dirty="0">
                <a:solidFill>
                  <a:srgbClr val="FF0000"/>
                </a:solidFill>
              </a:rPr>
              <a:t>Drive</a:t>
            </a:r>
            <a:r>
              <a:rPr b="1" spc="-380" dirty="0">
                <a:solidFill>
                  <a:srgbClr val="FF0000"/>
                </a:solidFill>
              </a:rPr>
              <a:t> </a:t>
            </a:r>
            <a:r>
              <a:rPr b="1" spc="-20" dirty="0">
                <a:solidFill>
                  <a:srgbClr val="FF0000"/>
                </a:solidFill>
              </a:rPr>
              <a:t>Encryption</a:t>
            </a:r>
          </a:p>
        </p:txBody>
      </p:sp>
      <p:sp>
        <p:nvSpPr>
          <p:cNvPr id="3" name="object 3"/>
          <p:cNvSpPr txBox="1"/>
          <p:nvPr/>
        </p:nvSpPr>
        <p:spPr>
          <a:xfrm>
            <a:off x="914400" y="3262862"/>
            <a:ext cx="15527410" cy="3305520"/>
          </a:xfrm>
          <a:prstGeom prst="rect">
            <a:avLst/>
          </a:prstGeom>
        </p:spPr>
        <p:txBody>
          <a:bodyPr vert="horz" wrap="square" lIns="0" tIns="25400" rIns="0" bIns="0" rtlCol="0">
            <a:spAutoFit/>
          </a:bodyPr>
          <a:lstStyle/>
          <a:p>
            <a:pPr marL="25400">
              <a:spcBef>
                <a:spcPts val="200"/>
              </a:spcBef>
            </a:pPr>
            <a:r>
              <a:rPr sz="3600" dirty="0">
                <a:latin typeface="Tahoma"/>
                <a:cs typeface="Tahoma"/>
              </a:rPr>
              <a:t>Windows</a:t>
            </a:r>
            <a:r>
              <a:rPr sz="3600" spc="-20" dirty="0">
                <a:latin typeface="Tahoma"/>
                <a:cs typeface="Tahoma"/>
              </a:rPr>
              <a:t> </a:t>
            </a:r>
            <a:r>
              <a:rPr sz="3600" dirty="0">
                <a:latin typeface="Tahoma"/>
                <a:cs typeface="Tahoma"/>
              </a:rPr>
              <a:t>offers</a:t>
            </a:r>
            <a:r>
              <a:rPr sz="3600" spc="-20" dirty="0">
                <a:latin typeface="Tahoma"/>
                <a:cs typeface="Tahoma"/>
              </a:rPr>
              <a:t> BitLocker</a:t>
            </a:r>
            <a:endParaRPr sz="3600" dirty="0">
              <a:latin typeface="Tahoma"/>
              <a:cs typeface="Tahoma"/>
            </a:endParaRPr>
          </a:p>
          <a:p>
            <a:pPr marL="939800" marR="10160" indent="-734060">
              <a:lnSpc>
                <a:spcPct val="114599"/>
              </a:lnSpc>
              <a:spcBef>
                <a:spcPts val="3150"/>
              </a:spcBef>
              <a:buFont typeface="Arial MT"/>
              <a:buChar char="●"/>
              <a:tabLst>
                <a:tab pos="939800" algn="l"/>
              </a:tabLst>
            </a:pPr>
            <a:r>
              <a:rPr sz="3600" spc="100" dirty="0">
                <a:latin typeface="Tahoma"/>
                <a:cs typeface="Tahoma"/>
              </a:rPr>
              <a:t>But</a:t>
            </a:r>
            <a:r>
              <a:rPr sz="3600" spc="520" dirty="0">
                <a:latin typeface="Tahoma"/>
                <a:cs typeface="Tahoma"/>
              </a:rPr>
              <a:t> </a:t>
            </a:r>
            <a:r>
              <a:rPr sz="3600" dirty="0">
                <a:latin typeface="Tahoma"/>
                <a:cs typeface="Tahoma"/>
              </a:rPr>
              <a:t>only</a:t>
            </a:r>
            <a:r>
              <a:rPr sz="3600" spc="-310" dirty="0">
                <a:latin typeface="Tahoma"/>
                <a:cs typeface="Tahoma"/>
              </a:rPr>
              <a:t> </a:t>
            </a:r>
            <a:r>
              <a:rPr sz="3600" dirty="0">
                <a:latin typeface="Tahoma"/>
                <a:cs typeface="Tahoma"/>
              </a:rPr>
              <a:t>available</a:t>
            </a:r>
            <a:r>
              <a:rPr sz="3600" spc="-310" dirty="0">
                <a:latin typeface="Tahoma"/>
                <a:cs typeface="Tahoma"/>
              </a:rPr>
              <a:t> </a:t>
            </a:r>
            <a:r>
              <a:rPr sz="3600" dirty="0">
                <a:latin typeface="Tahoma"/>
                <a:cs typeface="Tahoma"/>
              </a:rPr>
              <a:t>for</a:t>
            </a:r>
            <a:r>
              <a:rPr sz="3600" spc="-310" dirty="0">
                <a:latin typeface="Tahoma"/>
                <a:cs typeface="Tahoma"/>
              </a:rPr>
              <a:t> </a:t>
            </a:r>
            <a:r>
              <a:rPr sz="3600" dirty="0">
                <a:latin typeface="Tahoma"/>
                <a:cs typeface="Tahoma"/>
              </a:rPr>
              <a:t>Pro,</a:t>
            </a:r>
            <a:r>
              <a:rPr sz="3600" spc="-310" dirty="0">
                <a:latin typeface="Tahoma"/>
                <a:cs typeface="Tahoma"/>
              </a:rPr>
              <a:t> </a:t>
            </a:r>
            <a:r>
              <a:rPr sz="3600" dirty="0">
                <a:latin typeface="Tahoma"/>
                <a:cs typeface="Tahoma"/>
              </a:rPr>
              <a:t>Enterprise</a:t>
            </a:r>
            <a:r>
              <a:rPr sz="3600" spc="-310" dirty="0">
                <a:latin typeface="Tahoma"/>
                <a:cs typeface="Tahoma"/>
              </a:rPr>
              <a:t> </a:t>
            </a:r>
            <a:r>
              <a:rPr sz="3600" spc="-50" dirty="0">
                <a:latin typeface="Tahoma"/>
                <a:cs typeface="Tahoma"/>
              </a:rPr>
              <a:t>and</a:t>
            </a:r>
            <a:r>
              <a:rPr sz="3600" spc="-310" dirty="0">
                <a:latin typeface="Tahoma"/>
                <a:cs typeface="Tahoma"/>
              </a:rPr>
              <a:t> </a:t>
            </a:r>
            <a:r>
              <a:rPr sz="3600" dirty="0">
                <a:latin typeface="Tahoma"/>
                <a:cs typeface="Tahoma"/>
              </a:rPr>
              <a:t>Education</a:t>
            </a:r>
            <a:r>
              <a:rPr sz="3600" spc="-310" dirty="0">
                <a:latin typeface="Tahoma"/>
                <a:cs typeface="Tahoma"/>
              </a:rPr>
              <a:t> </a:t>
            </a:r>
            <a:r>
              <a:rPr sz="3600" dirty="0">
                <a:latin typeface="Tahoma"/>
                <a:cs typeface="Tahoma"/>
              </a:rPr>
              <a:t>licensees</a:t>
            </a:r>
            <a:r>
              <a:rPr sz="3600" spc="-310" dirty="0">
                <a:latin typeface="Tahoma"/>
                <a:cs typeface="Tahoma"/>
              </a:rPr>
              <a:t> </a:t>
            </a:r>
            <a:r>
              <a:rPr sz="3600" spc="-50" dirty="0">
                <a:latin typeface="Tahoma"/>
                <a:cs typeface="Tahoma"/>
              </a:rPr>
              <a:t>of </a:t>
            </a:r>
            <a:r>
              <a:rPr sz="3600" dirty="0">
                <a:latin typeface="Tahoma"/>
                <a:cs typeface="Tahoma"/>
              </a:rPr>
              <a:t>Windows</a:t>
            </a:r>
            <a:r>
              <a:rPr sz="3600" spc="130" dirty="0">
                <a:latin typeface="Tahoma"/>
                <a:cs typeface="Tahoma"/>
              </a:rPr>
              <a:t> </a:t>
            </a:r>
            <a:r>
              <a:rPr sz="3600" spc="-50" dirty="0">
                <a:latin typeface="Tahoma"/>
                <a:cs typeface="Tahoma"/>
              </a:rPr>
              <a:t>10.</a:t>
            </a:r>
            <a:endParaRPr sz="3600" dirty="0">
              <a:latin typeface="Tahoma"/>
              <a:cs typeface="Tahoma"/>
            </a:endParaRPr>
          </a:p>
          <a:p>
            <a:pPr marL="25400">
              <a:spcBef>
                <a:spcPts val="3780"/>
              </a:spcBef>
            </a:pPr>
            <a:r>
              <a:rPr sz="3600" spc="100" dirty="0">
                <a:latin typeface="Tahoma"/>
                <a:cs typeface="Tahoma"/>
              </a:rPr>
              <a:t>VeraCrypt</a:t>
            </a:r>
            <a:r>
              <a:rPr sz="3600" spc="-340" dirty="0">
                <a:latin typeface="Tahoma"/>
                <a:cs typeface="Tahoma"/>
              </a:rPr>
              <a:t> </a:t>
            </a:r>
            <a:r>
              <a:rPr sz="3600" dirty="0">
                <a:latin typeface="Tahoma"/>
                <a:cs typeface="Tahoma"/>
              </a:rPr>
              <a:t>is</a:t>
            </a:r>
            <a:r>
              <a:rPr sz="3600" spc="-330" dirty="0">
                <a:latin typeface="Tahoma"/>
                <a:cs typeface="Tahoma"/>
              </a:rPr>
              <a:t> </a:t>
            </a:r>
            <a:r>
              <a:rPr sz="3600" spc="-90" dirty="0">
                <a:latin typeface="Tahoma"/>
                <a:cs typeface="Tahoma"/>
              </a:rPr>
              <a:t>a</a:t>
            </a:r>
            <a:r>
              <a:rPr sz="3600" spc="-340" dirty="0">
                <a:latin typeface="Tahoma"/>
                <a:cs typeface="Tahoma"/>
              </a:rPr>
              <a:t> </a:t>
            </a:r>
            <a:r>
              <a:rPr sz="3600" spc="-20" dirty="0">
                <a:latin typeface="Tahoma"/>
                <a:cs typeface="Tahoma"/>
              </a:rPr>
              <a:t>good</a:t>
            </a:r>
            <a:r>
              <a:rPr sz="3600" spc="-330" dirty="0">
                <a:latin typeface="Tahoma"/>
                <a:cs typeface="Tahoma"/>
              </a:rPr>
              <a:t> </a:t>
            </a:r>
            <a:r>
              <a:rPr sz="3600" dirty="0">
                <a:latin typeface="Tahoma"/>
                <a:cs typeface="Tahoma"/>
              </a:rPr>
              <a:t>free</a:t>
            </a:r>
            <a:r>
              <a:rPr sz="3600" spc="-340" dirty="0">
                <a:latin typeface="Tahoma"/>
                <a:cs typeface="Tahoma"/>
              </a:rPr>
              <a:t> </a:t>
            </a:r>
            <a:r>
              <a:rPr sz="3600" dirty="0">
                <a:latin typeface="Tahoma"/>
                <a:cs typeface="Tahoma"/>
              </a:rPr>
              <a:t>3rd</a:t>
            </a:r>
            <a:r>
              <a:rPr sz="3600" spc="-330" dirty="0">
                <a:latin typeface="Tahoma"/>
                <a:cs typeface="Tahoma"/>
              </a:rPr>
              <a:t> </a:t>
            </a:r>
            <a:r>
              <a:rPr sz="3600" dirty="0">
                <a:latin typeface="Tahoma"/>
                <a:cs typeface="Tahoma"/>
              </a:rPr>
              <a:t>party</a:t>
            </a:r>
            <a:r>
              <a:rPr sz="3600" spc="-330" dirty="0">
                <a:latin typeface="Tahoma"/>
                <a:cs typeface="Tahoma"/>
              </a:rPr>
              <a:t> </a:t>
            </a:r>
            <a:r>
              <a:rPr sz="3600" spc="-20" dirty="0">
                <a:latin typeface="Tahoma"/>
                <a:cs typeface="Tahoma"/>
              </a:rPr>
              <a:t>alternative</a:t>
            </a:r>
            <a:endParaRPr sz="3600" dirty="0">
              <a:latin typeface="Tahoma"/>
              <a:cs typeface="Tahoma"/>
            </a:endParaRPr>
          </a:p>
        </p:txBody>
      </p:sp>
    </p:spTree>
    <p:extLst>
      <p:ext uri="{BB962C8B-B14F-4D97-AF65-F5344CB8AC3E}">
        <p14:creationId xmlns:p14="http://schemas.microsoft.com/office/powerpoint/2010/main" val="83369648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1340898"/>
            <a:ext cx="16459200" cy="702756"/>
          </a:xfrm>
          <a:prstGeom prst="rect">
            <a:avLst/>
          </a:prstGeom>
        </p:spPr>
        <p:txBody>
          <a:bodyPr vert="horz" wrap="square" lIns="0" tIns="25400" rIns="0" bIns="0" rtlCol="0" anchor="ctr">
            <a:spAutoFit/>
          </a:bodyPr>
          <a:lstStyle/>
          <a:p>
            <a:pPr marL="25400" algn="l">
              <a:spcBef>
                <a:spcPts val="200"/>
              </a:spcBef>
            </a:pPr>
            <a:r>
              <a:rPr b="1" dirty="0">
                <a:solidFill>
                  <a:srgbClr val="FF0000"/>
                </a:solidFill>
              </a:rPr>
              <a:t>General</a:t>
            </a:r>
            <a:r>
              <a:rPr b="1" spc="-350" dirty="0">
                <a:solidFill>
                  <a:srgbClr val="FF0000"/>
                </a:solidFill>
              </a:rPr>
              <a:t> </a:t>
            </a:r>
            <a:r>
              <a:rPr b="1" spc="-140" dirty="0">
                <a:solidFill>
                  <a:srgbClr val="FF0000"/>
                </a:solidFill>
              </a:rPr>
              <a:t>Advice:</a:t>
            </a:r>
            <a:r>
              <a:rPr b="1" spc="-350" dirty="0">
                <a:solidFill>
                  <a:srgbClr val="FF0000"/>
                </a:solidFill>
              </a:rPr>
              <a:t> </a:t>
            </a:r>
            <a:r>
              <a:rPr b="1" dirty="0">
                <a:solidFill>
                  <a:srgbClr val="FF0000"/>
                </a:solidFill>
              </a:rPr>
              <a:t>Strong</a:t>
            </a:r>
            <a:r>
              <a:rPr b="1" spc="-350" dirty="0">
                <a:solidFill>
                  <a:srgbClr val="FF0000"/>
                </a:solidFill>
              </a:rPr>
              <a:t> </a:t>
            </a:r>
            <a:r>
              <a:rPr b="1" spc="-20" dirty="0">
                <a:solidFill>
                  <a:srgbClr val="FF0000"/>
                </a:solidFill>
              </a:rPr>
              <a:t>Passwords</a:t>
            </a:r>
          </a:p>
        </p:txBody>
      </p:sp>
      <p:sp>
        <p:nvSpPr>
          <p:cNvPr id="3" name="object 3"/>
          <p:cNvSpPr txBox="1"/>
          <p:nvPr/>
        </p:nvSpPr>
        <p:spPr>
          <a:xfrm>
            <a:off x="914400" y="3182853"/>
            <a:ext cx="15471530" cy="4656146"/>
          </a:xfrm>
          <a:prstGeom prst="rect">
            <a:avLst/>
          </a:prstGeom>
        </p:spPr>
        <p:txBody>
          <a:bodyPr vert="horz" wrap="square" lIns="0" tIns="25400" rIns="0" bIns="0" rtlCol="0">
            <a:spAutoFit/>
          </a:bodyPr>
          <a:lstStyle/>
          <a:p>
            <a:pPr marL="25400" marR="2021838">
              <a:lnSpc>
                <a:spcPct val="114599"/>
              </a:lnSpc>
              <a:spcBef>
                <a:spcPts val="200"/>
              </a:spcBef>
            </a:pPr>
            <a:r>
              <a:rPr sz="3600" spc="-100" dirty="0">
                <a:cs typeface="Tahoma"/>
              </a:rPr>
              <a:t>If</a:t>
            </a:r>
            <a:r>
              <a:rPr sz="3600" spc="-380" dirty="0">
                <a:cs typeface="Tahoma"/>
              </a:rPr>
              <a:t> </a:t>
            </a:r>
            <a:r>
              <a:rPr sz="3600" dirty="0">
                <a:cs typeface="Tahoma"/>
              </a:rPr>
              <a:t>you</a:t>
            </a:r>
            <a:r>
              <a:rPr sz="3600" spc="-370" dirty="0">
                <a:cs typeface="Tahoma"/>
              </a:rPr>
              <a:t> </a:t>
            </a:r>
            <a:r>
              <a:rPr sz="3600" spc="-20" dirty="0">
                <a:cs typeface="Tahoma"/>
              </a:rPr>
              <a:t>have</a:t>
            </a:r>
            <a:r>
              <a:rPr sz="3600" spc="-370" dirty="0">
                <a:cs typeface="Tahoma"/>
              </a:rPr>
              <a:t> </a:t>
            </a:r>
            <a:r>
              <a:rPr sz="3600" dirty="0">
                <a:cs typeface="Tahoma"/>
              </a:rPr>
              <a:t>all</a:t>
            </a:r>
            <a:r>
              <a:rPr sz="3600" spc="-370" dirty="0">
                <a:cs typeface="Tahoma"/>
              </a:rPr>
              <a:t> </a:t>
            </a:r>
            <a:r>
              <a:rPr sz="3600" dirty="0">
                <a:cs typeface="Tahoma"/>
              </a:rPr>
              <a:t>of</a:t>
            </a:r>
            <a:r>
              <a:rPr sz="3600" spc="-370" dirty="0">
                <a:cs typeface="Tahoma"/>
              </a:rPr>
              <a:t> </a:t>
            </a:r>
            <a:r>
              <a:rPr sz="3600" dirty="0">
                <a:cs typeface="Tahoma"/>
              </a:rPr>
              <a:t>the</a:t>
            </a:r>
            <a:r>
              <a:rPr sz="3600" spc="-370" dirty="0">
                <a:cs typeface="Tahoma"/>
              </a:rPr>
              <a:t> </a:t>
            </a:r>
            <a:r>
              <a:rPr sz="3600" dirty="0">
                <a:cs typeface="Tahoma"/>
              </a:rPr>
              <a:t>strongest</a:t>
            </a:r>
            <a:r>
              <a:rPr sz="3600" spc="-370" dirty="0">
                <a:cs typeface="Tahoma"/>
              </a:rPr>
              <a:t> </a:t>
            </a:r>
            <a:r>
              <a:rPr sz="3600" spc="-20" dirty="0">
                <a:cs typeface="Tahoma"/>
              </a:rPr>
              <a:t>defenses</a:t>
            </a:r>
            <a:r>
              <a:rPr sz="3600" spc="-380" dirty="0">
                <a:cs typeface="Tahoma"/>
              </a:rPr>
              <a:t> </a:t>
            </a:r>
            <a:r>
              <a:rPr sz="3600" spc="-30" dirty="0">
                <a:cs typeface="Tahoma"/>
              </a:rPr>
              <a:t>available,</a:t>
            </a:r>
            <a:r>
              <a:rPr sz="3600" spc="-370" dirty="0">
                <a:cs typeface="Tahoma"/>
              </a:rPr>
              <a:t> </a:t>
            </a:r>
            <a:r>
              <a:rPr sz="3600" dirty="0">
                <a:cs typeface="Tahoma"/>
              </a:rPr>
              <a:t>but</a:t>
            </a:r>
            <a:r>
              <a:rPr sz="3600" spc="-370" dirty="0">
                <a:cs typeface="Tahoma"/>
              </a:rPr>
              <a:t> </a:t>
            </a:r>
            <a:r>
              <a:rPr sz="3600" spc="-40" dirty="0">
                <a:cs typeface="Tahoma"/>
              </a:rPr>
              <a:t>your </a:t>
            </a:r>
            <a:r>
              <a:rPr sz="3600" dirty="0">
                <a:cs typeface="Tahoma"/>
              </a:rPr>
              <a:t>passwords</a:t>
            </a:r>
            <a:r>
              <a:rPr sz="3600" spc="-360" dirty="0">
                <a:cs typeface="Tahoma"/>
              </a:rPr>
              <a:t> </a:t>
            </a:r>
            <a:r>
              <a:rPr sz="3600" dirty="0">
                <a:cs typeface="Tahoma"/>
              </a:rPr>
              <a:t>are</a:t>
            </a:r>
            <a:r>
              <a:rPr sz="3600" spc="-350" dirty="0">
                <a:cs typeface="Tahoma"/>
              </a:rPr>
              <a:t> </a:t>
            </a:r>
            <a:r>
              <a:rPr sz="3600" spc="-70" dirty="0">
                <a:cs typeface="Tahoma"/>
              </a:rPr>
              <a:t>weak,</a:t>
            </a:r>
            <a:r>
              <a:rPr sz="3600" spc="-360" dirty="0">
                <a:cs typeface="Tahoma"/>
              </a:rPr>
              <a:t> </a:t>
            </a:r>
            <a:r>
              <a:rPr sz="3600" dirty="0">
                <a:cs typeface="Tahoma"/>
              </a:rPr>
              <a:t>your</a:t>
            </a:r>
            <a:r>
              <a:rPr sz="3600" spc="-350" dirty="0">
                <a:cs typeface="Tahoma"/>
              </a:rPr>
              <a:t> </a:t>
            </a:r>
            <a:r>
              <a:rPr sz="3600" spc="-20" dirty="0">
                <a:cs typeface="Tahoma"/>
              </a:rPr>
              <a:t>defenses</a:t>
            </a:r>
            <a:r>
              <a:rPr sz="3600" spc="-360" dirty="0">
                <a:cs typeface="Tahoma"/>
              </a:rPr>
              <a:t> </a:t>
            </a:r>
            <a:r>
              <a:rPr sz="3600" dirty="0">
                <a:cs typeface="Tahoma"/>
              </a:rPr>
              <a:t>are</a:t>
            </a:r>
            <a:r>
              <a:rPr sz="3600" spc="-350" dirty="0">
                <a:cs typeface="Tahoma"/>
              </a:rPr>
              <a:t> </a:t>
            </a:r>
            <a:r>
              <a:rPr sz="3600" dirty="0">
                <a:cs typeface="Tahoma"/>
              </a:rPr>
              <a:t>nearly</a:t>
            </a:r>
            <a:r>
              <a:rPr sz="3600" spc="-360" dirty="0">
                <a:cs typeface="Tahoma"/>
              </a:rPr>
              <a:t> </a:t>
            </a:r>
            <a:r>
              <a:rPr sz="3600" spc="-20" dirty="0">
                <a:cs typeface="Tahoma"/>
              </a:rPr>
              <a:t>useless</a:t>
            </a:r>
            <a:endParaRPr sz="3600" dirty="0">
              <a:cs typeface="Tahoma"/>
            </a:endParaRPr>
          </a:p>
          <a:p>
            <a:pPr marL="939800" marR="647700" indent="-734060">
              <a:lnSpc>
                <a:spcPct val="114599"/>
              </a:lnSpc>
              <a:spcBef>
                <a:spcPts val="3150"/>
              </a:spcBef>
              <a:buFont typeface="Arial MT"/>
              <a:buChar char="●"/>
              <a:tabLst>
                <a:tab pos="939800" algn="l"/>
              </a:tabLst>
            </a:pPr>
            <a:r>
              <a:rPr sz="3600" dirty="0">
                <a:cs typeface="Tahoma"/>
              </a:rPr>
              <a:t>Generally</a:t>
            </a:r>
            <a:r>
              <a:rPr sz="3600" spc="-260" dirty="0">
                <a:cs typeface="Tahoma"/>
              </a:rPr>
              <a:t> </a:t>
            </a:r>
            <a:r>
              <a:rPr sz="3600" spc="-40" dirty="0">
                <a:cs typeface="Tahoma"/>
              </a:rPr>
              <a:t>minimum</a:t>
            </a:r>
            <a:r>
              <a:rPr sz="3600" spc="-260" dirty="0">
                <a:cs typeface="Tahoma"/>
              </a:rPr>
              <a:t> </a:t>
            </a:r>
            <a:r>
              <a:rPr sz="3600" dirty="0">
                <a:cs typeface="Tahoma"/>
              </a:rPr>
              <a:t>15</a:t>
            </a:r>
            <a:r>
              <a:rPr sz="3600" spc="-260" dirty="0">
                <a:cs typeface="Tahoma"/>
              </a:rPr>
              <a:t> </a:t>
            </a:r>
            <a:r>
              <a:rPr sz="3600" dirty="0">
                <a:cs typeface="Tahoma"/>
              </a:rPr>
              <a:t>characters</a:t>
            </a:r>
            <a:r>
              <a:rPr sz="3600" spc="-260" dirty="0">
                <a:cs typeface="Tahoma"/>
              </a:rPr>
              <a:t> </a:t>
            </a:r>
            <a:r>
              <a:rPr sz="3600" dirty="0">
                <a:cs typeface="Tahoma"/>
              </a:rPr>
              <a:t>with</a:t>
            </a:r>
            <a:r>
              <a:rPr sz="3600" spc="-260" dirty="0">
                <a:cs typeface="Tahoma"/>
              </a:rPr>
              <a:t> </a:t>
            </a:r>
            <a:r>
              <a:rPr sz="3600" dirty="0">
                <a:cs typeface="Tahoma"/>
              </a:rPr>
              <a:t>mixed</a:t>
            </a:r>
            <a:r>
              <a:rPr sz="3600" spc="-260" dirty="0">
                <a:cs typeface="Tahoma"/>
              </a:rPr>
              <a:t> </a:t>
            </a:r>
            <a:r>
              <a:rPr sz="3600" spc="-110" dirty="0">
                <a:cs typeface="Tahoma"/>
              </a:rPr>
              <a:t>case,</a:t>
            </a:r>
            <a:r>
              <a:rPr sz="3600" spc="-260" dirty="0">
                <a:cs typeface="Tahoma"/>
              </a:rPr>
              <a:t> </a:t>
            </a:r>
            <a:r>
              <a:rPr sz="3600" spc="-20" dirty="0">
                <a:cs typeface="Tahoma"/>
              </a:rPr>
              <a:t>numbers, </a:t>
            </a:r>
            <a:r>
              <a:rPr sz="3600" spc="-50" dirty="0">
                <a:cs typeface="Tahoma"/>
              </a:rPr>
              <a:t>and</a:t>
            </a:r>
            <a:r>
              <a:rPr sz="3600" spc="-408" dirty="0">
                <a:cs typeface="Tahoma"/>
              </a:rPr>
              <a:t> </a:t>
            </a:r>
            <a:r>
              <a:rPr sz="3600" spc="-20" dirty="0">
                <a:cs typeface="Tahoma"/>
              </a:rPr>
              <a:t>symbols</a:t>
            </a:r>
            <a:endParaRPr sz="3600" dirty="0">
              <a:cs typeface="Tahoma"/>
            </a:endParaRPr>
          </a:p>
          <a:p>
            <a:pPr marL="939800" marR="388620" indent="-734060">
              <a:lnSpc>
                <a:spcPct val="114599"/>
              </a:lnSpc>
              <a:buFont typeface="Arial MT"/>
              <a:buChar char="●"/>
              <a:tabLst>
                <a:tab pos="939800" algn="l"/>
              </a:tabLst>
            </a:pPr>
            <a:r>
              <a:rPr sz="3600" dirty="0">
                <a:cs typeface="Tahoma"/>
              </a:rPr>
              <a:t>Optimal:</a:t>
            </a:r>
            <a:r>
              <a:rPr sz="3600" spc="-300" dirty="0">
                <a:cs typeface="Tahoma"/>
              </a:rPr>
              <a:t> </a:t>
            </a:r>
            <a:r>
              <a:rPr sz="3600" dirty="0">
                <a:cs typeface="Tahoma"/>
              </a:rPr>
              <a:t>randomly</a:t>
            </a:r>
            <a:r>
              <a:rPr sz="3600" spc="-300" dirty="0">
                <a:cs typeface="Tahoma"/>
              </a:rPr>
              <a:t> </a:t>
            </a:r>
            <a:r>
              <a:rPr sz="3600" dirty="0">
                <a:cs typeface="Tahoma"/>
              </a:rPr>
              <a:t>selected</a:t>
            </a:r>
            <a:r>
              <a:rPr sz="3600" spc="-300" dirty="0">
                <a:cs typeface="Tahoma"/>
              </a:rPr>
              <a:t> </a:t>
            </a:r>
            <a:r>
              <a:rPr sz="3600" dirty="0">
                <a:cs typeface="Tahoma"/>
              </a:rPr>
              <a:t>characters</a:t>
            </a:r>
            <a:r>
              <a:rPr sz="3600" spc="-290" dirty="0">
                <a:cs typeface="Tahoma"/>
              </a:rPr>
              <a:t> </a:t>
            </a:r>
            <a:r>
              <a:rPr sz="3600" dirty="0">
                <a:cs typeface="Arial MT"/>
              </a:rPr>
              <a:t>→</a:t>
            </a:r>
            <a:r>
              <a:rPr sz="3600" spc="-170" dirty="0">
                <a:cs typeface="Arial MT"/>
              </a:rPr>
              <a:t> </a:t>
            </a:r>
            <a:r>
              <a:rPr sz="3600" dirty="0">
                <a:cs typeface="Tahoma"/>
              </a:rPr>
              <a:t>better</a:t>
            </a:r>
            <a:r>
              <a:rPr sz="3600" spc="-300" dirty="0">
                <a:cs typeface="Tahoma"/>
              </a:rPr>
              <a:t> </a:t>
            </a:r>
            <a:r>
              <a:rPr sz="3600" dirty="0">
                <a:cs typeface="Tahoma"/>
              </a:rPr>
              <a:t>to</a:t>
            </a:r>
            <a:r>
              <a:rPr sz="3600" spc="-300" dirty="0">
                <a:cs typeface="Tahoma"/>
              </a:rPr>
              <a:t> </a:t>
            </a:r>
            <a:r>
              <a:rPr sz="3600" dirty="0">
                <a:cs typeface="Tahoma"/>
              </a:rPr>
              <a:t>find</a:t>
            </a:r>
            <a:r>
              <a:rPr sz="3600" spc="-290" dirty="0">
                <a:cs typeface="Tahoma"/>
              </a:rPr>
              <a:t> </a:t>
            </a:r>
            <a:r>
              <a:rPr sz="3600" spc="-20" dirty="0">
                <a:cs typeface="Tahoma"/>
              </a:rPr>
              <a:t>happy medium</a:t>
            </a:r>
            <a:endParaRPr sz="3600" dirty="0">
              <a:cs typeface="Tahoma"/>
            </a:endParaRPr>
          </a:p>
          <a:p>
            <a:pPr marL="25400" marR="10160">
              <a:lnSpc>
                <a:spcPct val="114599"/>
              </a:lnSpc>
              <a:spcBef>
                <a:spcPts val="3140"/>
              </a:spcBef>
            </a:pPr>
            <a:r>
              <a:rPr sz="3600" dirty="0">
                <a:cs typeface="Tahoma"/>
              </a:rPr>
              <a:t>Alternative,</a:t>
            </a:r>
            <a:r>
              <a:rPr sz="3600" spc="-228" dirty="0">
                <a:cs typeface="Tahoma"/>
              </a:rPr>
              <a:t> </a:t>
            </a:r>
            <a:r>
              <a:rPr sz="3600" dirty="0">
                <a:cs typeface="Tahoma"/>
              </a:rPr>
              <a:t>better</a:t>
            </a:r>
            <a:r>
              <a:rPr sz="3600" spc="-228" dirty="0">
                <a:cs typeface="Tahoma"/>
              </a:rPr>
              <a:t> </a:t>
            </a:r>
            <a:r>
              <a:rPr sz="3600" dirty="0">
                <a:cs typeface="Tahoma"/>
              </a:rPr>
              <a:t>solutions</a:t>
            </a:r>
            <a:r>
              <a:rPr sz="3600" spc="-228" dirty="0">
                <a:cs typeface="Tahoma"/>
              </a:rPr>
              <a:t> </a:t>
            </a:r>
            <a:r>
              <a:rPr sz="3600" spc="-70" dirty="0">
                <a:cs typeface="Tahoma"/>
              </a:rPr>
              <a:t>(though</a:t>
            </a:r>
            <a:r>
              <a:rPr sz="3600" spc="-228" dirty="0">
                <a:cs typeface="Tahoma"/>
              </a:rPr>
              <a:t> </a:t>
            </a:r>
            <a:r>
              <a:rPr sz="3600" dirty="0">
                <a:cs typeface="Tahoma"/>
              </a:rPr>
              <a:t>not</a:t>
            </a:r>
            <a:r>
              <a:rPr sz="3600" spc="-228" dirty="0">
                <a:cs typeface="Tahoma"/>
              </a:rPr>
              <a:t> </a:t>
            </a:r>
            <a:r>
              <a:rPr sz="3600" dirty="0">
                <a:cs typeface="Tahoma"/>
              </a:rPr>
              <a:t>always</a:t>
            </a:r>
            <a:r>
              <a:rPr sz="3600" spc="-228" dirty="0">
                <a:cs typeface="Tahoma"/>
              </a:rPr>
              <a:t> </a:t>
            </a:r>
            <a:r>
              <a:rPr sz="3600" spc="-70" dirty="0">
                <a:cs typeface="Tahoma"/>
              </a:rPr>
              <a:t>feasible):</a:t>
            </a:r>
            <a:r>
              <a:rPr sz="3600" spc="-228" dirty="0">
                <a:cs typeface="Tahoma"/>
              </a:rPr>
              <a:t> </a:t>
            </a:r>
            <a:r>
              <a:rPr sz="3600" u="heavy" dirty="0">
                <a:uFill>
                  <a:solidFill>
                    <a:srgbClr val="FFFFFF"/>
                  </a:solidFill>
                </a:uFill>
                <a:cs typeface="Tahoma"/>
              </a:rPr>
              <a:t>Key-</a:t>
            </a:r>
            <a:r>
              <a:rPr sz="3600" u="heavy" spc="-20" dirty="0">
                <a:uFill>
                  <a:solidFill>
                    <a:srgbClr val="FFFFFF"/>
                  </a:solidFill>
                </a:uFill>
                <a:cs typeface="Tahoma"/>
              </a:rPr>
              <a:t>based</a:t>
            </a:r>
            <a:r>
              <a:rPr sz="3600" spc="-20" dirty="0">
                <a:cs typeface="Tahoma"/>
              </a:rPr>
              <a:t> </a:t>
            </a:r>
            <a:r>
              <a:rPr sz="3600" u="heavy" spc="-60" dirty="0">
                <a:uFill>
                  <a:solidFill>
                    <a:srgbClr val="FFFFFF"/>
                  </a:solidFill>
                </a:uFill>
                <a:cs typeface="Tahoma"/>
              </a:rPr>
              <a:t>login</a:t>
            </a:r>
            <a:r>
              <a:rPr sz="3600" spc="-60" dirty="0">
                <a:cs typeface="Tahoma"/>
              </a:rPr>
              <a:t>,</a:t>
            </a:r>
            <a:r>
              <a:rPr sz="3600" spc="-210" dirty="0">
                <a:cs typeface="Tahoma"/>
              </a:rPr>
              <a:t> </a:t>
            </a:r>
            <a:r>
              <a:rPr sz="3600" u="heavy" dirty="0">
                <a:uFill>
                  <a:solidFill>
                    <a:srgbClr val="FFFFFF"/>
                  </a:solidFill>
                </a:uFill>
                <a:cs typeface="Tahoma"/>
              </a:rPr>
              <a:t>2-factor</a:t>
            </a:r>
            <a:r>
              <a:rPr sz="3600" u="heavy" spc="-210" dirty="0">
                <a:uFill>
                  <a:solidFill>
                    <a:srgbClr val="FFFFFF"/>
                  </a:solidFill>
                </a:uFill>
                <a:cs typeface="Tahoma"/>
              </a:rPr>
              <a:t> </a:t>
            </a:r>
            <a:r>
              <a:rPr sz="3600" u="heavy" spc="-20" dirty="0">
                <a:uFill>
                  <a:solidFill>
                    <a:srgbClr val="FFFFFF"/>
                  </a:solidFill>
                </a:uFill>
                <a:cs typeface="Tahoma"/>
              </a:rPr>
              <a:t>authentication</a:t>
            </a:r>
            <a:endParaRPr sz="3600" dirty="0">
              <a:cs typeface="Tahoma"/>
            </a:endParaRPr>
          </a:p>
        </p:txBody>
      </p:sp>
    </p:spTree>
    <p:extLst>
      <p:ext uri="{BB962C8B-B14F-4D97-AF65-F5344CB8AC3E}">
        <p14:creationId xmlns:p14="http://schemas.microsoft.com/office/powerpoint/2010/main" val="9950056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1340898"/>
            <a:ext cx="16459200" cy="702756"/>
          </a:xfrm>
          <a:prstGeom prst="rect">
            <a:avLst/>
          </a:prstGeom>
        </p:spPr>
        <p:txBody>
          <a:bodyPr vert="horz" wrap="square" lIns="0" tIns="25400" rIns="0" bIns="0" rtlCol="0" anchor="ctr">
            <a:spAutoFit/>
          </a:bodyPr>
          <a:lstStyle/>
          <a:p>
            <a:pPr marL="25400" algn="l">
              <a:spcBef>
                <a:spcPts val="200"/>
              </a:spcBef>
            </a:pPr>
            <a:r>
              <a:rPr b="1" dirty="0">
                <a:solidFill>
                  <a:srgbClr val="FF0000"/>
                </a:solidFill>
              </a:rPr>
              <a:t>General</a:t>
            </a:r>
            <a:r>
              <a:rPr b="1" spc="-350" dirty="0">
                <a:solidFill>
                  <a:srgbClr val="FF0000"/>
                </a:solidFill>
              </a:rPr>
              <a:t> </a:t>
            </a:r>
            <a:r>
              <a:rPr b="1" spc="-140" dirty="0">
                <a:solidFill>
                  <a:srgbClr val="FF0000"/>
                </a:solidFill>
              </a:rPr>
              <a:t>Advice:</a:t>
            </a:r>
            <a:r>
              <a:rPr b="1" spc="-350" dirty="0">
                <a:solidFill>
                  <a:srgbClr val="FF0000"/>
                </a:solidFill>
              </a:rPr>
              <a:t> </a:t>
            </a:r>
            <a:r>
              <a:rPr b="1" dirty="0">
                <a:solidFill>
                  <a:srgbClr val="FF0000"/>
                </a:solidFill>
              </a:rPr>
              <a:t>Access</a:t>
            </a:r>
            <a:r>
              <a:rPr b="1" spc="-350" dirty="0">
                <a:solidFill>
                  <a:srgbClr val="FF0000"/>
                </a:solidFill>
              </a:rPr>
              <a:t> </a:t>
            </a:r>
            <a:r>
              <a:rPr b="1" spc="-20" dirty="0">
                <a:solidFill>
                  <a:srgbClr val="FF0000"/>
                </a:solidFill>
              </a:rPr>
              <a:t>Control</a:t>
            </a:r>
          </a:p>
        </p:txBody>
      </p:sp>
      <p:sp>
        <p:nvSpPr>
          <p:cNvPr id="3" name="object 3"/>
          <p:cNvSpPr txBox="1"/>
          <p:nvPr/>
        </p:nvSpPr>
        <p:spPr>
          <a:xfrm>
            <a:off x="914400" y="3182853"/>
            <a:ext cx="15376281" cy="4258602"/>
          </a:xfrm>
          <a:prstGeom prst="rect">
            <a:avLst/>
          </a:prstGeom>
        </p:spPr>
        <p:txBody>
          <a:bodyPr vert="horz" wrap="square" lIns="0" tIns="25400" rIns="0" bIns="0" rtlCol="0">
            <a:spAutoFit/>
          </a:bodyPr>
          <a:lstStyle/>
          <a:p>
            <a:pPr marL="25400" marR="256540">
              <a:lnSpc>
                <a:spcPct val="114599"/>
              </a:lnSpc>
              <a:spcBef>
                <a:spcPts val="200"/>
              </a:spcBef>
            </a:pPr>
            <a:r>
              <a:rPr sz="3600" dirty="0">
                <a:latin typeface="Tahoma"/>
                <a:cs typeface="Tahoma"/>
              </a:rPr>
              <a:t>Principle</a:t>
            </a:r>
            <a:r>
              <a:rPr sz="3600" spc="-310" dirty="0">
                <a:latin typeface="Tahoma"/>
                <a:cs typeface="Tahoma"/>
              </a:rPr>
              <a:t> </a:t>
            </a:r>
            <a:r>
              <a:rPr sz="3600" dirty="0">
                <a:latin typeface="Tahoma"/>
                <a:cs typeface="Tahoma"/>
              </a:rPr>
              <a:t>of</a:t>
            </a:r>
            <a:r>
              <a:rPr sz="3600" spc="-300" dirty="0">
                <a:latin typeface="Tahoma"/>
                <a:cs typeface="Tahoma"/>
              </a:rPr>
              <a:t> </a:t>
            </a:r>
            <a:r>
              <a:rPr sz="3600" dirty="0">
                <a:latin typeface="Tahoma"/>
                <a:cs typeface="Tahoma"/>
              </a:rPr>
              <a:t>Least</a:t>
            </a:r>
            <a:r>
              <a:rPr sz="3600" spc="-300" dirty="0">
                <a:latin typeface="Tahoma"/>
                <a:cs typeface="Tahoma"/>
              </a:rPr>
              <a:t> </a:t>
            </a:r>
            <a:r>
              <a:rPr sz="3600" dirty="0">
                <a:latin typeface="Tahoma"/>
                <a:cs typeface="Tahoma"/>
              </a:rPr>
              <a:t>Privilege:</a:t>
            </a:r>
            <a:r>
              <a:rPr sz="3600" spc="-310" dirty="0">
                <a:latin typeface="Tahoma"/>
                <a:cs typeface="Tahoma"/>
              </a:rPr>
              <a:t> </a:t>
            </a:r>
            <a:r>
              <a:rPr sz="3600" dirty="0">
                <a:latin typeface="Tahoma"/>
                <a:cs typeface="Tahoma"/>
              </a:rPr>
              <a:t>“Every</a:t>
            </a:r>
            <a:r>
              <a:rPr sz="3600" spc="-300" dirty="0">
                <a:latin typeface="Tahoma"/>
                <a:cs typeface="Tahoma"/>
              </a:rPr>
              <a:t> </a:t>
            </a:r>
            <a:r>
              <a:rPr sz="3600" dirty="0">
                <a:latin typeface="Tahoma"/>
                <a:cs typeface="Tahoma"/>
              </a:rPr>
              <a:t>program</a:t>
            </a:r>
            <a:r>
              <a:rPr sz="3600" spc="-300" dirty="0">
                <a:latin typeface="Tahoma"/>
                <a:cs typeface="Tahoma"/>
              </a:rPr>
              <a:t> </a:t>
            </a:r>
            <a:r>
              <a:rPr sz="3600" spc="-50" dirty="0">
                <a:latin typeface="Tahoma"/>
                <a:cs typeface="Tahoma"/>
              </a:rPr>
              <a:t>and</a:t>
            </a:r>
            <a:r>
              <a:rPr sz="3600" spc="-300" dirty="0">
                <a:latin typeface="Tahoma"/>
                <a:cs typeface="Tahoma"/>
              </a:rPr>
              <a:t> </a:t>
            </a:r>
            <a:r>
              <a:rPr sz="3600" dirty="0">
                <a:latin typeface="Tahoma"/>
                <a:cs typeface="Tahoma"/>
              </a:rPr>
              <a:t>every</a:t>
            </a:r>
            <a:r>
              <a:rPr sz="3600" spc="-310" dirty="0">
                <a:latin typeface="Tahoma"/>
                <a:cs typeface="Tahoma"/>
              </a:rPr>
              <a:t> </a:t>
            </a:r>
            <a:r>
              <a:rPr sz="3600" dirty="0">
                <a:latin typeface="Tahoma"/>
                <a:cs typeface="Tahoma"/>
              </a:rPr>
              <a:t>user</a:t>
            </a:r>
            <a:r>
              <a:rPr sz="3600" spc="-300" dirty="0">
                <a:latin typeface="Tahoma"/>
                <a:cs typeface="Tahoma"/>
              </a:rPr>
              <a:t> </a:t>
            </a:r>
            <a:r>
              <a:rPr sz="3600" dirty="0">
                <a:latin typeface="Tahoma"/>
                <a:cs typeface="Tahoma"/>
              </a:rPr>
              <a:t>of</a:t>
            </a:r>
            <a:r>
              <a:rPr sz="3600" spc="-300" dirty="0">
                <a:latin typeface="Tahoma"/>
                <a:cs typeface="Tahoma"/>
              </a:rPr>
              <a:t> </a:t>
            </a:r>
            <a:r>
              <a:rPr sz="3600" spc="-50" dirty="0">
                <a:latin typeface="Tahoma"/>
                <a:cs typeface="Tahoma"/>
              </a:rPr>
              <a:t>the </a:t>
            </a:r>
            <a:r>
              <a:rPr sz="3600" dirty="0">
                <a:latin typeface="Tahoma"/>
                <a:cs typeface="Tahoma"/>
              </a:rPr>
              <a:t>system</a:t>
            </a:r>
            <a:r>
              <a:rPr sz="3600" spc="-370" dirty="0">
                <a:latin typeface="Tahoma"/>
                <a:cs typeface="Tahoma"/>
              </a:rPr>
              <a:t> </a:t>
            </a:r>
            <a:r>
              <a:rPr sz="3600" dirty="0">
                <a:latin typeface="Tahoma"/>
                <a:cs typeface="Tahoma"/>
              </a:rPr>
              <a:t>should</a:t>
            </a:r>
            <a:r>
              <a:rPr sz="3600" spc="-360" dirty="0">
                <a:latin typeface="Tahoma"/>
                <a:cs typeface="Tahoma"/>
              </a:rPr>
              <a:t> </a:t>
            </a:r>
            <a:r>
              <a:rPr sz="3600" dirty="0">
                <a:latin typeface="Tahoma"/>
                <a:cs typeface="Tahoma"/>
              </a:rPr>
              <a:t>operate</a:t>
            </a:r>
            <a:r>
              <a:rPr sz="3600" spc="-360" dirty="0">
                <a:latin typeface="Tahoma"/>
                <a:cs typeface="Tahoma"/>
              </a:rPr>
              <a:t> </a:t>
            </a:r>
            <a:r>
              <a:rPr sz="3600" spc="-50" dirty="0">
                <a:latin typeface="Tahoma"/>
                <a:cs typeface="Tahoma"/>
              </a:rPr>
              <a:t>using</a:t>
            </a:r>
            <a:r>
              <a:rPr sz="3600" spc="-370" dirty="0">
                <a:latin typeface="Tahoma"/>
                <a:cs typeface="Tahoma"/>
              </a:rPr>
              <a:t> </a:t>
            </a:r>
            <a:r>
              <a:rPr sz="3600" dirty="0">
                <a:latin typeface="Tahoma"/>
                <a:cs typeface="Tahoma"/>
              </a:rPr>
              <a:t>the</a:t>
            </a:r>
            <a:r>
              <a:rPr sz="3600" spc="-360" dirty="0">
                <a:latin typeface="Tahoma"/>
                <a:cs typeface="Tahoma"/>
              </a:rPr>
              <a:t> </a:t>
            </a:r>
            <a:r>
              <a:rPr sz="3600" dirty="0">
                <a:latin typeface="Tahoma"/>
                <a:cs typeface="Tahoma"/>
              </a:rPr>
              <a:t>least</a:t>
            </a:r>
            <a:r>
              <a:rPr sz="3600" spc="-360" dirty="0">
                <a:latin typeface="Tahoma"/>
                <a:cs typeface="Tahoma"/>
              </a:rPr>
              <a:t> </a:t>
            </a:r>
            <a:r>
              <a:rPr sz="3600" dirty="0">
                <a:latin typeface="Tahoma"/>
                <a:cs typeface="Tahoma"/>
              </a:rPr>
              <a:t>set</a:t>
            </a:r>
            <a:r>
              <a:rPr sz="3600" spc="-360" dirty="0">
                <a:latin typeface="Tahoma"/>
                <a:cs typeface="Tahoma"/>
              </a:rPr>
              <a:t> </a:t>
            </a:r>
            <a:r>
              <a:rPr sz="3600" dirty="0">
                <a:latin typeface="Tahoma"/>
                <a:cs typeface="Tahoma"/>
              </a:rPr>
              <a:t>of</a:t>
            </a:r>
            <a:r>
              <a:rPr sz="3600" spc="-370" dirty="0">
                <a:latin typeface="Tahoma"/>
                <a:cs typeface="Tahoma"/>
              </a:rPr>
              <a:t> </a:t>
            </a:r>
            <a:r>
              <a:rPr sz="3600" dirty="0">
                <a:latin typeface="Tahoma"/>
                <a:cs typeface="Tahoma"/>
              </a:rPr>
              <a:t>privileges</a:t>
            </a:r>
            <a:r>
              <a:rPr sz="3600" spc="-360" dirty="0">
                <a:latin typeface="Tahoma"/>
                <a:cs typeface="Tahoma"/>
              </a:rPr>
              <a:t> </a:t>
            </a:r>
            <a:r>
              <a:rPr sz="3600" dirty="0">
                <a:latin typeface="Tahoma"/>
                <a:cs typeface="Tahoma"/>
              </a:rPr>
              <a:t>necessary</a:t>
            </a:r>
            <a:r>
              <a:rPr sz="3600" spc="-360" dirty="0">
                <a:latin typeface="Tahoma"/>
                <a:cs typeface="Tahoma"/>
              </a:rPr>
              <a:t> </a:t>
            </a:r>
            <a:r>
              <a:rPr sz="3600" spc="-50" dirty="0">
                <a:latin typeface="Tahoma"/>
                <a:cs typeface="Tahoma"/>
              </a:rPr>
              <a:t>to </a:t>
            </a:r>
            <a:r>
              <a:rPr sz="3600" dirty="0">
                <a:latin typeface="Tahoma"/>
                <a:cs typeface="Tahoma"/>
              </a:rPr>
              <a:t>complete</a:t>
            </a:r>
            <a:r>
              <a:rPr sz="3600" spc="-320" dirty="0">
                <a:latin typeface="Tahoma"/>
                <a:cs typeface="Tahoma"/>
              </a:rPr>
              <a:t> </a:t>
            </a:r>
            <a:r>
              <a:rPr sz="3600" dirty="0">
                <a:latin typeface="Tahoma"/>
                <a:cs typeface="Tahoma"/>
              </a:rPr>
              <a:t>the</a:t>
            </a:r>
            <a:r>
              <a:rPr sz="3600" spc="-320" dirty="0">
                <a:latin typeface="Tahoma"/>
                <a:cs typeface="Tahoma"/>
              </a:rPr>
              <a:t> </a:t>
            </a:r>
            <a:r>
              <a:rPr sz="3600" spc="-20" dirty="0">
                <a:latin typeface="Tahoma"/>
                <a:cs typeface="Tahoma"/>
              </a:rPr>
              <a:t>job”[1]</a:t>
            </a:r>
            <a:endParaRPr sz="3600" dirty="0">
              <a:latin typeface="Tahoma"/>
              <a:cs typeface="Tahoma"/>
            </a:endParaRPr>
          </a:p>
          <a:p>
            <a:pPr marL="25400" marR="10160" algn="just">
              <a:lnSpc>
                <a:spcPct val="114599"/>
              </a:lnSpc>
              <a:spcBef>
                <a:spcPts val="3150"/>
              </a:spcBef>
            </a:pPr>
            <a:r>
              <a:rPr sz="3600" spc="-20" dirty="0">
                <a:latin typeface="Tahoma"/>
                <a:cs typeface="Tahoma"/>
              </a:rPr>
              <a:t>Basically,</a:t>
            </a:r>
            <a:r>
              <a:rPr sz="3600" spc="-130" dirty="0">
                <a:latin typeface="Tahoma"/>
                <a:cs typeface="Tahoma"/>
              </a:rPr>
              <a:t> </a:t>
            </a:r>
            <a:r>
              <a:rPr sz="3600" dirty="0">
                <a:latin typeface="Tahoma"/>
                <a:cs typeface="Tahoma"/>
              </a:rPr>
              <a:t>Jill</a:t>
            </a:r>
            <a:r>
              <a:rPr sz="3600" spc="-120" dirty="0">
                <a:latin typeface="Tahoma"/>
                <a:cs typeface="Tahoma"/>
              </a:rPr>
              <a:t> </a:t>
            </a:r>
            <a:r>
              <a:rPr sz="3600" spc="-20" dirty="0">
                <a:latin typeface="Tahoma"/>
                <a:cs typeface="Tahoma"/>
              </a:rPr>
              <a:t>from</a:t>
            </a:r>
            <a:r>
              <a:rPr sz="3600" spc="-130" dirty="0">
                <a:latin typeface="Tahoma"/>
                <a:cs typeface="Tahoma"/>
              </a:rPr>
              <a:t> </a:t>
            </a:r>
            <a:r>
              <a:rPr sz="3600" dirty="0">
                <a:latin typeface="Tahoma"/>
                <a:cs typeface="Tahoma"/>
              </a:rPr>
              <a:t>Corporate</a:t>
            </a:r>
            <a:r>
              <a:rPr sz="3600" spc="-120" dirty="0">
                <a:latin typeface="Tahoma"/>
                <a:cs typeface="Tahoma"/>
              </a:rPr>
              <a:t> </a:t>
            </a:r>
            <a:r>
              <a:rPr sz="3600" dirty="0">
                <a:latin typeface="Tahoma"/>
                <a:cs typeface="Tahoma"/>
              </a:rPr>
              <a:t>Party</a:t>
            </a:r>
            <a:r>
              <a:rPr sz="3600" spc="-130" dirty="0">
                <a:latin typeface="Tahoma"/>
                <a:cs typeface="Tahoma"/>
              </a:rPr>
              <a:t> </a:t>
            </a:r>
            <a:r>
              <a:rPr sz="3600" spc="-20" dirty="0">
                <a:latin typeface="Tahoma"/>
                <a:cs typeface="Tahoma"/>
              </a:rPr>
              <a:t>Planning</a:t>
            </a:r>
            <a:r>
              <a:rPr sz="3600" spc="-120" dirty="0">
                <a:latin typeface="Tahoma"/>
                <a:cs typeface="Tahoma"/>
              </a:rPr>
              <a:t> </a:t>
            </a:r>
            <a:r>
              <a:rPr sz="3600" spc="-20" dirty="0">
                <a:latin typeface="Tahoma"/>
                <a:cs typeface="Tahoma"/>
              </a:rPr>
              <a:t>should</a:t>
            </a:r>
            <a:r>
              <a:rPr sz="3600" spc="-130" dirty="0">
                <a:latin typeface="Tahoma"/>
                <a:cs typeface="Tahoma"/>
              </a:rPr>
              <a:t> </a:t>
            </a:r>
            <a:r>
              <a:rPr sz="3600" spc="-20" dirty="0">
                <a:latin typeface="Tahoma"/>
                <a:cs typeface="Tahoma"/>
              </a:rPr>
              <a:t>not</a:t>
            </a:r>
            <a:r>
              <a:rPr sz="3600" spc="-120" dirty="0">
                <a:latin typeface="Tahoma"/>
                <a:cs typeface="Tahoma"/>
              </a:rPr>
              <a:t> </a:t>
            </a:r>
            <a:r>
              <a:rPr sz="3600" spc="-90" dirty="0">
                <a:latin typeface="Tahoma"/>
                <a:cs typeface="Tahoma"/>
              </a:rPr>
              <a:t>have</a:t>
            </a:r>
            <a:r>
              <a:rPr sz="3600" spc="-130" dirty="0">
                <a:latin typeface="Tahoma"/>
                <a:cs typeface="Tahoma"/>
              </a:rPr>
              <a:t> </a:t>
            </a:r>
            <a:r>
              <a:rPr sz="3600" spc="-20" dirty="0">
                <a:latin typeface="Tahoma"/>
                <a:cs typeface="Tahoma"/>
              </a:rPr>
              <a:t>access </a:t>
            </a:r>
            <a:r>
              <a:rPr sz="3600" dirty="0">
                <a:latin typeface="Tahoma"/>
                <a:cs typeface="Tahoma"/>
              </a:rPr>
              <a:t>production</a:t>
            </a:r>
            <a:r>
              <a:rPr sz="3600" spc="-160" dirty="0">
                <a:latin typeface="Tahoma"/>
                <a:cs typeface="Tahoma"/>
              </a:rPr>
              <a:t> </a:t>
            </a:r>
            <a:r>
              <a:rPr sz="3600" spc="-20" dirty="0">
                <a:latin typeface="Tahoma"/>
                <a:cs typeface="Tahoma"/>
              </a:rPr>
              <a:t>environments,</a:t>
            </a:r>
            <a:r>
              <a:rPr sz="3600" spc="-160" dirty="0">
                <a:latin typeface="Tahoma"/>
                <a:cs typeface="Tahoma"/>
              </a:rPr>
              <a:t> </a:t>
            </a:r>
            <a:r>
              <a:rPr sz="3600" spc="-20" dirty="0">
                <a:latin typeface="Tahoma"/>
                <a:cs typeface="Tahoma"/>
              </a:rPr>
              <a:t>including</a:t>
            </a:r>
            <a:r>
              <a:rPr sz="3600" spc="-150" dirty="0">
                <a:latin typeface="Tahoma"/>
                <a:cs typeface="Tahoma"/>
              </a:rPr>
              <a:t> </a:t>
            </a:r>
            <a:r>
              <a:rPr sz="3600" spc="-40" dirty="0">
                <a:latin typeface="Tahoma"/>
                <a:cs typeface="Tahoma"/>
              </a:rPr>
              <a:t>the</a:t>
            </a:r>
            <a:r>
              <a:rPr sz="3600" spc="-160" dirty="0">
                <a:latin typeface="Tahoma"/>
                <a:cs typeface="Tahoma"/>
              </a:rPr>
              <a:t> </a:t>
            </a:r>
            <a:r>
              <a:rPr sz="3600" dirty="0">
                <a:latin typeface="Tahoma"/>
                <a:cs typeface="Tahoma"/>
              </a:rPr>
              <a:t>files</a:t>
            </a:r>
            <a:r>
              <a:rPr sz="3600" spc="-150" dirty="0">
                <a:latin typeface="Tahoma"/>
                <a:cs typeface="Tahoma"/>
              </a:rPr>
              <a:t> </a:t>
            </a:r>
            <a:r>
              <a:rPr sz="3600" spc="20" dirty="0">
                <a:latin typeface="Tahoma"/>
                <a:cs typeface="Tahoma"/>
              </a:rPr>
              <a:t>it</a:t>
            </a:r>
            <a:r>
              <a:rPr sz="3600" spc="-160" dirty="0">
                <a:latin typeface="Tahoma"/>
                <a:cs typeface="Tahoma"/>
              </a:rPr>
              <a:t> </a:t>
            </a:r>
            <a:r>
              <a:rPr sz="3600" spc="-50" dirty="0">
                <a:latin typeface="Tahoma"/>
                <a:cs typeface="Tahoma"/>
              </a:rPr>
              <a:t>contains,</a:t>
            </a:r>
            <a:r>
              <a:rPr sz="3600" spc="-150" dirty="0">
                <a:latin typeface="Tahoma"/>
                <a:cs typeface="Tahoma"/>
              </a:rPr>
              <a:t> </a:t>
            </a:r>
            <a:r>
              <a:rPr sz="3600" spc="-60" dirty="0">
                <a:latin typeface="Tahoma"/>
                <a:cs typeface="Tahoma"/>
              </a:rPr>
              <a:t>because</a:t>
            </a:r>
            <a:r>
              <a:rPr sz="3600" spc="-160" dirty="0">
                <a:latin typeface="Tahoma"/>
                <a:cs typeface="Tahoma"/>
              </a:rPr>
              <a:t> </a:t>
            </a:r>
            <a:r>
              <a:rPr sz="3600" spc="-50" dirty="0">
                <a:latin typeface="Tahoma"/>
                <a:cs typeface="Tahoma"/>
              </a:rPr>
              <a:t>she </a:t>
            </a:r>
            <a:r>
              <a:rPr sz="3600" dirty="0">
                <a:latin typeface="Tahoma"/>
                <a:cs typeface="Tahoma"/>
              </a:rPr>
              <a:t>does</a:t>
            </a:r>
            <a:r>
              <a:rPr sz="3600" spc="-350" dirty="0">
                <a:latin typeface="Tahoma"/>
                <a:cs typeface="Tahoma"/>
              </a:rPr>
              <a:t> </a:t>
            </a:r>
            <a:r>
              <a:rPr sz="3600" dirty="0">
                <a:latin typeface="Tahoma"/>
                <a:cs typeface="Tahoma"/>
              </a:rPr>
              <a:t>not</a:t>
            </a:r>
            <a:r>
              <a:rPr sz="3600" spc="-340" dirty="0">
                <a:latin typeface="Tahoma"/>
                <a:cs typeface="Tahoma"/>
              </a:rPr>
              <a:t> </a:t>
            </a:r>
            <a:r>
              <a:rPr sz="3600" spc="-20" dirty="0">
                <a:latin typeface="Tahoma"/>
                <a:cs typeface="Tahoma"/>
              </a:rPr>
              <a:t>need</a:t>
            </a:r>
            <a:r>
              <a:rPr sz="3600" spc="-340" dirty="0">
                <a:latin typeface="Tahoma"/>
                <a:cs typeface="Tahoma"/>
              </a:rPr>
              <a:t> </a:t>
            </a:r>
            <a:r>
              <a:rPr sz="3600" dirty="0">
                <a:latin typeface="Tahoma"/>
                <a:cs typeface="Tahoma"/>
              </a:rPr>
              <a:t>that</a:t>
            </a:r>
            <a:r>
              <a:rPr sz="3600" spc="-350" dirty="0">
                <a:latin typeface="Tahoma"/>
                <a:cs typeface="Tahoma"/>
              </a:rPr>
              <a:t> </a:t>
            </a:r>
            <a:r>
              <a:rPr sz="3600" dirty="0">
                <a:latin typeface="Tahoma"/>
                <a:cs typeface="Tahoma"/>
              </a:rPr>
              <a:t>level</a:t>
            </a:r>
            <a:r>
              <a:rPr sz="3600" spc="-340" dirty="0">
                <a:latin typeface="Tahoma"/>
                <a:cs typeface="Tahoma"/>
              </a:rPr>
              <a:t> </a:t>
            </a:r>
            <a:r>
              <a:rPr sz="3600" dirty="0">
                <a:latin typeface="Tahoma"/>
                <a:cs typeface="Tahoma"/>
              </a:rPr>
              <a:t>of</a:t>
            </a:r>
            <a:r>
              <a:rPr sz="3600" spc="-340" dirty="0">
                <a:latin typeface="Tahoma"/>
                <a:cs typeface="Tahoma"/>
              </a:rPr>
              <a:t> </a:t>
            </a:r>
            <a:r>
              <a:rPr sz="3600" spc="-20" dirty="0">
                <a:latin typeface="Tahoma"/>
                <a:cs typeface="Tahoma"/>
              </a:rPr>
              <a:t>access</a:t>
            </a:r>
            <a:endParaRPr sz="3600" dirty="0">
              <a:latin typeface="Tahoma"/>
              <a:cs typeface="Tahoma"/>
            </a:endParaRPr>
          </a:p>
        </p:txBody>
      </p:sp>
      <p:sp>
        <p:nvSpPr>
          <p:cNvPr id="4" name="object 4"/>
          <p:cNvSpPr txBox="1"/>
          <p:nvPr/>
        </p:nvSpPr>
        <p:spPr>
          <a:xfrm>
            <a:off x="2593150" y="9217826"/>
            <a:ext cx="11000740" cy="456535"/>
          </a:xfrm>
          <a:prstGeom prst="rect">
            <a:avLst/>
          </a:prstGeom>
        </p:spPr>
        <p:txBody>
          <a:bodyPr vert="horz" wrap="square" lIns="0" tIns="25400" rIns="0" bIns="0" rtlCol="0">
            <a:spAutoFit/>
          </a:bodyPr>
          <a:lstStyle/>
          <a:p>
            <a:pPr marL="25400">
              <a:spcBef>
                <a:spcPts val="200"/>
              </a:spcBef>
            </a:pPr>
            <a:r>
              <a:rPr sz="2800" dirty="0">
                <a:solidFill>
                  <a:srgbClr val="FFFFFF"/>
                </a:solidFill>
                <a:latin typeface="Arial MT"/>
                <a:cs typeface="Arial MT"/>
              </a:rPr>
              <a:t>[1]</a:t>
            </a:r>
            <a:r>
              <a:rPr sz="2800" spc="-50" dirty="0">
                <a:solidFill>
                  <a:srgbClr val="FFFFFF"/>
                </a:solidFill>
                <a:latin typeface="Arial MT"/>
                <a:cs typeface="Arial MT"/>
              </a:rPr>
              <a:t> </a:t>
            </a:r>
            <a:r>
              <a:rPr sz="2800" dirty="0">
                <a:solidFill>
                  <a:srgbClr val="FFFFFF"/>
                </a:solidFill>
                <a:latin typeface="Arial MT"/>
                <a:cs typeface="Arial MT"/>
              </a:rPr>
              <a:t>Saltzer</a:t>
            </a:r>
            <a:r>
              <a:rPr sz="2800" spc="-50" dirty="0">
                <a:solidFill>
                  <a:srgbClr val="FFFFFF"/>
                </a:solidFill>
                <a:latin typeface="Arial MT"/>
                <a:cs typeface="Arial MT"/>
              </a:rPr>
              <a:t> </a:t>
            </a:r>
            <a:r>
              <a:rPr sz="2800" dirty="0">
                <a:solidFill>
                  <a:srgbClr val="FFFFFF"/>
                </a:solidFill>
                <a:latin typeface="Arial MT"/>
                <a:cs typeface="Arial MT"/>
              </a:rPr>
              <a:t>and</a:t>
            </a:r>
            <a:r>
              <a:rPr sz="2800" spc="-50" dirty="0">
                <a:solidFill>
                  <a:srgbClr val="FFFFFF"/>
                </a:solidFill>
                <a:latin typeface="Arial MT"/>
                <a:cs typeface="Arial MT"/>
              </a:rPr>
              <a:t> </a:t>
            </a:r>
            <a:r>
              <a:rPr sz="2800" dirty="0">
                <a:solidFill>
                  <a:srgbClr val="FFFFFF"/>
                </a:solidFill>
                <a:latin typeface="Arial MT"/>
                <a:cs typeface="Arial MT"/>
              </a:rPr>
              <a:t>Schroeder,</a:t>
            </a:r>
            <a:r>
              <a:rPr sz="2800" spc="-50" dirty="0">
                <a:solidFill>
                  <a:srgbClr val="FFFFFF"/>
                </a:solidFill>
                <a:latin typeface="Arial MT"/>
                <a:cs typeface="Arial MT"/>
              </a:rPr>
              <a:t> </a:t>
            </a:r>
            <a:r>
              <a:rPr sz="2800" dirty="0">
                <a:solidFill>
                  <a:srgbClr val="FFFFFF"/>
                </a:solidFill>
                <a:latin typeface="Arial MT"/>
                <a:cs typeface="Arial MT"/>
              </a:rPr>
              <a:t>"Basic</a:t>
            </a:r>
            <a:r>
              <a:rPr sz="2800" spc="-50" dirty="0">
                <a:solidFill>
                  <a:srgbClr val="FFFFFF"/>
                </a:solidFill>
                <a:latin typeface="Arial MT"/>
                <a:cs typeface="Arial MT"/>
              </a:rPr>
              <a:t> </a:t>
            </a:r>
            <a:r>
              <a:rPr sz="2800" dirty="0">
                <a:solidFill>
                  <a:srgbClr val="FFFFFF"/>
                </a:solidFill>
                <a:latin typeface="Arial MT"/>
                <a:cs typeface="Arial MT"/>
              </a:rPr>
              <a:t>Principles</a:t>
            </a:r>
            <a:r>
              <a:rPr sz="2800" spc="-50" dirty="0">
                <a:solidFill>
                  <a:srgbClr val="FFFFFF"/>
                </a:solidFill>
                <a:latin typeface="Arial MT"/>
                <a:cs typeface="Arial MT"/>
              </a:rPr>
              <a:t> </a:t>
            </a:r>
            <a:r>
              <a:rPr sz="2800" dirty="0">
                <a:solidFill>
                  <a:srgbClr val="FFFFFF"/>
                </a:solidFill>
                <a:latin typeface="Arial MT"/>
                <a:cs typeface="Arial MT"/>
              </a:rPr>
              <a:t>of</a:t>
            </a:r>
            <a:r>
              <a:rPr sz="2800" spc="-50" dirty="0">
                <a:solidFill>
                  <a:srgbClr val="FFFFFF"/>
                </a:solidFill>
                <a:latin typeface="Arial MT"/>
                <a:cs typeface="Arial MT"/>
              </a:rPr>
              <a:t> </a:t>
            </a:r>
            <a:r>
              <a:rPr sz="2800" dirty="0">
                <a:solidFill>
                  <a:srgbClr val="FFFFFF"/>
                </a:solidFill>
                <a:latin typeface="Arial MT"/>
                <a:cs typeface="Arial MT"/>
              </a:rPr>
              <a:t>Information</a:t>
            </a:r>
            <a:r>
              <a:rPr sz="2800" spc="-50" dirty="0">
                <a:solidFill>
                  <a:srgbClr val="FFFFFF"/>
                </a:solidFill>
                <a:latin typeface="Arial MT"/>
                <a:cs typeface="Arial MT"/>
              </a:rPr>
              <a:t> </a:t>
            </a:r>
            <a:r>
              <a:rPr sz="2800" spc="-20" dirty="0">
                <a:solidFill>
                  <a:srgbClr val="FFFFFF"/>
                </a:solidFill>
                <a:latin typeface="Arial MT"/>
                <a:cs typeface="Arial MT"/>
              </a:rPr>
              <a:t>Protection”</a:t>
            </a:r>
            <a:endParaRPr sz="2800">
              <a:latin typeface="Arial MT"/>
              <a:cs typeface="Arial MT"/>
            </a:endParaRPr>
          </a:p>
        </p:txBody>
      </p:sp>
    </p:spTree>
    <p:extLst>
      <p:ext uri="{BB962C8B-B14F-4D97-AF65-F5344CB8AC3E}">
        <p14:creationId xmlns:p14="http://schemas.microsoft.com/office/powerpoint/2010/main" val="18151959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1340898"/>
            <a:ext cx="16459200" cy="702756"/>
          </a:xfrm>
          <a:prstGeom prst="rect">
            <a:avLst/>
          </a:prstGeom>
        </p:spPr>
        <p:txBody>
          <a:bodyPr vert="horz" wrap="square" lIns="0" tIns="25400" rIns="0" bIns="0" rtlCol="0" anchor="ctr">
            <a:spAutoFit/>
          </a:bodyPr>
          <a:lstStyle/>
          <a:p>
            <a:pPr marL="25400" algn="l">
              <a:spcBef>
                <a:spcPts val="200"/>
              </a:spcBef>
            </a:pPr>
            <a:r>
              <a:rPr b="1" dirty="0">
                <a:solidFill>
                  <a:srgbClr val="FF0000"/>
                </a:solidFill>
              </a:rPr>
              <a:t>General</a:t>
            </a:r>
            <a:r>
              <a:rPr b="1" spc="-280" dirty="0">
                <a:solidFill>
                  <a:srgbClr val="FF0000"/>
                </a:solidFill>
              </a:rPr>
              <a:t> </a:t>
            </a:r>
            <a:r>
              <a:rPr b="1" spc="-140" dirty="0">
                <a:solidFill>
                  <a:srgbClr val="FF0000"/>
                </a:solidFill>
              </a:rPr>
              <a:t>Advice:</a:t>
            </a:r>
            <a:r>
              <a:rPr b="1" spc="-280" dirty="0">
                <a:solidFill>
                  <a:srgbClr val="FF0000"/>
                </a:solidFill>
              </a:rPr>
              <a:t> </a:t>
            </a:r>
            <a:r>
              <a:rPr b="1" dirty="0">
                <a:solidFill>
                  <a:srgbClr val="FF0000"/>
                </a:solidFill>
              </a:rPr>
              <a:t>Regular</a:t>
            </a:r>
            <a:r>
              <a:rPr b="1" spc="-280" dirty="0">
                <a:solidFill>
                  <a:srgbClr val="FF0000"/>
                </a:solidFill>
              </a:rPr>
              <a:t> </a:t>
            </a:r>
            <a:r>
              <a:rPr b="1" spc="-20" dirty="0">
                <a:solidFill>
                  <a:srgbClr val="FF0000"/>
                </a:solidFill>
              </a:rPr>
              <a:t>Backups</a:t>
            </a:r>
          </a:p>
        </p:txBody>
      </p:sp>
      <p:sp>
        <p:nvSpPr>
          <p:cNvPr id="3" name="object 3"/>
          <p:cNvSpPr txBox="1"/>
          <p:nvPr/>
        </p:nvSpPr>
        <p:spPr>
          <a:xfrm>
            <a:off x="914400" y="3262863"/>
            <a:ext cx="15021950" cy="4579715"/>
          </a:xfrm>
          <a:prstGeom prst="rect">
            <a:avLst/>
          </a:prstGeom>
        </p:spPr>
        <p:txBody>
          <a:bodyPr vert="horz" wrap="square" lIns="0" tIns="25400" rIns="0" bIns="0" rtlCol="0">
            <a:spAutoFit/>
          </a:bodyPr>
          <a:lstStyle/>
          <a:p>
            <a:pPr marL="25400">
              <a:spcBef>
                <a:spcPts val="200"/>
              </a:spcBef>
            </a:pPr>
            <a:r>
              <a:rPr sz="3600" dirty="0">
                <a:latin typeface="Tahoma"/>
                <a:cs typeface="Tahoma"/>
              </a:rPr>
              <a:t>Backups</a:t>
            </a:r>
            <a:r>
              <a:rPr sz="3600" spc="-360" dirty="0">
                <a:latin typeface="Tahoma"/>
                <a:cs typeface="Tahoma"/>
              </a:rPr>
              <a:t> </a:t>
            </a:r>
            <a:r>
              <a:rPr sz="3600" dirty="0">
                <a:latin typeface="Tahoma"/>
                <a:cs typeface="Tahoma"/>
              </a:rPr>
              <a:t>of</a:t>
            </a:r>
            <a:r>
              <a:rPr sz="3600" spc="-360" dirty="0">
                <a:latin typeface="Tahoma"/>
                <a:cs typeface="Tahoma"/>
              </a:rPr>
              <a:t> </a:t>
            </a:r>
            <a:r>
              <a:rPr sz="3600" dirty="0">
                <a:latin typeface="Tahoma"/>
                <a:cs typeface="Tahoma"/>
              </a:rPr>
              <a:t>files</a:t>
            </a:r>
            <a:r>
              <a:rPr sz="3600" spc="-350" dirty="0">
                <a:latin typeface="Tahoma"/>
                <a:cs typeface="Tahoma"/>
              </a:rPr>
              <a:t> </a:t>
            </a:r>
            <a:r>
              <a:rPr sz="3600" spc="-50" dirty="0">
                <a:latin typeface="Tahoma"/>
                <a:cs typeface="Tahoma"/>
              </a:rPr>
              <a:t>and</a:t>
            </a:r>
            <a:r>
              <a:rPr sz="3600" spc="-360" dirty="0">
                <a:latin typeface="Tahoma"/>
                <a:cs typeface="Tahoma"/>
              </a:rPr>
              <a:t> </a:t>
            </a:r>
            <a:r>
              <a:rPr sz="3600" spc="-20" dirty="0">
                <a:latin typeface="Tahoma"/>
                <a:cs typeface="Tahoma"/>
              </a:rPr>
              <a:t>systems</a:t>
            </a:r>
            <a:r>
              <a:rPr sz="3600" spc="-350" dirty="0">
                <a:latin typeface="Tahoma"/>
                <a:cs typeface="Tahoma"/>
              </a:rPr>
              <a:t> </a:t>
            </a:r>
            <a:r>
              <a:rPr sz="3600" dirty="0">
                <a:latin typeface="Tahoma"/>
                <a:cs typeface="Tahoma"/>
              </a:rPr>
              <a:t>are</a:t>
            </a:r>
            <a:r>
              <a:rPr sz="3600" spc="-360" dirty="0">
                <a:latin typeface="Tahoma"/>
                <a:cs typeface="Tahoma"/>
              </a:rPr>
              <a:t> </a:t>
            </a:r>
            <a:r>
              <a:rPr sz="3600" spc="-20" dirty="0">
                <a:latin typeface="Tahoma"/>
                <a:cs typeface="Tahoma"/>
              </a:rPr>
              <a:t>important</a:t>
            </a:r>
            <a:endParaRPr sz="3600" dirty="0">
              <a:latin typeface="Tahoma"/>
              <a:cs typeface="Tahoma"/>
            </a:endParaRPr>
          </a:p>
          <a:p>
            <a:pPr marL="939800" marR="143510" indent="-734060">
              <a:lnSpc>
                <a:spcPct val="114599"/>
              </a:lnSpc>
              <a:spcBef>
                <a:spcPts val="3150"/>
              </a:spcBef>
              <a:buFont typeface="Arial MT"/>
              <a:buChar char="●"/>
              <a:tabLst>
                <a:tab pos="939800" algn="l"/>
              </a:tabLst>
            </a:pPr>
            <a:r>
              <a:rPr sz="3600" dirty="0">
                <a:latin typeface="Tahoma"/>
                <a:cs typeface="Tahoma"/>
              </a:rPr>
              <a:t>Rolling</a:t>
            </a:r>
            <a:r>
              <a:rPr sz="3600" spc="-370" dirty="0">
                <a:latin typeface="Tahoma"/>
                <a:cs typeface="Tahoma"/>
              </a:rPr>
              <a:t> </a:t>
            </a:r>
            <a:r>
              <a:rPr sz="3600" dirty="0">
                <a:latin typeface="Tahoma"/>
                <a:cs typeface="Tahoma"/>
              </a:rPr>
              <a:t>back</a:t>
            </a:r>
            <a:r>
              <a:rPr sz="3600" spc="-360" dirty="0">
                <a:latin typeface="Tahoma"/>
                <a:cs typeface="Tahoma"/>
              </a:rPr>
              <a:t> </a:t>
            </a:r>
            <a:r>
              <a:rPr sz="3600" dirty="0">
                <a:latin typeface="Tahoma"/>
                <a:cs typeface="Tahoma"/>
              </a:rPr>
              <a:t>to</a:t>
            </a:r>
            <a:r>
              <a:rPr sz="3600" spc="-360" dirty="0">
                <a:latin typeface="Tahoma"/>
                <a:cs typeface="Tahoma"/>
              </a:rPr>
              <a:t> </a:t>
            </a:r>
            <a:r>
              <a:rPr sz="3600" spc="-90" dirty="0">
                <a:latin typeface="Tahoma"/>
                <a:cs typeface="Tahoma"/>
              </a:rPr>
              <a:t>a</a:t>
            </a:r>
            <a:r>
              <a:rPr sz="3600" spc="-360" dirty="0">
                <a:latin typeface="Tahoma"/>
                <a:cs typeface="Tahoma"/>
              </a:rPr>
              <a:t> </a:t>
            </a:r>
            <a:r>
              <a:rPr sz="3600" dirty="0">
                <a:latin typeface="Tahoma"/>
                <a:cs typeface="Tahoma"/>
              </a:rPr>
              <a:t>known</a:t>
            </a:r>
            <a:r>
              <a:rPr sz="3600" spc="-360" dirty="0">
                <a:latin typeface="Tahoma"/>
                <a:cs typeface="Tahoma"/>
              </a:rPr>
              <a:t> </a:t>
            </a:r>
            <a:r>
              <a:rPr sz="3600" spc="-20" dirty="0">
                <a:latin typeface="Tahoma"/>
                <a:cs typeface="Tahoma"/>
              </a:rPr>
              <a:t>good</a:t>
            </a:r>
            <a:r>
              <a:rPr sz="3600" spc="-360" dirty="0">
                <a:latin typeface="Tahoma"/>
                <a:cs typeface="Tahoma"/>
              </a:rPr>
              <a:t> </a:t>
            </a:r>
            <a:r>
              <a:rPr sz="3600" dirty="0">
                <a:latin typeface="Tahoma"/>
                <a:cs typeface="Tahoma"/>
              </a:rPr>
              <a:t>state</a:t>
            </a:r>
            <a:r>
              <a:rPr sz="3600" spc="-360" dirty="0">
                <a:latin typeface="Tahoma"/>
                <a:cs typeface="Tahoma"/>
              </a:rPr>
              <a:t> </a:t>
            </a:r>
            <a:r>
              <a:rPr sz="3600" spc="-20" dirty="0">
                <a:latin typeface="Tahoma"/>
                <a:cs typeface="Tahoma"/>
              </a:rPr>
              <a:t>can</a:t>
            </a:r>
            <a:r>
              <a:rPr sz="3600" spc="-370" dirty="0">
                <a:latin typeface="Tahoma"/>
                <a:cs typeface="Tahoma"/>
              </a:rPr>
              <a:t> </a:t>
            </a:r>
            <a:r>
              <a:rPr sz="3600" dirty="0">
                <a:latin typeface="Tahoma"/>
                <a:cs typeface="Tahoma"/>
              </a:rPr>
              <a:t>sometimes</a:t>
            </a:r>
            <a:r>
              <a:rPr sz="3600" spc="-360" dirty="0">
                <a:latin typeface="Tahoma"/>
                <a:cs typeface="Tahoma"/>
              </a:rPr>
              <a:t> </a:t>
            </a:r>
            <a:r>
              <a:rPr sz="3600" spc="-20" dirty="0">
                <a:latin typeface="Tahoma"/>
                <a:cs typeface="Tahoma"/>
              </a:rPr>
              <a:t>be</a:t>
            </a:r>
            <a:r>
              <a:rPr sz="3600" spc="-360" dirty="0">
                <a:latin typeface="Tahoma"/>
                <a:cs typeface="Tahoma"/>
              </a:rPr>
              <a:t> </a:t>
            </a:r>
            <a:r>
              <a:rPr sz="3600" spc="-20" dirty="0">
                <a:latin typeface="Tahoma"/>
                <a:cs typeface="Tahoma"/>
              </a:rPr>
              <a:t>quicker </a:t>
            </a:r>
            <a:r>
              <a:rPr sz="3600" dirty="0">
                <a:latin typeface="Tahoma"/>
                <a:cs typeface="Tahoma"/>
              </a:rPr>
              <a:t>than</a:t>
            </a:r>
            <a:r>
              <a:rPr sz="3600" spc="-260" dirty="0">
                <a:latin typeface="Tahoma"/>
                <a:cs typeface="Tahoma"/>
              </a:rPr>
              <a:t> </a:t>
            </a:r>
            <a:r>
              <a:rPr sz="3600" dirty="0">
                <a:latin typeface="Tahoma"/>
                <a:cs typeface="Tahoma"/>
              </a:rPr>
              <a:t>trying</a:t>
            </a:r>
            <a:r>
              <a:rPr sz="3600" spc="-250" dirty="0">
                <a:latin typeface="Tahoma"/>
                <a:cs typeface="Tahoma"/>
              </a:rPr>
              <a:t> </a:t>
            </a:r>
            <a:r>
              <a:rPr sz="3600" dirty="0">
                <a:latin typeface="Tahoma"/>
                <a:cs typeface="Tahoma"/>
              </a:rPr>
              <a:t>to</a:t>
            </a:r>
            <a:r>
              <a:rPr sz="3600" spc="-250" dirty="0">
                <a:latin typeface="Tahoma"/>
                <a:cs typeface="Tahoma"/>
              </a:rPr>
              <a:t> </a:t>
            </a:r>
            <a:r>
              <a:rPr sz="3600" dirty="0">
                <a:latin typeface="Tahoma"/>
                <a:cs typeface="Tahoma"/>
              </a:rPr>
              <a:t>resolve</a:t>
            </a:r>
            <a:r>
              <a:rPr sz="3600" spc="-250" dirty="0">
                <a:latin typeface="Tahoma"/>
                <a:cs typeface="Tahoma"/>
              </a:rPr>
              <a:t> </a:t>
            </a:r>
            <a:r>
              <a:rPr sz="3600" spc="-20" dirty="0">
                <a:latin typeface="Tahoma"/>
                <a:cs typeface="Tahoma"/>
              </a:rPr>
              <a:t>misconfiguration</a:t>
            </a:r>
            <a:endParaRPr sz="3600" dirty="0">
              <a:latin typeface="Tahoma"/>
              <a:cs typeface="Tahoma"/>
            </a:endParaRPr>
          </a:p>
          <a:p>
            <a:pPr marL="1852930" lvl="1" indent="-732790">
              <a:spcBef>
                <a:spcPts val="630"/>
              </a:spcBef>
              <a:buFont typeface="Arial MT"/>
              <a:buChar char="○"/>
              <a:tabLst>
                <a:tab pos="1852930" algn="l"/>
              </a:tabLst>
            </a:pPr>
            <a:r>
              <a:rPr sz="3600" dirty="0">
                <a:latin typeface="Tahoma"/>
                <a:cs typeface="Tahoma"/>
              </a:rPr>
              <a:t>This</a:t>
            </a:r>
            <a:r>
              <a:rPr sz="3600" spc="-290" dirty="0">
                <a:latin typeface="Tahoma"/>
                <a:cs typeface="Tahoma"/>
              </a:rPr>
              <a:t> </a:t>
            </a:r>
            <a:r>
              <a:rPr sz="3600" dirty="0">
                <a:latin typeface="Tahoma"/>
                <a:cs typeface="Tahoma"/>
              </a:rPr>
              <a:t>does</a:t>
            </a:r>
            <a:r>
              <a:rPr sz="3600" spc="-290" dirty="0">
                <a:latin typeface="Tahoma"/>
                <a:cs typeface="Tahoma"/>
              </a:rPr>
              <a:t> </a:t>
            </a:r>
            <a:r>
              <a:rPr sz="3600" dirty="0">
                <a:latin typeface="Tahoma"/>
                <a:cs typeface="Tahoma"/>
              </a:rPr>
              <a:t>not</a:t>
            </a:r>
            <a:r>
              <a:rPr sz="3600" spc="-280" dirty="0">
                <a:latin typeface="Tahoma"/>
                <a:cs typeface="Tahoma"/>
              </a:rPr>
              <a:t> </a:t>
            </a:r>
            <a:r>
              <a:rPr sz="3600" spc="-60" dirty="0">
                <a:latin typeface="Tahoma"/>
                <a:cs typeface="Tahoma"/>
              </a:rPr>
              <a:t>mean</a:t>
            </a:r>
            <a:r>
              <a:rPr sz="3600" spc="-290" dirty="0">
                <a:latin typeface="Tahoma"/>
                <a:cs typeface="Tahoma"/>
              </a:rPr>
              <a:t> </a:t>
            </a:r>
            <a:r>
              <a:rPr sz="3600" dirty="0">
                <a:latin typeface="Tahoma"/>
                <a:cs typeface="Tahoma"/>
              </a:rPr>
              <a:t>that</a:t>
            </a:r>
            <a:r>
              <a:rPr sz="3600" spc="-290" dirty="0">
                <a:latin typeface="Tahoma"/>
                <a:cs typeface="Tahoma"/>
              </a:rPr>
              <a:t> </a:t>
            </a:r>
            <a:r>
              <a:rPr sz="3600" dirty="0">
                <a:latin typeface="Tahoma"/>
                <a:cs typeface="Tahoma"/>
              </a:rPr>
              <a:t>vulnerabilities</a:t>
            </a:r>
            <a:r>
              <a:rPr sz="3600" spc="-280" dirty="0">
                <a:latin typeface="Tahoma"/>
                <a:cs typeface="Tahoma"/>
              </a:rPr>
              <a:t> </a:t>
            </a:r>
            <a:r>
              <a:rPr sz="3600" dirty="0">
                <a:latin typeface="Tahoma"/>
                <a:cs typeface="Tahoma"/>
              </a:rPr>
              <a:t>should</a:t>
            </a:r>
            <a:r>
              <a:rPr sz="3600" spc="-290" dirty="0">
                <a:latin typeface="Tahoma"/>
                <a:cs typeface="Tahoma"/>
              </a:rPr>
              <a:t> </a:t>
            </a:r>
            <a:r>
              <a:rPr sz="3600" spc="-20" dirty="0">
                <a:latin typeface="Tahoma"/>
                <a:cs typeface="Tahoma"/>
              </a:rPr>
              <a:t>be</a:t>
            </a:r>
            <a:r>
              <a:rPr sz="3600" spc="-290" dirty="0">
                <a:latin typeface="Tahoma"/>
                <a:cs typeface="Tahoma"/>
              </a:rPr>
              <a:t> </a:t>
            </a:r>
            <a:r>
              <a:rPr sz="3600" spc="-20" dirty="0">
                <a:latin typeface="Tahoma"/>
                <a:cs typeface="Tahoma"/>
              </a:rPr>
              <a:t>ignored</a:t>
            </a:r>
            <a:endParaRPr sz="3600" dirty="0">
              <a:latin typeface="Tahoma"/>
              <a:cs typeface="Tahoma"/>
            </a:endParaRPr>
          </a:p>
          <a:p>
            <a:pPr marL="25400" marR="358140">
              <a:lnSpc>
                <a:spcPct val="114599"/>
              </a:lnSpc>
              <a:spcBef>
                <a:spcPts val="3150"/>
              </a:spcBef>
            </a:pPr>
            <a:r>
              <a:rPr sz="3600" dirty="0">
                <a:latin typeface="Tahoma"/>
                <a:cs typeface="Tahoma"/>
              </a:rPr>
              <a:t>Check</a:t>
            </a:r>
            <a:r>
              <a:rPr sz="3600" spc="-270" dirty="0">
                <a:latin typeface="Tahoma"/>
                <a:cs typeface="Tahoma"/>
              </a:rPr>
              <a:t> </a:t>
            </a:r>
            <a:r>
              <a:rPr sz="3600" dirty="0">
                <a:latin typeface="Tahoma"/>
                <a:cs typeface="Tahoma"/>
              </a:rPr>
              <a:t>out</a:t>
            </a:r>
            <a:r>
              <a:rPr sz="3600" spc="-260" dirty="0">
                <a:latin typeface="Tahoma"/>
                <a:cs typeface="Tahoma"/>
              </a:rPr>
              <a:t> </a:t>
            </a:r>
            <a:r>
              <a:rPr sz="3600" dirty="0">
                <a:latin typeface="Tahoma"/>
                <a:cs typeface="Tahoma"/>
              </a:rPr>
              <a:t>Backup</a:t>
            </a:r>
            <a:r>
              <a:rPr sz="3600" spc="-270" dirty="0">
                <a:latin typeface="Tahoma"/>
                <a:cs typeface="Tahoma"/>
              </a:rPr>
              <a:t> </a:t>
            </a:r>
            <a:r>
              <a:rPr sz="3600" dirty="0">
                <a:latin typeface="Tahoma"/>
                <a:cs typeface="Tahoma"/>
              </a:rPr>
              <a:t>Settings</a:t>
            </a:r>
            <a:r>
              <a:rPr sz="3600" spc="-260" dirty="0">
                <a:latin typeface="Tahoma"/>
                <a:cs typeface="Tahoma"/>
              </a:rPr>
              <a:t> </a:t>
            </a:r>
            <a:r>
              <a:rPr sz="3600" dirty="0">
                <a:latin typeface="Tahoma"/>
                <a:cs typeface="Tahoma"/>
              </a:rPr>
              <a:t>(Windows</a:t>
            </a:r>
            <a:r>
              <a:rPr sz="3600" spc="-270" dirty="0">
                <a:latin typeface="Tahoma"/>
                <a:cs typeface="Tahoma"/>
              </a:rPr>
              <a:t> </a:t>
            </a:r>
            <a:r>
              <a:rPr sz="3600" spc="-50" dirty="0">
                <a:latin typeface="Tahoma"/>
                <a:cs typeface="Tahoma"/>
              </a:rPr>
              <a:t>10)</a:t>
            </a:r>
            <a:r>
              <a:rPr sz="3600" spc="-260" dirty="0">
                <a:latin typeface="Tahoma"/>
                <a:cs typeface="Tahoma"/>
              </a:rPr>
              <a:t> </a:t>
            </a:r>
            <a:r>
              <a:rPr sz="3600" dirty="0">
                <a:latin typeface="Tahoma"/>
                <a:cs typeface="Tahoma"/>
              </a:rPr>
              <a:t>or</a:t>
            </a:r>
            <a:r>
              <a:rPr sz="3600" spc="-270" dirty="0">
                <a:latin typeface="Tahoma"/>
                <a:cs typeface="Tahoma"/>
              </a:rPr>
              <a:t> </a:t>
            </a:r>
            <a:r>
              <a:rPr sz="3600" dirty="0">
                <a:latin typeface="Tahoma"/>
                <a:cs typeface="Tahoma"/>
              </a:rPr>
              <a:t>Backup</a:t>
            </a:r>
            <a:r>
              <a:rPr sz="3600" spc="-260" dirty="0">
                <a:latin typeface="Tahoma"/>
                <a:cs typeface="Tahoma"/>
              </a:rPr>
              <a:t> </a:t>
            </a:r>
            <a:r>
              <a:rPr sz="3600" spc="-50" dirty="0">
                <a:latin typeface="Tahoma"/>
                <a:cs typeface="Tahoma"/>
              </a:rPr>
              <a:t>and</a:t>
            </a:r>
            <a:r>
              <a:rPr sz="3600" spc="-270" dirty="0">
                <a:latin typeface="Tahoma"/>
                <a:cs typeface="Tahoma"/>
              </a:rPr>
              <a:t> </a:t>
            </a:r>
            <a:r>
              <a:rPr sz="3600" spc="-20" dirty="0">
                <a:latin typeface="Tahoma"/>
                <a:cs typeface="Tahoma"/>
              </a:rPr>
              <a:t>Restore </a:t>
            </a:r>
            <a:r>
              <a:rPr sz="3600" dirty="0">
                <a:latin typeface="Tahoma"/>
                <a:cs typeface="Tahoma"/>
              </a:rPr>
              <a:t>(older</a:t>
            </a:r>
            <a:r>
              <a:rPr sz="3600" spc="-160" dirty="0">
                <a:latin typeface="Tahoma"/>
                <a:cs typeface="Tahoma"/>
              </a:rPr>
              <a:t> </a:t>
            </a:r>
            <a:r>
              <a:rPr sz="3600" dirty="0">
                <a:latin typeface="Tahoma"/>
                <a:cs typeface="Tahoma"/>
              </a:rPr>
              <a:t>Windows</a:t>
            </a:r>
            <a:r>
              <a:rPr sz="3600" spc="-150" dirty="0">
                <a:latin typeface="Tahoma"/>
                <a:cs typeface="Tahoma"/>
              </a:rPr>
              <a:t> </a:t>
            </a:r>
            <a:r>
              <a:rPr sz="3600" spc="-20" dirty="0">
                <a:latin typeface="Tahoma"/>
                <a:cs typeface="Tahoma"/>
              </a:rPr>
              <a:t>versions)</a:t>
            </a:r>
            <a:endParaRPr sz="3600" dirty="0">
              <a:latin typeface="Tahoma"/>
              <a:cs typeface="Tahoma"/>
            </a:endParaRPr>
          </a:p>
        </p:txBody>
      </p:sp>
    </p:spTree>
    <p:extLst>
      <p:ext uri="{BB962C8B-B14F-4D97-AF65-F5344CB8AC3E}">
        <p14:creationId xmlns:p14="http://schemas.microsoft.com/office/powerpoint/2010/main" val="14959667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9550" y="4780637"/>
            <a:ext cx="10652760" cy="887422"/>
          </a:xfrm>
          <a:prstGeom prst="rect">
            <a:avLst/>
          </a:prstGeom>
        </p:spPr>
        <p:txBody>
          <a:bodyPr vert="horz" wrap="square" lIns="0" tIns="25400" rIns="0" bIns="0" rtlCol="0" anchor="ctr">
            <a:spAutoFit/>
          </a:bodyPr>
          <a:lstStyle/>
          <a:p>
            <a:pPr marL="25400">
              <a:spcBef>
                <a:spcPts val="200"/>
              </a:spcBef>
            </a:pPr>
            <a:r>
              <a:rPr sz="5600" b="1" dirty="0">
                <a:solidFill>
                  <a:srgbClr val="FF0000"/>
                </a:solidFill>
              </a:rPr>
              <a:t>General</a:t>
            </a:r>
            <a:r>
              <a:rPr sz="5600" b="1" spc="-480" dirty="0">
                <a:solidFill>
                  <a:srgbClr val="FF0000"/>
                </a:solidFill>
              </a:rPr>
              <a:t> </a:t>
            </a:r>
            <a:r>
              <a:rPr sz="5600" b="1" spc="170" dirty="0">
                <a:solidFill>
                  <a:srgbClr val="FF0000"/>
                </a:solidFill>
              </a:rPr>
              <a:t>Windows</a:t>
            </a:r>
            <a:r>
              <a:rPr sz="5600" b="1" spc="-480" dirty="0">
                <a:solidFill>
                  <a:srgbClr val="FF0000"/>
                </a:solidFill>
              </a:rPr>
              <a:t> </a:t>
            </a:r>
            <a:r>
              <a:rPr sz="5600" b="1" spc="140" dirty="0">
                <a:solidFill>
                  <a:srgbClr val="FF0000"/>
                </a:solidFill>
              </a:rPr>
              <a:t>Knowledge</a:t>
            </a:r>
            <a:endParaRPr sz="5600" b="1" dirty="0">
              <a:solidFill>
                <a:srgbClr val="FF0000"/>
              </a:solidFill>
            </a:endParaRPr>
          </a:p>
        </p:txBody>
      </p:sp>
    </p:spTree>
    <p:extLst>
      <p:ext uri="{BB962C8B-B14F-4D97-AF65-F5344CB8AC3E}">
        <p14:creationId xmlns:p14="http://schemas.microsoft.com/office/powerpoint/2010/main" val="2878327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6938B-7DB7-A5F5-1CEF-136D29A834A5}"/>
              </a:ext>
            </a:extLst>
          </p:cNvPr>
          <p:cNvSpPr>
            <a:spLocks noGrp="1"/>
          </p:cNvSpPr>
          <p:nvPr>
            <p:ph type="title"/>
          </p:nvPr>
        </p:nvSpPr>
        <p:spPr>
          <a:xfrm>
            <a:off x="838200" y="1651000"/>
            <a:ext cx="8229600" cy="1282700"/>
          </a:xfrm>
        </p:spPr>
        <p:txBody>
          <a:bodyPr>
            <a:normAutofit fontScale="90000"/>
          </a:bodyPr>
          <a:lstStyle/>
          <a:p>
            <a:pPr algn="l"/>
            <a:r>
              <a:rPr lang="en-US" b="1" dirty="0">
                <a:solidFill>
                  <a:srgbClr val="FF0000"/>
                </a:solidFill>
              </a:rPr>
              <a:t>Virtual Compute &amp; Modern Scaling</a:t>
            </a:r>
            <a:endParaRPr lang="en-US" b="1" dirty="0">
              <a:solidFill>
                <a:srgbClr val="FF0000"/>
              </a:solidFill>
            </a:endParaRPr>
          </a:p>
        </p:txBody>
      </p:sp>
      <p:sp>
        <p:nvSpPr>
          <p:cNvPr id="6" name="TextBox 5">
            <a:extLst>
              <a:ext uri="{FF2B5EF4-FFF2-40B4-BE49-F238E27FC236}">
                <a16:creationId xmlns:a16="http://schemas.microsoft.com/office/drawing/2014/main" id="{A5273873-951C-BD37-570D-C6FECD2625A6}"/>
              </a:ext>
            </a:extLst>
          </p:cNvPr>
          <p:cNvSpPr txBox="1"/>
          <p:nvPr/>
        </p:nvSpPr>
        <p:spPr>
          <a:xfrm>
            <a:off x="1357887" y="2976373"/>
            <a:ext cx="14887953" cy="6555641"/>
          </a:xfrm>
          <a:prstGeom prst="rect">
            <a:avLst/>
          </a:prstGeom>
          <a:noFill/>
        </p:spPr>
        <p:txBody>
          <a:bodyPr wrap="square" rtlCol="0">
            <a:spAutoFit/>
          </a:bodyPr>
          <a:lstStyle/>
          <a:p>
            <a:r>
              <a:rPr lang="en-GB" sz="3000" dirty="0" smtClean="0">
                <a:solidFill>
                  <a:schemeClr val="accent1"/>
                </a:solidFill>
              </a:rPr>
              <a:t>Provisioning </a:t>
            </a:r>
            <a:r>
              <a:rPr lang="en-GB" sz="3000" dirty="0">
                <a:solidFill>
                  <a:schemeClr val="accent1"/>
                </a:solidFill>
              </a:rPr>
              <a:t>raw power vs. managed platforms.</a:t>
            </a:r>
          </a:p>
          <a:p>
            <a:pPr>
              <a:buFont typeface="Arial" panose="020B0604020202020204" pitchFamily="34" charset="0"/>
              <a:buChar char="•"/>
            </a:pPr>
            <a:endParaRPr lang="en-GB" sz="3000" b="1" dirty="0" smtClean="0"/>
          </a:p>
          <a:p>
            <a:pPr>
              <a:buFont typeface="Arial" panose="020B0604020202020204" pitchFamily="34" charset="0"/>
              <a:buChar char="•"/>
            </a:pPr>
            <a:r>
              <a:rPr lang="en-GB" sz="3000" b="1" dirty="0" smtClean="0"/>
              <a:t>Virtual </a:t>
            </a:r>
            <a:r>
              <a:rPr lang="en-GB" sz="3000" b="1" dirty="0"/>
              <a:t>Machines (IaaS):</a:t>
            </a:r>
            <a:endParaRPr lang="en-GB" sz="3000" dirty="0"/>
          </a:p>
          <a:p>
            <a:pPr marL="742950" lvl="1" indent="-285750">
              <a:buFont typeface="Arial" panose="020B0604020202020204" pitchFamily="34" charset="0"/>
              <a:buChar char="•"/>
            </a:pPr>
            <a:r>
              <a:rPr lang="en-GB" sz="3000" b="1" dirty="0"/>
              <a:t>AWS (EC2):</a:t>
            </a:r>
            <a:r>
              <a:rPr lang="en-GB" sz="3000" dirty="0"/>
              <a:t> Uses "Instance Types" (e.g., t3.medium). Highly customizable but can be complex to navigate.</a:t>
            </a:r>
          </a:p>
          <a:p>
            <a:pPr marL="742950" lvl="1" indent="-285750">
              <a:buFont typeface="Arial" panose="020B0604020202020204" pitchFamily="34" charset="0"/>
              <a:buChar char="•"/>
            </a:pPr>
            <a:r>
              <a:rPr lang="en-GB" sz="3000" b="1" dirty="0"/>
              <a:t>Azure (VMs):</a:t>
            </a:r>
            <a:r>
              <a:rPr lang="en-GB" sz="3000" dirty="0"/>
              <a:t> Classified by "Series" (e.g., D-Series for general purpose). Very familiar to Windows Server admins.</a:t>
            </a:r>
          </a:p>
          <a:p>
            <a:pPr marL="742950" lvl="1" indent="-285750">
              <a:buFont typeface="Arial" panose="020B0604020202020204" pitchFamily="34" charset="0"/>
              <a:buChar char="•"/>
            </a:pPr>
            <a:r>
              <a:rPr lang="en-GB" sz="3000" b="1" dirty="0"/>
              <a:t>GCP (Compute Engine):</a:t>
            </a:r>
            <a:r>
              <a:rPr lang="en-GB" sz="3000" dirty="0"/>
              <a:t> Unique "Custom Machine Types" allow you to pick exact CPU/RAM ratios rather than fixed sizes</a:t>
            </a:r>
            <a:r>
              <a:rPr lang="en-GB" sz="3000" dirty="0" smtClean="0"/>
              <a:t>.</a:t>
            </a:r>
          </a:p>
          <a:p>
            <a:pPr marL="742950" lvl="1" indent="-285750">
              <a:buFont typeface="Arial" panose="020B0604020202020204" pitchFamily="34" charset="0"/>
              <a:buChar char="•"/>
            </a:pPr>
            <a:endParaRPr lang="en-GB" sz="3000" dirty="0"/>
          </a:p>
          <a:p>
            <a:pPr>
              <a:buFont typeface="Arial" panose="020B0604020202020204" pitchFamily="34" charset="0"/>
              <a:buChar char="•"/>
            </a:pPr>
            <a:r>
              <a:rPr lang="en-GB" sz="3000" b="1" dirty="0" err="1"/>
              <a:t>Serverless</a:t>
            </a:r>
            <a:r>
              <a:rPr lang="en-GB" sz="3000" b="1" dirty="0"/>
              <a:t> (</a:t>
            </a:r>
            <a:r>
              <a:rPr lang="en-GB" sz="3000" b="1" dirty="0" err="1"/>
              <a:t>FaaS</a:t>
            </a:r>
            <a:r>
              <a:rPr lang="en-GB" sz="3000" b="1" dirty="0"/>
              <a:t>):</a:t>
            </a:r>
            <a:endParaRPr lang="en-GB" sz="3000" dirty="0"/>
          </a:p>
          <a:p>
            <a:pPr marL="742950" lvl="1" indent="-285750">
              <a:buFont typeface="Arial" panose="020B0604020202020204" pitchFamily="34" charset="0"/>
              <a:buChar char="•"/>
            </a:pPr>
            <a:r>
              <a:rPr lang="en-GB" sz="3000" b="1" dirty="0"/>
              <a:t>AWS Lambda:</a:t>
            </a:r>
            <a:r>
              <a:rPr lang="en-GB" sz="3000" dirty="0"/>
              <a:t> The pioneer. Best ecosystem for event triggers.</a:t>
            </a:r>
          </a:p>
          <a:p>
            <a:pPr marL="742950" lvl="1" indent="-285750">
              <a:buFont typeface="Arial" panose="020B0604020202020204" pitchFamily="34" charset="0"/>
              <a:buChar char="•"/>
            </a:pPr>
            <a:r>
              <a:rPr lang="en-GB" sz="3000" b="1" dirty="0"/>
              <a:t>Azure Functions:</a:t>
            </a:r>
            <a:r>
              <a:rPr lang="en-GB" sz="3000" dirty="0"/>
              <a:t> Strongest for developers using C# or VS Code integration.</a:t>
            </a:r>
          </a:p>
          <a:p>
            <a:pPr marL="742950" lvl="1" indent="-285750">
              <a:buFont typeface="Arial" panose="020B0604020202020204" pitchFamily="34" charset="0"/>
              <a:buChar char="•"/>
            </a:pPr>
            <a:r>
              <a:rPr lang="en-GB" sz="3000" b="1" dirty="0"/>
              <a:t>GCP Cloud Functions:</a:t>
            </a:r>
            <a:r>
              <a:rPr lang="en-GB" sz="3000" dirty="0"/>
              <a:t> Built on </a:t>
            </a:r>
            <a:r>
              <a:rPr lang="en-GB" sz="3000" dirty="0" err="1"/>
              <a:t>Knative</a:t>
            </a:r>
            <a:r>
              <a:rPr lang="en-GB" sz="3000" dirty="0"/>
              <a:t>; highly portable and simple to deploy.</a:t>
            </a:r>
          </a:p>
        </p:txBody>
      </p:sp>
    </p:spTree>
    <p:extLst>
      <p:ext uri="{BB962C8B-B14F-4D97-AF65-F5344CB8AC3E}">
        <p14:creationId xmlns:p14="http://schemas.microsoft.com/office/powerpoint/2010/main" val="15519898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1340898"/>
            <a:ext cx="16459200" cy="702756"/>
          </a:xfrm>
          <a:prstGeom prst="rect">
            <a:avLst/>
          </a:prstGeom>
        </p:spPr>
        <p:txBody>
          <a:bodyPr vert="horz" wrap="square" lIns="0" tIns="25400" rIns="0" bIns="0" rtlCol="0" anchor="ctr">
            <a:spAutoFit/>
          </a:bodyPr>
          <a:lstStyle/>
          <a:p>
            <a:pPr marL="25400" algn="l">
              <a:spcBef>
                <a:spcPts val="200"/>
              </a:spcBef>
            </a:pPr>
            <a:r>
              <a:rPr b="1" spc="250" dirty="0">
                <a:solidFill>
                  <a:srgbClr val="FF0000"/>
                </a:solidFill>
              </a:rPr>
              <a:t>Cmd</a:t>
            </a:r>
            <a:r>
              <a:rPr b="1" spc="-420" dirty="0">
                <a:solidFill>
                  <a:srgbClr val="FF0000"/>
                </a:solidFill>
              </a:rPr>
              <a:t> </a:t>
            </a:r>
            <a:r>
              <a:rPr b="1" spc="-330" dirty="0">
                <a:solidFill>
                  <a:srgbClr val="FF0000"/>
                </a:solidFill>
              </a:rPr>
              <a:t>&amp;</a:t>
            </a:r>
            <a:r>
              <a:rPr b="1" spc="-408" dirty="0">
                <a:solidFill>
                  <a:srgbClr val="FF0000"/>
                </a:solidFill>
              </a:rPr>
              <a:t> </a:t>
            </a:r>
            <a:r>
              <a:rPr b="1" spc="-20" dirty="0">
                <a:solidFill>
                  <a:srgbClr val="FF0000"/>
                </a:solidFill>
              </a:rPr>
              <a:t>Powershell</a:t>
            </a:r>
          </a:p>
        </p:txBody>
      </p:sp>
      <p:sp>
        <p:nvSpPr>
          <p:cNvPr id="3" name="object 3"/>
          <p:cNvSpPr txBox="1"/>
          <p:nvPr/>
        </p:nvSpPr>
        <p:spPr>
          <a:xfrm>
            <a:off x="914400" y="3182853"/>
            <a:ext cx="15288650" cy="5691302"/>
          </a:xfrm>
          <a:prstGeom prst="rect">
            <a:avLst/>
          </a:prstGeom>
        </p:spPr>
        <p:txBody>
          <a:bodyPr vert="horz" wrap="square" lIns="0" tIns="25400" rIns="0" bIns="0" rtlCol="0">
            <a:spAutoFit/>
          </a:bodyPr>
          <a:lstStyle/>
          <a:p>
            <a:pPr marL="25400" marR="10160">
              <a:lnSpc>
                <a:spcPct val="114599"/>
              </a:lnSpc>
              <a:spcBef>
                <a:spcPts val="200"/>
              </a:spcBef>
            </a:pPr>
            <a:r>
              <a:rPr sz="3600" spc="-60" dirty="0">
                <a:latin typeface="Tahoma"/>
                <a:cs typeface="Tahoma"/>
              </a:rPr>
              <a:t>Cmd</a:t>
            </a:r>
            <a:r>
              <a:rPr sz="3600" spc="-60" dirty="0">
                <a:latin typeface="Tahoma"/>
                <a:cs typeface="Tahoma"/>
              </a:rPr>
              <a:t>:</a:t>
            </a:r>
            <a:r>
              <a:rPr sz="3600" spc="-240" dirty="0">
                <a:latin typeface="Tahoma"/>
                <a:cs typeface="Tahoma"/>
              </a:rPr>
              <a:t> </a:t>
            </a:r>
            <a:r>
              <a:rPr sz="3600" dirty="0">
                <a:latin typeface="Tahoma"/>
                <a:cs typeface="Tahoma"/>
              </a:rPr>
              <a:t>original</a:t>
            </a:r>
            <a:r>
              <a:rPr sz="3600" spc="-240" dirty="0">
                <a:latin typeface="Tahoma"/>
                <a:cs typeface="Tahoma"/>
              </a:rPr>
              <a:t> </a:t>
            </a:r>
            <a:r>
              <a:rPr sz="3600" spc="-40" dirty="0">
                <a:latin typeface="Tahoma"/>
                <a:cs typeface="Tahoma"/>
              </a:rPr>
              <a:t>command</a:t>
            </a:r>
            <a:r>
              <a:rPr sz="3600" spc="-240" dirty="0">
                <a:latin typeface="Tahoma"/>
                <a:cs typeface="Tahoma"/>
              </a:rPr>
              <a:t> </a:t>
            </a:r>
            <a:r>
              <a:rPr sz="3600" dirty="0">
                <a:latin typeface="Tahoma"/>
                <a:cs typeface="Tahoma"/>
              </a:rPr>
              <a:t>line</a:t>
            </a:r>
            <a:r>
              <a:rPr sz="3600" spc="-240" dirty="0">
                <a:latin typeface="Tahoma"/>
                <a:cs typeface="Tahoma"/>
              </a:rPr>
              <a:t> </a:t>
            </a:r>
            <a:r>
              <a:rPr sz="3600" dirty="0">
                <a:latin typeface="Tahoma"/>
                <a:cs typeface="Tahoma"/>
              </a:rPr>
              <a:t>utility</a:t>
            </a:r>
            <a:r>
              <a:rPr sz="3600" spc="-240" dirty="0">
                <a:latin typeface="Tahoma"/>
                <a:cs typeface="Tahoma"/>
              </a:rPr>
              <a:t> </a:t>
            </a:r>
            <a:r>
              <a:rPr sz="3600" dirty="0">
                <a:latin typeface="Tahoma"/>
                <a:cs typeface="Tahoma"/>
              </a:rPr>
              <a:t>(older</a:t>
            </a:r>
            <a:r>
              <a:rPr sz="3600" spc="-240" dirty="0">
                <a:latin typeface="Tahoma"/>
                <a:cs typeface="Tahoma"/>
              </a:rPr>
              <a:t> </a:t>
            </a:r>
            <a:r>
              <a:rPr sz="3600" dirty="0">
                <a:latin typeface="Tahoma"/>
                <a:cs typeface="Tahoma"/>
              </a:rPr>
              <a:t>than</a:t>
            </a:r>
            <a:r>
              <a:rPr sz="3600" spc="-240" dirty="0">
                <a:latin typeface="Tahoma"/>
                <a:cs typeface="Tahoma"/>
              </a:rPr>
              <a:t> </a:t>
            </a:r>
            <a:r>
              <a:rPr sz="3600" spc="-50" dirty="0">
                <a:latin typeface="Tahoma"/>
                <a:cs typeface="Tahoma"/>
              </a:rPr>
              <a:t>dirt),</a:t>
            </a:r>
            <a:r>
              <a:rPr sz="3600" spc="-240" dirty="0">
                <a:latin typeface="Tahoma"/>
                <a:cs typeface="Tahoma"/>
              </a:rPr>
              <a:t> </a:t>
            </a:r>
            <a:r>
              <a:rPr sz="3600" dirty="0">
                <a:latin typeface="Tahoma"/>
                <a:cs typeface="Tahoma"/>
              </a:rPr>
              <a:t>more</a:t>
            </a:r>
            <a:r>
              <a:rPr sz="3600" spc="-240" dirty="0">
                <a:latin typeface="Tahoma"/>
                <a:cs typeface="Tahoma"/>
              </a:rPr>
              <a:t> </a:t>
            </a:r>
            <a:r>
              <a:rPr sz="3600" dirty="0">
                <a:latin typeface="Tahoma"/>
                <a:cs typeface="Tahoma"/>
              </a:rPr>
              <a:t>difficult</a:t>
            </a:r>
            <a:r>
              <a:rPr sz="3600" spc="-240" dirty="0">
                <a:latin typeface="Tahoma"/>
                <a:cs typeface="Tahoma"/>
              </a:rPr>
              <a:t> </a:t>
            </a:r>
            <a:r>
              <a:rPr sz="3600" spc="-50" dirty="0">
                <a:latin typeface="Tahoma"/>
                <a:cs typeface="Tahoma"/>
              </a:rPr>
              <a:t>to use</a:t>
            </a:r>
            <a:endParaRPr sz="3600" dirty="0">
              <a:latin typeface="Tahoma"/>
              <a:cs typeface="Tahoma"/>
            </a:endParaRPr>
          </a:p>
          <a:p>
            <a:pPr marL="25400" marR="466090">
              <a:lnSpc>
                <a:spcPct val="114599"/>
              </a:lnSpc>
              <a:spcBef>
                <a:spcPts val="3150"/>
              </a:spcBef>
            </a:pPr>
            <a:r>
              <a:rPr sz="3600" dirty="0">
                <a:latin typeface="Tahoma"/>
                <a:cs typeface="Tahoma"/>
              </a:rPr>
              <a:t>PowerShell:</a:t>
            </a:r>
            <a:r>
              <a:rPr sz="3600" spc="-280" dirty="0">
                <a:latin typeface="Tahoma"/>
                <a:cs typeface="Tahoma"/>
              </a:rPr>
              <a:t> </a:t>
            </a:r>
            <a:r>
              <a:rPr sz="3600" dirty="0">
                <a:latin typeface="Tahoma"/>
                <a:cs typeface="Tahoma"/>
              </a:rPr>
              <a:t>Command</a:t>
            </a:r>
            <a:r>
              <a:rPr sz="3600" spc="-280" dirty="0">
                <a:latin typeface="Tahoma"/>
                <a:cs typeface="Tahoma"/>
              </a:rPr>
              <a:t> </a:t>
            </a:r>
            <a:r>
              <a:rPr sz="3600" dirty="0">
                <a:latin typeface="Tahoma"/>
                <a:cs typeface="Tahoma"/>
              </a:rPr>
              <a:t>line</a:t>
            </a:r>
            <a:r>
              <a:rPr sz="3600" spc="-280" dirty="0">
                <a:latin typeface="Tahoma"/>
                <a:cs typeface="Tahoma"/>
              </a:rPr>
              <a:t> </a:t>
            </a:r>
            <a:r>
              <a:rPr sz="3600" dirty="0">
                <a:latin typeface="Tahoma"/>
                <a:cs typeface="Tahoma"/>
              </a:rPr>
              <a:t>shell</a:t>
            </a:r>
            <a:r>
              <a:rPr sz="3600" spc="-280" dirty="0">
                <a:latin typeface="Tahoma"/>
                <a:cs typeface="Tahoma"/>
              </a:rPr>
              <a:t> </a:t>
            </a:r>
            <a:r>
              <a:rPr sz="3600" spc="-50" dirty="0">
                <a:latin typeface="Tahoma"/>
                <a:cs typeface="Tahoma"/>
              </a:rPr>
              <a:t>and</a:t>
            </a:r>
            <a:r>
              <a:rPr sz="3600" spc="-280" dirty="0">
                <a:latin typeface="Tahoma"/>
                <a:cs typeface="Tahoma"/>
              </a:rPr>
              <a:t> </a:t>
            </a:r>
            <a:r>
              <a:rPr sz="3600" dirty="0">
                <a:latin typeface="Tahoma"/>
                <a:cs typeface="Tahoma"/>
              </a:rPr>
              <a:t>scripting</a:t>
            </a:r>
            <a:r>
              <a:rPr sz="3600" spc="-280" dirty="0">
                <a:latin typeface="Tahoma"/>
                <a:cs typeface="Tahoma"/>
              </a:rPr>
              <a:t> </a:t>
            </a:r>
            <a:r>
              <a:rPr sz="3600" spc="-100" dirty="0">
                <a:latin typeface="Tahoma"/>
                <a:cs typeface="Tahoma"/>
              </a:rPr>
              <a:t>language,</a:t>
            </a:r>
            <a:r>
              <a:rPr sz="3600" spc="-280" dirty="0">
                <a:latin typeface="Tahoma"/>
                <a:cs typeface="Tahoma"/>
              </a:rPr>
              <a:t> </a:t>
            </a:r>
            <a:r>
              <a:rPr sz="3600" dirty="0">
                <a:latin typeface="Tahoma"/>
                <a:cs typeface="Tahoma"/>
              </a:rPr>
              <a:t>similar</a:t>
            </a:r>
            <a:r>
              <a:rPr sz="3600" spc="-280" dirty="0">
                <a:latin typeface="Tahoma"/>
                <a:cs typeface="Tahoma"/>
              </a:rPr>
              <a:t> </a:t>
            </a:r>
            <a:r>
              <a:rPr sz="3600" spc="-50" dirty="0">
                <a:latin typeface="Tahoma"/>
                <a:cs typeface="Tahoma"/>
              </a:rPr>
              <a:t>to </a:t>
            </a:r>
            <a:r>
              <a:rPr sz="3600" dirty="0">
                <a:latin typeface="Tahoma"/>
                <a:cs typeface="Tahoma"/>
              </a:rPr>
              <a:t>Unix-based</a:t>
            </a:r>
            <a:r>
              <a:rPr sz="3600" spc="-270" dirty="0">
                <a:latin typeface="Tahoma"/>
                <a:cs typeface="Tahoma"/>
              </a:rPr>
              <a:t> </a:t>
            </a:r>
            <a:r>
              <a:rPr sz="3600" spc="-20" dirty="0">
                <a:latin typeface="Tahoma"/>
                <a:cs typeface="Tahoma"/>
              </a:rPr>
              <a:t>shells</a:t>
            </a:r>
            <a:endParaRPr sz="3600" dirty="0">
              <a:latin typeface="Tahoma"/>
              <a:cs typeface="Tahoma"/>
            </a:endParaRPr>
          </a:p>
          <a:p>
            <a:pPr marL="938530" indent="-732790">
              <a:spcBef>
                <a:spcPts val="3780"/>
              </a:spcBef>
              <a:buFont typeface="Arial MT"/>
              <a:buChar char="●"/>
              <a:tabLst>
                <a:tab pos="938530" algn="l"/>
              </a:tabLst>
            </a:pPr>
            <a:r>
              <a:rPr sz="3600" dirty="0">
                <a:latin typeface="Tahoma"/>
                <a:cs typeface="Tahoma"/>
              </a:rPr>
              <a:t>Utilizes</a:t>
            </a:r>
            <a:r>
              <a:rPr sz="3600" spc="-240" dirty="0">
                <a:latin typeface="Tahoma"/>
                <a:cs typeface="Tahoma"/>
              </a:rPr>
              <a:t> </a:t>
            </a:r>
            <a:r>
              <a:rPr sz="3600" dirty="0">
                <a:latin typeface="Tahoma"/>
                <a:cs typeface="Tahoma"/>
              </a:rPr>
              <a:t>Visual</a:t>
            </a:r>
            <a:r>
              <a:rPr sz="3600" spc="-228" dirty="0">
                <a:latin typeface="Tahoma"/>
                <a:cs typeface="Tahoma"/>
              </a:rPr>
              <a:t> </a:t>
            </a:r>
            <a:r>
              <a:rPr sz="3600" spc="-20" dirty="0">
                <a:latin typeface="Tahoma"/>
                <a:cs typeface="Tahoma"/>
              </a:rPr>
              <a:t>Basic/.NET,</a:t>
            </a:r>
            <a:r>
              <a:rPr sz="3600" spc="-228" dirty="0">
                <a:latin typeface="Tahoma"/>
                <a:cs typeface="Tahoma"/>
              </a:rPr>
              <a:t> </a:t>
            </a:r>
            <a:r>
              <a:rPr sz="3600" dirty="0">
                <a:latin typeface="Tahoma"/>
                <a:cs typeface="Tahoma"/>
              </a:rPr>
              <a:t>so</a:t>
            </a:r>
            <a:r>
              <a:rPr sz="3600" spc="-240" dirty="0">
                <a:latin typeface="Tahoma"/>
                <a:cs typeface="Tahoma"/>
              </a:rPr>
              <a:t> </a:t>
            </a:r>
            <a:r>
              <a:rPr sz="3600" dirty="0">
                <a:latin typeface="Tahoma"/>
                <a:cs typeface="Tahoma"/>
              </a:rPr>
              <a:t>possible</a:t>
            </a:r>
            <a:r>
              <a:rPr sz="3600" spc="-228" dirty="0">
                <a:latin typeface="Tahoma"/>
                <a:cs typeface="Tahoma"/>
              </a:rPr>
              <a:t> </a:t>
            </a:r>
            <a:r>
              <a:rPr sz="3600" dirty="0">
                <a:latin typeface="Tahoma"/>
                <a:cs typeface="Tahoma"/>
              </a:rPr>
              <a:t>to</a:t>
            </a:r>
            <a:r>
              <a:rPr sz="3600" spc="-228" dirty="0">
                <a:latin typeface="Tahoma"/>
                <a:cs typeface="Tahoma"/>
              </a:rPr>
              <a:t> </a:t>
            </a:r>
            <a:r>
              <a:rPr sz="3600" dirty="0">
                <a:latin typeface="Tahoma"/>
                <a:cs typeface="Tahoma"/>
              </a:rPr>
              <a:t>create</a:t>
            </a:r>
            <a:r>
              <a:rPr sz="3600" spc="-240" dirty="0">
                <a:latin typeface="Tahoma"/>
                <a:cs typeface="Tahoma"/>
              </a:rPr>
              <a:t> </a:t>
            </a:r>
            <a:r>
              <a:rPr sz="3600" dirty="0">
                <a:latin typeface="Tahoma"/>
                <a:cs typeface="Tahoma"/>
              </a:rPr>
              <a:t>new</a:t>
            </a:r>
            <a:r>
              <a:rPr sz="3600" spc="-228" dirty="0">
                <a:latin typeface="Tahoma"/>
                <a:cs typeface="Tahoma"/>
              </a:rPr>
              <a:t> </a:t>
            </a:r>
            <a:r>
              <a:rPr sz="3600" spc="-20" dirty="0">
                <a:latin typeface="Tahoma"/>
                <a:cs typeface="Tahoma"/>
              </a:rPr>
              <a:t>modules</a:t>
            </a:r>
            <a:endParaRPr sz="3600" dirty="0">
              <a:latin typeface="Tahoma"/>
              <a:cs typeface="Tahoma"/>
            </a:endParaRPr>
          </a:p>
          <a:p>
            <a:pPr marL="938530" indent="-732790">
              <a:spcBef>
                <a:spcPts val="630"/>
              </a:spcBef>
              <a:buFont typeface="Arial MT"/>
              <a:buChar char="●"/>
              <a:tabLst>
                <a:tab pos="938530" algn="l"/>
              </a:tabLst>
            </a:pPr>
            <a:r>
              <a:rPr sz="3600" dirty="0">
                <a:latin typeface="Tahoma"/>
                <a:cs typeface="Tahoma"/>
              </a:rPr>
              <a:t>Unified</a:t>
            </a:r>
            <a:r>
              <a:rPr sz="3600" spc="-200" dirty="0">
                <a:latin typeface="Tahoma"/>
                <a:cs typeface="Tahoma"/>
              </a:rPr>
              <a:t> </a:t>
            </a:r>
            <a:r>
              <a:rPr sz="3600" dirty="0">
                <a:latin typeface="Tahoma"/>
                <a:cs typeface="Tahoma"/>
              </a:rPr>
              <a:t>interface</a:t>
            </a:r>
            <a:r>
              <a:rPr sz="3600" spc="-200" dirty="0">
                <a:latin typeface="Tahoma"/>
                <a:cs typeface="Tahoma"/>
              </a:rPr>
              <a:t> </a:t>
            </a:r>
            <a:r>
              <a:rPr sz="3600" dirty="0">
                <a:latin typeface="Tahoma"/>
                <a:cs typeface="Tahoma"/>
              </a:rPr>
              <a:t>to</a:t>
            </a:r>
            <a:r>
              <a:rPr sz="3600" spc="-200" dirty="0">
                <a:latin typeface="Tahoma"/>
                <a:cs typeface="Tahoma"/>
              </a:rPr>
              <a:t> </a:t>
            </a:r>
            <a:r>
              <a:rPr sz="3600" dirty="0">
                <a:latin typeface="Tahoma"/>
                <a:cs typeface="Tahoma"/>
              </a:rPr>
              <a:t>interact</a:t>
            </a:r>
            <a:r>
              <a:rPr sz="3600" spc="-200" dirty="0">
                <a:latin typeface="Tahoma"/>
                <a:cs typeface="Tahoma"/>
              </a:rPr>
              <a:t> </a:t>
            </a:r>
            <a:r>
              <a:rPr sz="3600" dirty="0">
                <a:latin typeface="Tahoma"/>
                <a:cs typeface="Tahoma"/>
              </a:rPr>
              <a:t>with</a:t>
            </a:r>
            <a:r>
              <a:rPr sz="3600" spc="-190" dirty="0">
                <a:latin typeface="Tahoma"/>
                <a:cs typeface="Tahoma"/>
              </a:rPr>
              <a:t> </a:t>
            </a:r>
            <a:r>
              <a:rPr sz="3600" spc="-70" dirty="0">
                <a:latin typeface="Tahoma"/>
                <a:cs typeface="Tahoma"/>
              </a:rPr>
              <a:t>system,</a:t>
            </a:r>
            <a:r>
              <a:rPr sz="3600" spc="-200" dirty="0">
                <a:latin typeface="Tahoma"/>
                <a:cs typeface="Tahoma"/>
              </a:rPr>
              <a:t> </a:t>
            </a:r>
            <a:r>
              <a:rPr sz="3600" dirty="0">
                <a:latin typeface="Tahoma"/>
                <a:cs typeface="Tahoma"/>
              </a:rPr>
              <a:t>utilities,</a:t>
            </a:r>
            <a:r>
              <a:rPr sz="3600" spc="-200" dirty="0">
                <a:latin typeface="Tahoma"/>
                <a:cs typeface="Tahoma"/>
              </a:rPr>
              <a:t> </a:t>
            </a:r>
            <a:r>
              <a:rPr sz="3600" spc="-50" dirty="0">
                <a:latin typeface="Tahoma"/>
                <a:cs typeface="Tahoma"/>
              </a:rPr>
              <a:t>and</a:t>
            </a:r>
            <a:r>
              <a:rPr sz="3600" spc="-200" dirty="0">
                <a:latin typeface="Tahoma"/>
                <a:cs typeface="Tahoma"/>
              </a:rPr>
              <a:t> </a:t>
            </a:r>
            <a:r>
              <a:rPr sz="3600" spc="-20" dirty="0">
                <a:latin typeface="Tahoma"/>
                <a:cs typeface="Tahoma"/>
              </a:rPr>
              <a:t>services</a:t>
            </a:r>
            <a:endParaRPr sz="3600" dirty="0">
              <a:latin typeface="Tahoma"/>
              <a:cs typeface="Tahoma"/>
            </a:endParaRPr>
          </a:p>
          <a:p>
            <a:pPr marL="25400" marR="160020">
              <a:lnSpc>
                <a:spcPct val="114599"/>
              </a:lnSpc>
              <a:spcBef>
                <a:spcPts val="3140"/>
              </a:spcBef>
            </a:pPr>
            <a:r>
              <a:rPr sz="3600" spc="170" dirty="0">
                <a:latin typeface="Tahoma"/>
                <a:cs typeface="Tahoma"/>
              </a:rPr>
              <a:t>Will</a:t>
            </a:r>
            <a:r>
              <a:rPr sz="3600" spc="-330" dirty="0">
                <a:latin typeface="Tahoma"/>
                <a:cs typeface="Tahoma"/>
              </a:rPr>
              <a:t> </a:t>
            </a:r>
            <a:r>
              <a:rPr sz="3600" spc="-50" dirty="0">
                <a:latin typeface="Tahoma"/>
                <a:cs typeface="Tahoma"/>
              </a:rPr>
              <a:t>save</a:t>
            </a:r>
            <a:r>
              <a:rPr sz="3600" spc="-330" dirty="0">
                <a:latin typeface="Tahoma"/>
                <a:cs typeface="Tahoma"/>
              </a:rPr>
              <a:t> </a:t>
            </a:r>
            <a:r>
              <a:rPr sz="3600" spc="-60" dirty="0">
                <a:latin typeface="Tahoma"/>
                <a:cs typeface="Tahoma"/>
              </a:rPr>
              <a:t>many</a:t>
            </a:r>
            <a:r>
              <a:rPr sz="3600" spc="-320" dirty="0">
                <a:latin typeface="Tahoma"/>
                <a:cs typeface="Tahoma"/>
              </a:rPr>
              <a:t> </a:t>
            </a:r>
            <a:r>
              <a:rPr sz="3600" dirty="0">
                <a:latin typeface="Tahoma"/>
                <a:cs typeface="Tahoma"/>
              </a:rPr>
              <a:t>hours</a:t>
            </a:r>
            <a:r>
              <a:rPr sz="3600" spc="-330" dirty="0">
                <a:latin typeface="Tahoma"/>
                <a:cs typeface="Tahoma"/>
              </a:rPr>
              <a:t> </a:t>
            </a:r>
            <a:r>
              <a:rPr sz="3600" dirty="0">
                <a:latin typeface="Tahoma"/>
                <a:cs typeface="Tahoma"/>
              </a:rPr>
              <a:t>of</a:t>
            </a:r>
            <a:r>
              <a:rPr sz="3600" spc="-320" dirty="0">
                <a:latin typeface="Tahoma"/>
                <a:cs typeface="Tahoma"/>
              </a:rPr>
              <a:t> </a:t>
            </a:r>
            <a:r>
              <a:rPr sz="3600" dirty="0">
                <a:latin typeface="Tahoma"/>
                <a:cs typeface="Tahoma"/>
              </a:rPr>
              <a:t>point-and-click</a:t>
            </a:r>
            <a:r>
              <a:rPr sz="3600" spc="-330" dirty="0">
                <a:latin typeface="Tahoma"/>
                <a:cs typeface="Tahoma"/>
              </a:rPr>
              <a:t> </a:t>
            </a:r>
            <a:r>
              <a:rPr sz="3600" dirty="0">
                <a:latin typeface="Tahoma"/>
                <a:cs typeface="Tahoma"/>
              </a:rPr>
              <a:t>if</a:t>
            </a:r>
            <a:r>
              <a:rPr sz="3600" spc="-320" dirty="0">
                <a:latin typeface="Tahoma"/>
                <a:cs typeface="Tahoma"/>
              </a:rPr>
              <a:t> </a:t>
            </a:r>
            <a:r>
              <a:rPr sz="3600" dirty="0">
                <a:latin typeface="Tahoma"/>
                <a:cs typeface="Tahoma"/>
              </a:rPr>
              <a:t>you</a:t>
            </a:r>
            <a:r>
              <a:rPr sz="3600" spc="-330" dirty="0">
                <a:latin typeface="Tahoma"/>
                <a:cs typeface="Tahoma"/>
              </a:rPr>
              <a:t> </a:t>
            </a:r>
            <a:r>
              <a:rPr sz="3600" spc="-20" dirty="0">
                <a:latin typeface="Tahoma"/>
                <a:cs typeface="Tahoma"/>
              </a:rPr>
              <a:t>get</a:t>
            </a:r>
            <a:r>
              <a:rPr sz="3600" spc="-330" dirty="0">
                <a:latin typeface="Tahoma"/>
                <a:cs typeface="Tahoma"/>
              </a:rPr>
              <a:t> </a:t>
            </a:r>
            <a:r>
              <a:rPr sz="3600" dirty="0">
                <a:latin typeface="Tahoma"/>
                <a:cs typeface="Tahoma"/>
              </a:rPr>
              <a:t>comfortable</a:t>
            </a:r>
            <a:r>
              <a:rPr sz="3600" spc="-320" dirty="0">
                <a:latin typeface="Tahoma"/>
                <a:cs typeface="Tahoma"/>
              </a:rPr>
              <a:t> </a:t>
            </a:r>
            <a:r>
              <a:rPr sz="3600" spc="-40" dirty="0">
                <a:latin typeface="Tahoma"/>
                <a:cs typeface="Tahoma"/>
              </a:rPr>
              <a:t>with </a:t>
            </a:r>
            <a:r>
              <a:rPr sz="3600" dirty="0">
                <a:latin typeface="Tahoma"/>
                <a:cs typeface="Tahoma"/>
              </a:rPr>
              <a:t>utilizing</a:t>
            </a:r>
            <a:r>
              <a:rPr sz="3600" spc="-80" dirty="0">
                <a:latin typeface="Tahoma"/>
                <a:cs typeface="Tahoma"/>
              </a:rPr>
              <a:t> </a:t>
            </a:r>
            <a:r>
              <a:rPr sz="3600" spc="-20" dirty="0">
                <a:latin typeface="Tahoma"/>
                <a:cs typeface="Tahoma"/>
              </a:rPr>
              <a:t>PowerShell</a:t>
            </a:r>
            <a:endParaRPr sz="3600" dirty="0">
              <a:latin typeface="Tahoma"/>
              <a:cs typeface="Tahoma"/>
            </a:endParaRPr>
          </a:p>
        </p:txBody>
      </p:sp>
    </p:spTree>
    <p:extLst>
      <p:ext uri="{BB962C8B-B14F-4D97-AF65-F5344CB8AC3E}">
        <p14:creationId xmlns:p14="http://schemas.microsoft.com/office/powerpoint/2010/main" val="20644831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1340898"/>
            <a:ext cx="16459200" cy="702756"/>
          </a:xfrm>
          <a:prstGeom prst="rect">
            <a:avLst/>
          </a:prstGeom>
        </p:spPr>
        <p:txBody>
          <a:bodyPr vert="horz" wrap="square" lIns="0" tIns="25400" rIns="0" bIns="0" rtlCol="0" anchor="ctr">
            <a:spAutoFit/>
          </a:bodyPr>
          <a:lstStyle/>
          <a:p>
            <a:pPr marL="25400" algn="l">
              <a:spcBef>
                <a:spcPts val="200"/>
              </a:spcBef>
            </a:pPr>
            <a:r>
              <a:rPr b="1" spc="160" dirty="0">
                <a:solidFill>
                  <a:srgbClr val="FF0000"/>
                </a:solidFill>
              </a:rPr>
              <a:t>Know</a:t>
            </a:r>
            <a:r>
              <a:rPr b="1" spc="-430" dirty="0">
                <a:solidFill>
                  <a:srgbClr val="FF0000"/>
                </a:solidFill>
              </a:rPr>
              <a:t> </a:t>
            </a:r>
            <a:r>
              <a:rPr b="1" spc="110" dirty="0">
                <a:solidFill>
                  <a:srgbClr val="FF0000"/>
                </a:solidFill>
              </a:rPr>
              <a:t>what</a:t>
            </a:r>
            <a:r>
              <a:rPr b="1" spc="-400" dirty="0">
                <a:solidFill>
                  <a:srgbClr val="FF0000"/>
                </a:solidFill>
              </a:rPr>
              <a:t> </a:t>
            </a:r>
            <a:r>
              <a:rPr b="1" spc="-110" dirty="0">
                <a:solidFill>
                  <a:srgbClr val="FF0000"/>
                </a:solidFill>
              </a:rPr>
              <a:t>is</a:t>
            </a:r>
            <a:r>
              <a:rPr b="1" spc="-400" dirty="0">
                <a:solidFill>
                  <a:srgbClr val="FF0000"/>
                </a:solidFill>
              </a:rPr>
              <a:t> </a:t>
            </a:r>
            <a:r>
              <a:rPr b="1" spc="80" dirty="0">
                <a:solidFill>
                  <a:srgbClr val="FF0000"/>
                </a:solidFill>
              </a:rPr>
              <a:t>running</a:t>
            </a:r>
          </a:p>
        </p:txBody>
      </p:sp>
      <p:sp>
        <p:nvSpPr>
          <p:cNvPr id="3" name="object 3"/>
          <p:cNvSpPr txBox="1"/>
          <p:nvPr/>
        </p:nvSpPr>
        <p:spPr>
          <a:xfrm>
            <a:off x="914400" y="2573253"/>
            <a:ext cx="15602341" cy="6328912"/>
          </a:xfrm>
          <a:prstGeom prst="rect">
            <a:avLst/>
          </a:prstGeom>
        </p:spPr>
        <p:txBody>
          <a:bodyPr vert="horz" wrap="square" lIns="0" tIns="25400" rIns="0" bIns="0" rtlCol="0">
            <a:spAutoFit/>
          </a:bodyPr>
          <a:lstStyle/>
          <a:p>
            <a:pPr marL="25400" marR="17780">
              <a:lnSpc>
                <a:spcPct val="114599"/>
              </a:lnSpc>
              <a:spcBef>
                <a:spcPts val="200"/>
              </a:spcBef>
            </a:pPr>
            <a:r>
              <a:rPr sz="3600" spc="-70" dirty="0">
                <a:latin typeface="Tahoma"/>
                <a:cs typeface="Tahoma"/>
              </a:rPr>
              <a:t>It</a:t>
            </a:r>
            <a:r>
              <a:rPr sz="3600" spc="-280" dirty="0">
                <a:latin typeface="Tahoma"/>
                <a:cs typeface="Tahoma"/>
              </a:rPr>
              <a:t> </a:t>
            </a:r>
            <a:r>
              <a:rPr sz="3600" dirty="0">
                <a:latin typeface="Tahoma"/>
                <a:cs typeface="Tahoma"/>
              </a:rPr>
              <a:t>is</a:t>
            </a:r>
            <a:r>
              <a:rPr sz="3600" spc="-270" dirty="0">
                <a:latin typeface="Tahoma"/>
                <a:cs typeface="Tahoma"/>
              </a:rPr>
              <a:t> </a:t>
            </a:r>
            <a:r>
              <a:rPr sz="3600" dirty="0">
                <a:latin typeface="Tahoma"/>
                <a:cs typeface="Tahoma"/>
              </a:rPr>
              <a:t>difficult</a:t>
            </a:r>
            <a:r>
              <a:rPr sz="3600" spc="-270" dirty="0">
                <a:latin typeface="Tahoma"/>
                <a:cs typeface="Tahoma"/>
              </a:rPr>
              <a:t> </a:t>
            </a:r>
            <a:r>
              <a:rPr sz="3600" dirty="0">
                <a:latin typeface="Tahoma"/>
                <a:cs typeface="Tahoma"/>
              </a:rPr>
              <a:t>to</a:t>
            </a:r>
            <a:r>
              <a:rPr sz="3600" spc="-270" dirty="0">
                <a:latin typeface="Tahoma"/>
                <a:cs typeface="Tahoma"/>
              </a:rPr>
              <a:t> </a:t>
            </a:r>
            <a:r>
              <a:rPr sz="3600" dirty="0">
                <a:latin typeface="Tahoma"/>
                <a:cs typeface="Tahoma"/>
              </a:rPr>
              <a:t>secure</a:t>
            </a:r>
            <a:r>
              <a:rPr sz="3600" spc="-280" dirty="0">
                <a:latin typeface="Tahoma"/>
                <a:cs typeface="Tahoma"/>
              </a:rPr>
              <a:t> </a:t>
            </a:r>
            <a:r>
              <a:rPr sz="3600" spc="-20" dirty="0">
                <a:latin typeface="Tahoma"/>
                <a:cs typeface="Tahoma"/>
              </a:rPr>
              <a:t>any</a:t>
            </a:r>
            <a:r>
              <a:rPr sz="3600" spc="-270" dirty="0">
                <a:latin typeface="Tahoma"/>
                <a:cs typeface="Tahoma"/>
              </a:rPr>
              <a:t> </a:t>
            </a:r>
            <a:r>
              <a:rPr sz="3600" dirty="0">
                <a:latin typeface="Tahoma"/>
                <a:cs typeface="Tahoma"/>
              </a:rPr>
              <a:t>computer</a:t>
            </a:r>
            <a:r>
              <a:rPr sz="3600" spc="-270" dirty="0">
                <a:latin typeface="Tahoma"/>
                <a:cs typeface="Tahoma"/>
              </a:rPr>
              <a:t> </a:t>
            </a:r>
            <a:r>
              <a:rPr sz="3600" dirty="0">
                <a:latin typeface="Tahoma"/>
                <a:cs typeface="Tahoma"/>
              </a:rPr>
              <a:t>without</a:t>
            </a:r>
            <a:r>
              <a:rPr sz="3600" spc="-270" dirty="0">
                <a:latin typeface="Tahoma"/>
                <a:cs typeface="Tahoma"/>
              </a:rPr>
              <a:t> </a:t>
            </a:r>
            <a:r>
              <a:rPr sz="3600" dirty="0">
                <a:latin typeface="Tahoma"/>
                <a:cs typeface="Tahoma"/>
              </a:rPr>
              <a:t>knowing</a:t>
            </a:r>
            <a:r>
              <a:rPr sz="3600" spc="-270" dirty="0">
                <a:latin typeface="Tahoma"/>
                <a:cs typeface="Tahoma"/>
              </a:rPr>
              <a:t> </a:t>
            </a:r>
            <a:r>
              <a:rPr sz="3600" dirty="0">
                <a:latin typeface="Tahoma"/>
                <a:cs typeface="Tahoma"/>
              </a:rPr>
              <a:t>what</a:t>
            </a:r>
            <a:r>
              <a:rPr sz="3600" spc="-280" dirty="0">
                <a:latin typeface="Tahoma"/>
                <a:cs typeface="Tahoma"/>
              </a:rPr>
              <a:t> </a:t>
            </a:r>
            <a:r>
              <a:rPr sz="3600" dirty="0">
                <a:latin typeface="Tahoma"/>
                <a:cs typeface="Tahoma"/>
              </a:rPr>
              <a:t>is</a:t>
            </a:r>
            <a:r>
              <a:rPr sz="3600" spc="-270" dirty="0">
                <a:latin typeface="Tahoma"/>
                <a:cs typeface="Tahoma"/>
              </a:rPr>
              <a:t> </a:t>
            </a:r>
            <a:r>
              <a:rPr sz="3600" spc="-20" dirty="0">
                <a:latin typeface="Tahoma"/>
                <a:cs typeface="Tahoma"/>
              </a:rPr>
              <a:t>running </a:t>
            </a:r>
            <a:r>
              <a:rPr sz="3600" dirty="0">
                <a:latin typeface="Tahoma"/>
                <a:cs typeface="Tahoma"/>
              </a:rPr>
              <a:t>on</a:t>
            </a:r>
            <a:r>
              <a:rPr sz="3600" spc="-408" dirty="0">
                <a:latin typeface="Tahoma"/>
                <a:cs typeface="Tahoma"/>
              </a:rPr>
              <a:t> </a:t>
            </a:r>
            <a:r>
              <a:rPr sz="3600" spc="60" dirty="0">
                <a:latin typeface="Tahoma"/>
                <a:cs typeface="Tahoma"/>
              </a:rPr>
              <a:t>it</a:t>
            </a:r>
            <a:endParaRPr sz="3600" dirty="0">
              <a:latin typeface="Tahoma"/>
              <a:cs typeface="Tahoma"/>
            </a:endParaRPr>
          </a:p>
          <a:p>
            <a:pPr marL="25400" marR="3093720" algn="just">
              <a:lnSpc>
                <a:spcPct val="114599"/>
              </a:lnSpc>
              <a:spcBef>
                <a:spcPts val="3150"/>
              </a:spcBef>
            </a:pPr>
            <a:r>
              <a:rPr sz="3600" dirty="0">
                <a:latin typeface="Tahoma"/>
                <a:cs typeface="Tahoma"/>
              </a:rPr>
              <a:t>Find</a:t>
            </a:r>
            <a:r>
              <a:rPr sz="3600" spc="-220" dirty="0">
                <a:latin typeface="Tahoma"/>
                <a:cs typeface="Tahoma"/>
              </a:rPr>
              <a:t> </a:t>
            </a:r>
            <a:r>
              <a:rPr sz="3600" spc="-40" dirty="0">
                <a:latin typeface="Tahoma"/>
                <a:cs typeface="Tahoma"/>
              </a:rPr>
              <a:t>what</a:t>
            </a:r>
            <a:r>
              <a:rPr sz="3600" spc="-190" dirty="0">
                <a:latin typeface="Tahoma"/>
                <a:cs typeface="Tahoma"/>
              </a:rPr>
              <a:t> </a:t>
            </a:r>
            <a:r>
              <a:rPr sz="3600" spc="-50" dirty="0">
                <a:latin typeface="Tahoma"/>
                <a:cs typeface="Tahoma"/>
              </a:rPr>
              <a:t>programs</a:t>
            </a:r>
            <a:r>
              <a:rPr sz="3600" spc="-190" dirty="0">
                <a:latin typeface="Tahoma"/>
                <a:cs typeface="Tahoma"/>
              </a:rPr>
              <a:t> </a:t>
            </a:r>
            <a:r>
              <a:rPr sz="3600" spc="-40" dirty="0">
                <a:latin typeface="Tahoma"/>
                <a:cs typeface="Tahoma"/>
              </a:rPr>
              <a:t>run</a:t>
            </a:r>
            <a:r>
              <a:rPr sz="3600" spc="-190" dirty="0">
                <a:latin typeface="Tahoma"/>
                <a:cs typeface="Tahoma"/>
              </a:rPr>
              <a:t> </a:t>
            </a:r>
            <a:r>
              <a:rPr sz="3600" spc="-120" dirty="0">
                <a:latin typeface="Tahoma"/>
                <a:cs typeface="Tahoma"/>
              </a:rPr>
              <a:t>on</a:t>
            </a:r>
            <a:r>
              <a:rPr sz="3600" spc="-170" dirty="0">
                <a:latin typeface="Tahoma"/>
                <a:cs typeface="Tahoma"/>
              </a:rPr>
              <a:t> </a:t>
            </a:r>
            <a:r>
              <a:rPr sz="3600" dirty="0">
                <a:latin typeface="Tahoma"/>
                <a:cs typeface="Tahoma"/>
              </a:rPr>
              <a:t>startup</a:t>
            </a:r>
            <a:r>
              <a:rPr sz="3600" spc="-190" dirty="0">
                <a:latin typeface="Tahoma"/>
                <a:cs typeface="Tahoma"/>
              </a:rPr>
              <a:t> </a:t>
            </a:r>
            <a:r>
              <a:rPr sz="3600" spc="-90" dirty="0">
                <a:latin typeface="Tahoma"/>
                <a:cs typeface="Tahoma"/>
              </a:rPr>
              <a:t>in</a:t>
            </a:r>
            <a:r>
              <a:rPr sz="3600" spc="-190" dirty="0">
                <a:latin typeface="Tahoma"/>
                <a:cs typeface="Tahoma"/>
              </a:rPr>
              <a:t> </a:t>
            </a:r>
            <a:r>
              <a:rPr sz="3600" spc="-20" dirty="0">
                <a:latin typeface="Tahoma"/>
                <a:cs typeface="Tahoma"/>
              </a:rPr>
              <a:t>C:\Users\&lt;user name&gt;\AppData</a:t>
            </a:r>
            <a:r>
              <a:rPr sz="3600" spc="-20" dirty="0">
                <a:latin typeface="Tahoma"/>
                <a:cs typeface="Tahoma"/>
              </a:rPr>
              <a:t>\Roaming\Microsoft\Windows\Start Menu\Programs\Startup</a:t>
            </a:r>
            <a:endParaRPr sz="3600" dirty="0">
              <a:latin typeface="Tahoma"/>
              <a:cs typeface="Tahoma"/>
            </a:endParaRPr>
          </a:p>
          <a:p>
            <a:pPr marL="25400">
              <a:spcBef>
                <a:spcPts val="3780"/>
              </a:spcBef>
            </a:pPr>
            <a:r>
              <a:rPr sz="3600" spc="110" dirty="0">
                <a:latin typeface="Tahoma"/>
                <a:cs typeface="Tahoma"/>
              </a:rPr>
              <a:t>For</a:t>
            </a:r>
            <a:r>
              <a:rPr sz="3600" spc="-228" dirty="0">
                <a:latin typeface="Tahoma"/>
                <a:cs typeface="Tahoma"/>
              </a:rPr>
              <a:t> </a:t>
            </a:r>
            <a:r>
              <a:rPr sz="3600" dirty="0">
                <a:latin typeface="Tahoma"/>
                <a:cs typeface="Tahoma"/>
              </a:rPr>
              <a:t>Windows,</a:t>
            </a:r>
            <a:r>
              <a:rPr sz="3600" spc="-228" dirty="0">
                <a:latin typeface="Tahoma"/>
                <a:cs typeface="Tahoma"/>
              </a:rPr>
              <a:t> </a:t>
            </a:r>
            <a:r>
              <a:rPr sz="3600" dirty="0">
                <a:latin typeface="Tahoma"/>
                <a:cs typeface="Tahoma"/>
              </a:rPr>
              <a:t>utilize</a:t>
            </a:r>
            <a:r>
              <a:rPr sz="3600" spc="-220" dirty="0">
                <a:latin typeface="Tahoma"/>
                <a:cs typeface="Tahoma"/>
              </a:rPr>
              <a:t> </a:t>
            </a:r>
            <a:r>
              <a:rPr sz="3600" dirty="0">
                <a:latin typeface="Tahoma"/>
                <a:cs typeface="Tahoma"/>
              </a:rPr>
              <a:t>PowerShell</a:t>
            </a:r>
            <a:r>
              <a:rPr sz="3600" spc="-228" dirty="0">
                <a:latin typeface="Tahoma"/>
                <a:cs typeface="Tahoma"/>
              </a:rPr>
              <a:t> </a:t>
            </a:r>
            <a:r>
              <a:rPr sz="3600" dirty="0">
                <a:latin typeface="Tahoma"/>
                <a:cs typeface="Tahoma"/>
              </a:rPr>
              <a:t>to</a:t>
            </a:r>
            <a:r>
              <a:rPr sz="3600" spc="-228" dirty="0">
                <a:latin typeface="Tahoma"/>
                <a:cs typeface="Tahoma"/>
              </a:rPr>
              <a:t> </a:t>
            </a:r>
            <a:r>
              <a:rPr sz="3600" dirty="0">
                <a:latin typeface="Tahoma"/>
                <a:cs typeface="Tahoma"/>
              </a:rPr>
              <a:t>view</a:t>
            </a:r>
            <a:r>
              <a:rPr sz="3600" spc="-220" dirty="0">
                <a:latin typeface="Tahoma"/>
                <a:cs typeface="Tahoma"/>
              </a:rPr>
              <a:t> </a:t>
            </a:r>
            <a:r>
              <a:rPr sz="3600" dirty="0">
                <a:latin typeface="Tahoma"/>
                <a:cs typeface="Tahoma"/>
              </a:rPr>
              <a:t>running</a:t>
            </a:r>
            <a:r>
              <a:rPr sz="3600" spc="-228" dirty="0">
                <a:latin typeface="Tahoma"/>
                <a:cs typeface="Tahoma"/>
              </a:rPr>
              <a:t> </a:t>
            </a:r>
            <a:r>
              <a:rPr sz="3600" spc="-20" dirty="0">
                <a:latin typeface="Tahoma"/>
                <a:cs typeface="Tahoma"/>
              </a:rPr>
              <a:t>processes</a:t>
            </a:r>
            <a:endParaRPr sz="3600" dirty="0">
              <a:latin typeface="Tahoma"/>
              <a:cs typeface="Tahoma"/>
            </a:endParaRPr>
          </a:p>
          <a:p>
            <a:pPr marL="938530" indent="-732790">
              <a:spcBef>
                <a:spcPts val="3780"/>
              </a:spcBef>
              <a:buFont typeface="Arial MT"/>
              <a:buChar char="●"/>
              <a:tabLst>
                <a:tab pos="938530" algn="l"/>
              </a:tabLst>
            </a:pPr>
            <a:r>
              <a:rPr sz="3600" i="1" spc="-160" dirty="0">
                <a:latin typeface="Trebuchet MS"/>
                <a:cs typeface="Trebuchet MS"/>
              </a:rPr>
              <a:t>Get-</a:t>
            </a:r>
            <a:r>
              <a:rPr sz="3600" i="1" spc="-180" dirty="0">
                <a:latin typeface="Trebuchet MS"/>
                <a:cs typeface="Trebuchet MS"/>
              </a:rPr>
              <a:t>Process</a:t>
            </a:r>
            <a:r>
              <a:rPr sz="3600" spc="-180" dirty="0">
                <a:latin typeface="Tahoma"/>
                <a:cs typeface="Tahoma"/>
              </a:rPr>
              <a:t>:</a:t>
            </a:r>
            <a:r>
              <a:rPr sz="3600" spc="-310" dirty="0">
                <a:latin typeface="Tahoma"/>
                <a:cs typeface="Tahoma"/>
              </a:rPr>
              <a:t> </a:t>
            </a:r>
            <a:r>
              <a:rPr sz="3600" dirty="0">
                <a:latin typeface="Tahoma"/>
                <a:cs typeface="Tahoma"/>
              </a:rPr>
              <a:t>Lists</a:t>
            </a:r>
            <a:r>
              <a:rPr sz="3600" spc="-310" dirty="0">
                <a:latin typeface="Tahoma"/>
                <a:cs typeface="Tahoma"/>
              </a:rPr>
              <a:t> </a:t>
            </a:r>
            <a:r>
              <a:rPr sz="3600" dirty="0">
                <a:latin typeface="Tahoma"/>
                <a:cs typeface="Tahoma"/>
              </a:rPr>
              <a:t>running</a:t>
            </a:r>
            <a:r>
              <a:rPr sz="3600" spc="-310" dirty="0">
                <a:latin typeface="Tahoma"/>
                <a:cs typeface="Tahoma"/>
              </a:rPr>
              <a:t> </a:t>
            </a:r>
            <a:r>
              <a:rPr sz="3600" spc="-20" dirty="0">
                <a:latin typeface="Tahoma"/>
                <a:cs typeface="Tahoma"/>
              </a:rPr>
              <a:t>processes</a:t>
            </a:r>
            <a:endParaRPr sz="3600" dirty="0">
              <a:latin typeface="Tahoma"/>
              <a:cs typeface="Tahoma"/>
            </a:endParaRPr>
          </a:p>
          <a:p>
            <a:pPr marL="938530" indent="-732790">
              <a:spcBef>
                <a:spcPts val="630"/>
              </a:spcBef>
              <a:buClr>
                <a:srgbClr val="FFFFFF"/>
              </a:buClr>
              <a:buFont typeface="Arial MT"/>
              <a:buChar char="●"/>
              <a:tabLst>
                <a:tab pos="938530" algn="l"/>
              </a:tabLst>
            </a:pPr>
            <a:r>
              <a:rPr sz="3600" u="heavy" dirty="0">
                <a:uFill>
                  <a:solidFill>
                    <a:srgbClr val="7890CD"/>
                  </a:solidFill>
                </a:uFill>
                <a:latin typeface="Tahoma"/>
                <a:cs typeface="Tahoma"/>
                <a:hlinkClick r:id="rId2"/>
              </a:rPr>
              <a:t>https://docs.microsoft.com/en-us/previous-</a:t>
            </a:r>
            <a:r>
              <a:rPr sz="3600" u="heavy" spc="-20" dirty="0">
                <a:uFill>
                  <a:solidFill>
                    <a:srgbClr val="7890CD"/>
                  </a:solidFill>
                </a:uFill>
                <a:latin typeface="Tahoma"/>
                <a:cs typeface="Tahoma"/>
                <a:hlinkClick r:id="rId2"/>
              </a:rPr>
              <a:t>versions/windows/it</a:t>
            </a:r>
            <a:endParaRPr sz="3600" dirty="0">
              <a:latin typeface="Tahoma"/>
              <a:cs typeface="Tahoma"/>
            </a:endParaRPr>
          </a:p>
          <a:p>
            <a:pPr marL="939800">
              <a:spcBef>
                <a:spcPts val="630"/>
              </a:spcBef>
            </a:pPr>
            <a:r>
              <a:rPr sz="3600" u="heavy" dirty="0">
                <a:uFill>
                  <a:solidFill>
                    <a:srgbClr val="7890CD"/>
                  </a:solidFill>
                </a:uFill>
                <a:latin typeface="Tahoma"/>
                <a:cs typeface="Tahoma"/>
                <a:hlinkClick r:id="rId2"/>
              </a:rPr>
              <a:t>-pro/windows-powershell-</a:t>
            </a:r>
            <a:r>
              <a:rPr sz="3600" u="heavy" spc="-20" dirty="0">
                <a:uFill>
                  <a:solidFill>
                    <a:srgbClr val="7890CD"/>
                  </a:solidFill>
                </a:uFill>
                <a:latin typeface="Tahoma"/>
                <a:cs typeface="Tahoma"/>
                <a:hlinkClick r:id="rId2"/>
              </a:rPr>
              <a:t>1.0/ee176855(v=technet.10)</a:t>
            </a:r>
            <a:endParaRPr sz="3600" dirty="0">
              <a:latin typeface="Tahoma"/>
              <a:cs typeface="Tahoma"/>
            </a:endParaRPr>
          </a:p>
        </p:txBody>
      </p:sp>
    </p:spTree>
    <p:extLst>
      <p:ext uri="{BB962C8B-B14F-4D97-AF65-F5344CB8AC3E}">
        <p14:creationId xmlns:p14="http://schemas.microsoft.com/office/powerpoint/2010/main" val="5192097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914400" y="1340898"/>
            <a:ext cx="16459200" cy="702756"/>
          </a:xfrm>
          <a:prstGeom prst="rect">
            <a:avLst/>
          </a:prstGeom>
        </p:spPr>
        <p:txBody>
          <a:bodyPr vert="horz" wrap="square" lIns="0" tIns="25400" rIns="0" bIns="0" rtlCol="0" anchor="ctr">
            <a:spAutoFit/>
          </a:bodyPr>
          <a:lstStyle/>
          <a:p>
            <a:pPr marL="25400" algn="l">
              <a:spcBef>
                <a:spcPts val="200"/>
              </a:spcBef>
            </a:pPr>
            <a:r>
              <a:rPr b="1" dirty="0">
                <a:solidFill>
                  <a:srgbClr val="FF0000"/>
                </a:solidFill>
              </a:rPr>
              <a:t>Get-</a:t>
            </a:r>
            <a:r>
              <a:rPr b="1" spc="-20" dirty="0">
                <a:solidFill>
                  <a:srgbClr val="FF0000"/>
                </a:solidFill>
              </a:rPr>
              <a:t>Process</a:t>
            </a:r>
          </a:p>
        </p:txBody>
      </p:sp>
      <p:pic>
        <p:nvPicPr>
          <p:cNvPr id="7" name="object 7"/>
          <p:cNvPicPr/>
          <p:nvPr/>
        </p:nvPicPr>
        <p:blipFill>
          <a:blip r:embed="rId2" cstate="print"/>
          <a:stretch>
            <a:fillRect/>
          </a:stretch>
        </p:blipFill>
        <p:spPr>
          <a:xfrm>
            <a:off x="2933701" y="3255351"/>
            <a:ext cx="12420598" cy="1028698"/>
          </a:xfrm>
          <a:prstGeom prst="rect">
            <a:avLst/>
          </a:prstGeom>
        </p:spPr>
      </p:pic>
      <p:pic>
        <p:nvPicPr>
          <p:cNvPr id="8" name="object 8"/>
          <p:cNvPicPr/>
          <p:nvPr/>
        </p:nvPicPr>
        <p:blipFill>
          <a:blip r:embed="rId3" cstate="print"/>
          <a:stretch>
            <a:fillRect/>
          </a:stretch>
        </p:blipFill>
        <p:spPr>
          <a:xfrm>
            <a:off x="2933701" y="5052501"/>
            <a:ext cx="12420598" cy="2819398"/>
          </a:xfrm>
          <a:prstGeom prst="rect">
            <a:avLst/>
          </a:prstGeom>
        </p:spPr>
      </p:pic>
    </p:spTree>
    <p:extLst>
      <p:ext uri="{BB962C8B-B14F-4D97-AF65-F5344CB8AC3E}">
        <p14:creationId xmlns:p14="http://schemas.microsoft.com/office/powerpoint/2010/main" val="32548210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1340898"/>
            <a:ext cx="16459200" cy="702756"/>
          </a:xfrm>
          <a:prstGeom prst="rect">
            <a:avLst/>
          </a:prstGeom>
        </p:spPr>
        <p:txBody>
          <a:bodyPr vert="horz" wrap="square" lIns="0" tIns="25400" rIns="0" bIns="0" rtlCol="0" anchor="ctr">
            <a:spAutoFit/>
          </a:bodyPr>
          <a:lstStyle/>
          <a:p>
            <a:pPr marL="25400" algn="l">
              <a:spcBef>
                <a:spcPts val="200"/>
              </a:spcBef>
            </a:pPr>
            <a:r>
              <a:rPr b="1" spc="150" dirty="0">
                <a:solidFill>
                  <a:srgbClr val="FF0000"/>
                </a:solidFill>
              </a:rPr>
              <a:t>Windows</a:t>
            </a:r>
            <a:r>
              <a:rPr b="1" spc="-350" dirty="0">
                <a:solidFill>
                  <a:srgbClr val="FF0000"/>
                </a:solidFill>
              </a:rPr>
              <a:t> </a:t>
            </a:r>
            <a:r>
              <a:rPr b="1" dirty="0">
                <a:solidFill>
                  <a:srgbClr val="FF0000"/>
                </a:solidFill>
              </a:rPr>
              <a:t>Event</a:t>
            </a:r>
            <a:r>
              <a:rPr b="1" spc="-350" dirty="0">
                <a:solidFill>
                  <a:srgbClr val="FF0000"/>
                </a:solidFill>
              </a:rPr>
              <a:t> </a:t>
            </a:r>
            <a:r>
              <a:rPr b="1" spc="-20" dirty="0">
                <a:solidFill>
                  <a:srgbClr val="FF0000"/>
                </a:solidFill>
              </a:rPr>
              <a:t>Viewer</a:t>
            </a:r>
          </a:p>
        </p:txBody>
      </p:sp>
      <p:sp>
        <p:nvSpPr>
          <p:cNvPr id="3" name="object 3"/>
          <p:cNvSpPr txBox="1"/>
          <p:nvPr/>
        </p:nvSpPr>
        <p:spPr>
          <a:xfrm>
            <a:off x="914400" y="3262863"/>
            <a:ext cx="14799701" cy="5608715"/>
          </a:xfrm>
          <a:prstGeom prst="rect">
            <a:avLst/>
          </a:prstGeom>
        </p:spPr>
        <p:txBody>
          <a:bodyPr vert="horz" wrap="square" lIns="0" tIns="25400" rIns="0" bIns="0" rtlCol="0">
            <a:spAutoFit/>
          </a:bodyPr>
          <a:lstStyle/>
          <a:p>
            <a:pPr marL="25400">
              <a:spcBef>
                <a:spcPts val="200"/>
              </a:spcBef>
            </a:pPr>
            <a:r>
              <a:rPr sz="3600" dirty="0">
                <a:latin typeface="Tahoma"/>
                <a:cs typeface="Tahoma"/>
              </a:rPr>
              <a:t>Window’s</a:t>
            </a:r>
            <a:r>
              <a:rPr sz="3600" spc="-220" dirty="0">
                <a:latin typeface="Tahoma"/>
                <a:cs typeface="Tahoma"/>
              </a:rPr>
              <a:t> </a:t>
            </a:r>
            <a:r>
              <a:rPr sz="3600" dirty="0">
                <a:latin typeface="Tahoma"/>
                <a:cs typeface="Tahoma"/>
              </a:rPr>
              <a:t>built-in</a:t>
            </a:r>
            <a:r>
              <a:rPr sz="3600" spc="-210" dirty="0">
                <a:latin typeface="Tahoma"/>
                <a:cs typeface="Tahoma"/>
              </a:rPr>
              <a:t> </a:t>
            </a:r>
            <a:r>
              <a:rPr sz="3600" dirty="0">
                <a:latin typeface="Tahoma"/>
                <a:cs typeface="Tahoma"/>
              </a:rPr>
              <a:t>way</a:t>
            </a:r>
            <a:r>
              <a:rPr sz="3600" spc="-220" dirty="0">
                <a:latin typeface="Tahoma"/>
                <a:cs typeface="Tahoma"/>
              </a:rPr>
              <a:t> </a:t>
            </a:r>
            <a:r>
              <a:rPr sz="3600" dirty="0">
                <a:latin typeface="Tahoma"/>
                <a:cs typeface="Tahoma"/>
              </a:rPr>
              <a:t>to</a:t>
            </a:r>
            <a:r>
              <a:rPr sz="3600" spc="-210" dirty="0">
                <a:latin typeface="Tahoma"/>
                <a:cs typeface="Tahoma"/>
              </a:rPr>
              <a:t> </a:t>
            </a:r>
            <a:r>
              <a:rPr sz="3600" dirty="0">
                <a:latin typeface="Tahoma"/>
                <a:cs typeface="Tahoma"/>
              </a:rPr>
              <a:t>view</a:t>
            </a:r>
            <a:r>
              <a:rPr sz="3600" spc="-220" dirty="0">
                <a:latin typeface="Tahoma"/>
                <a:cs typeface="Tahoma"/>
              </a:rPr>
              <a:t> </a:t>
            </a:r>
            <a:r>
              <a:rPr sz="3600" dirty="0">
                <a:latin typeface="Tahoma"/>
                <a:cs typeface="Tahoma"/>
              </a:rPr>
              <a:t>event</a:t>
            </a:r>
            <a:r>
              <a:rPr sz="3600" spc="-210" dirty="0">
                <a:latin typeface="Tahoma"/>
                <a:cs typeface="Tahoma"/>
              </a:rPr>
              <a:t> </a:t>
            </a:r>
            <a:r>
              <a:rPr sz="3600" spc="-40" dirty="0">
                <a:latin typeface="Tahoma"/>
                <a:cs typeface="Tahoma"/>
              </a:rPr>
              <a:t>logs</a:t>
            </a:r>
            <a:endParaRPr sz="3600" dirty="0">
              <a:latin typeface="Tahoma"/>
              <a:cs typeface="Tahoma"/>
            </a:endParaRPr>
          </a:p>
          <a:p>
            <a:pPr marL="25400">
              <a:spcBef>
                <a:spcPts val="3778"/>
              </a:spcBef>
            </a:pPr>
            <a:r>
              <a:rPr sz="3600" dirty="0">
                <a:latin typeface="Tahoma"/>
                <a:cs typeface="Tahoma"/>
              </a:rPr>
              <a:t>Beware</a:t>
            </a:r>
            <a:r>
              <a:rPr sz="3600" spc="-330" dirty="0">
                <a:latin typeface="Tahoma"/>
                <a:cs typeface="Tahoma"/>
              </a:rPr>
              <a:t> </a:t>
            </a:r>
            <a:r>
              <a:rPr sz="3600" dirty="0">
                <a:latin typeface="Tahoma"/>
                <a:cs typeface="Tahoma"/>
              </a:rPr>
              <a:t>of</a:t>
            </a:r>
            <a:r>
              <a:rPr sz="3600" spc="-320" dirty="0">
                <a:latin typeface="Tahoma"/>
                <a:cs typeface="Tahoma"/>
              </a:rPr>
              <a:t> </a:t>
            </a:r>
            <a:r>
              <a:rPr sz="3600" dirty="0">
                <a:latin typeface="Tahoma"/>
                <a:cs typeface="Tahoma"/>
              </a:rPr>
              <a:t>lots</a:t>
            </a:r>
            <a:r>
              <a:rPr sz="3600" spc="-320" dirty="0">
                <a:latin typeface="Tahoma"/>
                <a:cs typeface="Tahoma"/>
              </a:rPr>
              <a:t> </a:t>
            </a:r>
            <a:r>
              <a:rPr sz="3600" dirty="0">
                <a:latin typeface="Tahoma"/>
                <a:cs typeface="Tahoma"/>
              </a:rPr>
              <a:t>of</a:t>
            </a:r>
            <a:r>
              <a:rPr sz="3600" spc="-330" dirty="0">
                <a:latin typeface="Tahoma"/>
                <a:cs typeface="Tahoma"/>
              </a:rPr>
              <a:t> </a:t>
            </a:r>
            <a:r>
              <a:rPr sz="3600" dirty="0">
                <a:latin typeface="Tahoma"/>
                <a:cs typeface="Tahoma"/>
              </a:rPr>
              <a:t>information,</a:t>
            </a:r>
            <a:r>
              <a:rPr sz="3600" spc="-320" dirty="0">
                <a:latin typeface="Tahoma"/>
                <a:cs typeface="Tahoma"/>
              </a:rPr>
              <a:t> </a:t>
            </a:r>
            <a:r>
              <a:rPr sz="3600" spc="-50" dirty="0">
                <a:latin typeface="Tahoma"/>
                <a:cs typeface="Tahoma"/>
              </a:rPr>
              <a:t>warnings,</a:t>
            </a:r>
            <a:r>
              <a:rPr sz="3600" spc="-320" dirty="0">
                <a:latin typeface="Tahoma"/>
                <a:cs typeface="Tahoma"/>
              </a:rPr>
              <a:t> </a:t>
            </a:r>
            <a:r>
              <a:rPr sz="3600" spc="-50" dirty="0">
                <a:latin typeface="Tahoma"/>
                <a:cs typeface="Tahoma"/>
              </a:rPr>
              <a:t>and</a:t>
            </a:r>
            <a:r>
              <a:rPr sz="3600" spc="-330" dirty="0">
                <a:latin typeface="Tahoma"/>
                <a:cs typeface="Tahoma"/>
              </a:rPr>
              <a:t> </a:t>
            </a:r>
            <a:r>
              <a:rPr sz="3600" spc="-20" dirty="0">
                <a:latin typeface="Tahoma"/>
                <a:cs typeface="Tahoma"/>
              </a:rPr>
              <a:t>errors</a:t>
            </a:r>
            <a:endParaRPr sz="3600" dirty="0">
              <a:latin typeface="Tahoma"/>
              <a:cs typeface="Tahoma"/>
            </a:endParaRPr>
          </a:p>
          <a:p>
            <a:pPr marL="938530" indent="-732790">
              <a:spcBef>
                <a:spcPts val="3778"/>
              </a:spcBef>
              <a:buFont typeface="Arial MT"/>
              <a:buChar char="●"/>
              <a:tabLst>
                <a:tab pos="938530" algn="l"/>
              </a:tabLst>
            </a:pPr>
            <a:r>
              <a:rPr sz="3600" dirty="0">
                <a:latin typeface="Tahoma"/>
                <a:cs typeface="Tahoma"/>
              </a:rPr>
              <a:t>Information</a:t>
            </a:r>
            <a:r>
              <a:rPr sz="3600" spc="-310" dirty="0">
                <a:latin typeface="Tahoma"/>
                <a:cs typeface="Tahoma"/>
              </a:rPr>
              <a:t> </a:t>
            </a:r>
            <a:r>
              <a:rPr sz="3600" spc="-70" dirty="0">
                <a:latin typeface="Tahoma"/>
                <a:cs typeface="Tahoma"/>
              </a:rPr>
              <a:t>-</a:t>
            </a:r>
            <a:r>
              <a:rPr sz="3600" spc="-310" dirty="0">
                <a:latin typeface="Tahoma"/>
                <a:cs typeface="Tahoma"/>
              </a:rPr>
              <a:t> </a:t>
            </a:r>
            <a:r>
              <a:rPr sz="3600" dirty="0">
                <a:latin typeface="Tahoma"/>
                <a:cs typeface="Tahoma"/>
              </a:rPr>
              <a:t>program</a:t>
            </a:r>
            <a:r>
              <a:rPr sz="3600" spc="-300" dirty="0">
                <a:latin typeface="Tahoma"/>
                <a:cs typeface="Tahoma"/>
              </a:rPr>
              <a:t> </a:t>
            </a:r>
            <a:r>
              <a:rPr sz="3600" dirty="0">
                <a:latin typeface="Tahoma"/>
                <a:cs typeface="Tahoma"/>
              </a:rPr>
              <a:t>reporting</a:t>
            </a:r>
            <a:r>
              <a:rPr sz="3600" spc="-310" dirty="0">
                <a:latin typeface="Tahoma"/>
                <a:cs typeface="Tahoma"/>
              </a:rPr>
              <a:t> </a:t>
            </a:r>
            <a:r>
              <a:rPr sz="3600" dirty="0">
                <a:latin typeface="Tahoma"/>
                <a:cs typeface="Tahoma"/>
              </a:rPr>
              <a:t>information</a:t>
            </a:r>
            <a:r>
              <a:rPr sz="3600" spc="-300" dirty="0">
                <a:latin typeface="Tahoma"/>
                <a:cs typeface="Tahoma"/>
              </a:rPr>
              <a:t> </a:t>
            </a:r>
            <a:r>
              <a:rPr sz="3600" dirty="0">
                <a:latin typeface="Tahoma"/>
                <a:cs typeface="Tahoma"/>
              </a:rPr>
              <a:t>of</a:t>
            </a:r>
            <a:r>
              <a:rPr sz="3600" spc="-310" dirty="0">
                <a:latin typeface="Tahoma"/>
                <a:cs typeface="Tahoma"/>
              </a:rPr>
              <a:t> </a:t>
            </a:r>
            <a:r>
              <a:rPr sz="3600" dirty="0">
                <a:latin typeface="Tahoma"/>
                <a:cs typeface="Tahoma"/>
              </a:rPr>
              <a:t>its</a:t>
            </a:r>
            <a:r>
              <a:rPr sz="3600" spc="-300" dirty="0">
                <a:latin typeface="Tahoma"/>
                <a:cs typeface="Tahoma"/>
              </a:rPr>
              <a:t> </a:t>
            </a:r>
            <a:r>
              <a:rPr sz="3600" spc="-20" dirty="0">
                <a:latin typeface="Tahoma"/>
                <a:cs typeface="Tahoma"/>
              </a:rPr>
              <a:t>execution</a:t>
            </a:r>
            <a:endParaRPr sz="3600" dirty="0">
              <a:latin typeface="Tahoma"/>
              <a:cs typeface="Tahoma"/>
            </a:endParaRPr>
          </a:p>
          <a:p>
            <a:pPr marL="939800" marR="436880" indent="-734060">
              <a:lnSpc>
                <a:spcPct val="114599"/>
              </a:lnSpc>
              <a:buFont typeface="Arial MT"/>
              <a:buChar char="●"/>
              <a:tabLst>
                <a:tab pos="939800" algn="l"/>
              </a:tabLst>
            </a:pPr>
            <a:r>
              <a:rPr sz="3600" dirty="0">
                <a:latin typeface="Tahoma"/>
                <a:cs typeface="Tahoma"/>
              </a:rPr>
              <a:t>Warning</a:t>
            </a:r>
            <a:r>
              <a:rPr sz="3600" spc="-330" dirty="0">
                <a:latin typeface="Tahoma"/>
                <a:cs typeface="Tahoma"/>
              </a:rPr>
              <a:t> </a:t>
            </a:r>
            <a:r>
              <a:rPr sz="3600" spc="-70" dirty="0">
                <a:latin typeface="Tahoma"/>
                <a:cs typeface="Tahoma"/>
              </a:rPr>
              <a:t>-</a:t>
            </a:r>
            <a:r>
              <a:rPr sz="3600" spc="-330" dirty="0">
                <a:latin typeface="Tahoma"/>
                <a:cs typeface="Tahoma"/>
              </a:rPr>
              <a:t> </a:t>
            </a:r>
            <a:r>
              <a:rPr sz="3600" dirty="0">
                <a:latin typeface="Tahoma"/>
                <a:cs typeface="Tahoma"/>
              </a:rPr>
              <a:t>not</a:t>
            </a:r>
            <a:r>
              <a:rPr sz="3600" spc="-330" dirty="0">
                <a:latin typeface="Tahoma"/>
                <a:cs typeface="Tahoma"/>
              </a:rPr>
              <a:t> </a:t>
            </a:r>
            <a:r>
              <a:rPr sz="3600" dirty="0">
                <a:latin typeface="Tahoma"/>
                <a:cs typeface="Tahoma"/>
              </a:rPr>
              <a:t>necessarily</a:t>
            </a:r>
            <a:r>
              <a:rPr sz="3600" spc="-330" dirty="0">
                <a:latin typeface="Tahoma"/>
                <a:cs typeface="Tahoma"/>
              </a:rPr>
              <a:t> </a:t>
            </a:r>
            <a:r>
              <a:rPr sz="3600" spc="-20" dirty="0">
                <a:latin typeface="Tahoma"/>
                <a:cs typeface="Tahoma"/>
              </a:rPr>
              <a:t>significant,</a:t>
            </a:r>
            <a:r>
              <a:rPr sz="3600" spc="-330" dirty="0">
                <a:latin typeface="Tahoma"/>
                <a:cs typeface="Tahoma"/>
              </a:rPr>
              <a:t> </a:t>
            </a:r>
            <a:r>
              <a:rPr sz="3600" dirty="0">
                <a:latin typeface="Tahoma"/>
                <a:cs typeface="Tahoma"/>
              </a:rPr>
              <a:t>but</a:t>
            </a:r>
            <a:r>
              <a:rPr sz="3600" spc="-330" dirty="0">
                <a:latin typeface="Tahoma"/>
                <a:cs typeface="Tahoma"/>
              </a:rPr>
              <a:t> </a:t>
            </a:r>
            <a:r>
              <a:rPr sz="3600" spc="-50" dirty="0">
                <a:latin typeface="Tahoma"/>
                <a:cs typeface="Tahoma"/>
              </a:rPr>
              <a:t>an</a:t>
            </a:r>
            <a:r>
              <a:rPr sz="3600" spc="-330" dirty="0">
                <a:latin typeface="Tahoma"/>
                <a:cs typeface="Tahoma"/>
              </a:rPr>
              <a:t> </a:t>
            </a:r>
            <a:r>
              <a:rPr sz="3600" dirty="0">
                <a:latin typeface="Tahoma"/>
                <a:cs typeface="Tahoma"/>
              </a:rPr>
              <a:t>issue</a:t>
            </a:r>
            <a:r>
              <a:rPr sz="3600" spc="-330" dirty="0">
                <a:latin typeface="Tahoma"/>
                <a:cs typeface="Tahoma"/>
              </a:rPr>
              <a:t> </a:t>
            </a:r>
            <a:r>
              <a:rPr sz="3600" dirty="0">
                <a:latin typeface="Tahoma"/>
                <a:cs typeface="Tahoma"/>
              </a:rPr>
              <a:t>might</a:t>
            </a:r>
            <a:r>
              <a:rPr sz="3600" spc="-330" dirty="0">
                <a:latin typeface="Tahoma"/>
                <a:cs typeface="Tahoma"/>
              </a:rPr>
              <a:t> </a:t>
            </a:r>
            <a:r>
              <a:rPr sz="3600" spc="-50" dirty="0">
                <a:latin typeface="Tahoma"/>
                <a:cs typeface="Tahoma"/>
              </a:rPr>
              <a:t>be </a:t>
            </a:r>
            <a:r>
              <a:rPr sz="3600" dirty="0">
                <a:latin typeface="Tahoma"/>
                <a:cs typeface="Tahoma"/>
              </a:rPr>
              <a:t>about</a:t>
            </a:r>
            <a:r>
              <a:rPr sz="3600" spc="-310" dirty="0">
                <a:latin typeface="Tahoma"/>
                <a:cs typeface="Tahoma"/>
              </a:rPr>
              <a:t> </a:t>
            </a:r>
            <a:r>
              <a:rPr sz="3600" dirty="0">
                <a:latin typeface="Tahoma"/>
                <a:cs typeface="Tahoma"/>
              </a:rPr>
              <a:t>to</a:t>
            </a:r>
            <a:r>
              <a:rPr sz="3600" spc="-300" dirty="0">
                <a:latin typeface="Tahoma"/>
                <a:cs typeface="Tahoma"/>
              </a:rPr>
              <a:t> </a:t>
            </a:r>
            <a:r>
              <a:rPr sz="3600" spc="-20" dirty="0">
                <a:latin typeface="Tahoma"/>
                <a:cs typeface="Tahoma"/>
              </a:rPr>
              <a:t>occur</a:t>
            </a:r>
            <a:endParaRPr sz="3600" dirty="0">
              <a:latin typeface="Tahoma"/>
              <a:cs typeface="Tahoma"/>
            </a:endParaRPr>
          </a:p>
          <a:p>
            <a:pPr marL="938530" indent="-732790">
              <a:spcBef>
                <a:spcPts val="630"/>
              </a:spcBef>
              <a:buFont typeface="Arial MT"/>
              <a:buChar char="●"/>
              <a:tabLst>
                <a:tab pos="938530" algn="l"/>
              </a:tabLst>
            </a:pPr>
            <a:r>
              <a:rPr sz="3600" spc="110" dirty="0">
                <a:latin typeface="Tahoma"/>
                <a:cs typeface="Tahoma"/>
              </a:rPr>
              <a:t>Error</a:t>
            </a:r>
            <a:r>
              <a:rPr sz="3600" spc="-380" dirty="0">
                <a:latin typeface="Tahoma"/>
                <a:cs typeface="Tahoma"/>
              </a:rPr>
              <a:t> </a:t>
            </a:r>
            <a:r>
              <a:rPr sz="3600" spc="-70" dirty="0">
                <a:latin typeface="Tahoma"/>
                <a:cs typeface="Tahoma"/>
              </a:rPr>
              <a:t>-</a:t>
            </a:r>
            <a:r>
              <a:rPr sz="3600" spc="-380" dirty="0">
                <a:latin typeface="Tahoma"/>
                <a:cs typeface="Tahoma"/>
              </a:rPr>
              <a:t> </a:t>
            </a:r>
            <a:r>
              <a:rPr sz="3600" dirty="0">
                <a:latin typeface="Tahoma"/>
                <a:cs typeface="Tahoma"/>
              </a:rPr>
              <a:t>probably</a:t>
            </a:r>
            <a:r>
              <a:rPr sz="3600" spc="-370" dirty="0">
                <a:latin typeface="Tahoma"/>
                <a:cs typeface="Tahoma"/>
              </a:rPr>
              <a:t> </a:t>
            </a:r>
            <a:r>
              <a:rPr sz="3600" spc="-90" dirty="0">
                <a:latin typeface="Tahoma"/>
                <a:cs typeface="Tahoma"/>
              </a:rPr>
              <a:t>a</a:t>
            </a:r>
            <a:r>
              <a:rPr sz="3600" spc="-380" dirty="0">
                <a:latin typeface="Tahoma"/>
                <a:cs typeface="Tahoma"/>
              </a:rPr>
              <a:t> </a:t>
            </a:r>
            <a:r>
              <a:rPr sz="3600" spc="-20" dirty="0">
                <a:latin typeface="Tahoma"/>
                <a:cs typeface="Tahoma"/>
              </a:rPr>
              <a:t>major</a:t>
            </a:r>
            <a:r>
              <a:rPr sz="3600" spc="-380" dirty="0">
                <a:latin typeface="Tahoma"/>
                <a:cs typeface="Tahoma"/>
              </a:rPr>
              <a:t> </a:t>
            </a:r>
            <a:r>
              <a:rPr sz="3600" spc="-20" dirty="0">
                <a:latin typeface="Tahoma"/>
                <a:cs typeface="Tahoma"/>
              </a:rPr>
              <a:t>issue</a:t>
            </a:r>
            <a:endParaRPr sz="3600" dirty="0">
              <a:latin typeface="Tahoma"/>
              <a:cs typeface="Tahoma"/>
            </a:endParaRPr>
          </a:p>
          <a:p>
            <a:pPr marL="25400">
              <a:spcBef>
                <a:spcPts val="3780"/>
              </a:spcBef>
            </a:pPr>
            <a:r>
              <a:rPr sz="3600" dirty="0">
                <a:latin typeface="Tahoma"/>
                <a:cs typeface="Tahoma"/>
              </a:rPr>
              <a:t>Default</a:t>
            </a:r>
            <a:r>
              <a:rPr sz="3600" spc="-270" dirty="0">
                <a:latin typeface="Tahoma"/>
                <a:cs typeface="Tahoma"/>
              </a:rPr>
              <a:t> </a:t>
            </a:r>
            <a:r>
              <a:rPr sz="3600" spc="-50" dirty="0">
                <a:latin typeface="Tahoma"/>
                <a:cs typeface="Tahoma"/>
              </a:rPr>
              <a:t>save</a:t>
            </a:r>
            <a:r>
              <a:rPr sz="3600" spc="-270" dirty="0">
                <a:latin typeface="Tahoma"/>
                <a:cs typeface="Tahoma"/>
              </a:rPr>
              <a:t> </a:t>
            </a:r>
            <a:r>
              <a:rPr sz="3600" dirty="0">
                <a:latin typeface="Tahoma"/>
                <a:cs typeface="Tahoma"/>
              </a:rPr>
              <a:t>location:</a:t>
            </a:r>
            <a:r>
              <a:rPr sz="3600" spc="-270" dirty="0">
                <a:latin typeface="Tahoma"/>
                <a:cs typeface="Tahoma"/>
              </a:rPr>
              <a:t> </a:t>
            </a:r>
            <a:r>
              <a:rPr sz="3600" spc="-20" dirty="0">
                <a:latin typeface="Tahoma"/>
                <a:cs typeface="Tahoma"/>
              </a:rPr>
              <a:t>C:\Windows\System32\winevt\Logs\</a:t>
            </a:r>
            <a:endParaRPr sz="3600" dirty="0">
              <a:latin typeface="Tahoma"/>
              <a:cs typeface="Tahoma"/>
            </a:endParaRPr>
          </a:p>
        </p:txBody>
      </p:sp>
    </p:spTree>
    <p:extLst>
      <p:ext uri="{BB962C8B-B14F-4D97-AF65-F5344CB8AC3E}">
        <p14:creationId xmlns:p14="http://schemas.microsoft.com/office/powerpoint/2010/main" val="42811618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914400" y="1340898"/>
            <a:ext cx="16459200" cy="702756"/>
          </a:xfrm>
          <a:prstGeom prst="rect">
            <a:avLst/>
          </a:prstGeom>
        </p:spPr>
        <p:txBody>
          <a:bodyPr vert="horz" wrap="square" lIns="0" tIns="25400" rIns="0" bIns="0" rtlCol="0" anchor="ctr">
            <a:spAutoFit/>
          </a:bodyPr>
          <a:lstStyle/>
          <a:p>
            <a:pPr marL="25400" algn="l">
              <a:spcBef>
                <a:spcPts val="200"/>
              </a:spcBef>
            </a:pPr>
            <a:r>
              <a:rPr b="1" spc="150" dirty="0">
                <a:solidFill>
                  <a:srgbClr val="FF0000"/>
                </a:solidFill>
              </a:rPr>
              <a:t>Windows</a:t>
            </a:r>
            <a:r>
              <a:rPr b="1" spc="-350" dirty="0">
                <a:solidFill>
                  <a:srgbClr val="FF0000"/>
                </a:solidFill>
              </a:rPr>
              <a:t> </a:t>
            </a:r>
            <a:r>
              <a:rPr b="1" dirty="0">
                <a:solidFill>
                  <a:srgbClr val="FF0000"/>
                </a:solidFill>
              </a:rPr>
              <a:t>Event</a:t>
            </a:r>
            <a:r>
              <a:rPr b="1" spc="-350" dirty="0">
                <a:solidFill>
                  <a:srgbClr val="FF0000"/>
                </a:solidFill>
              </a:rPr>
              <a:t> </a:t>
            </a:r>
            <a:r>
              <a:rPr b="1" spc="-20" dirty="0">
                <a:solidFill>
                  <a:srgbClr val="FF0000"/>
                </a:solidFill>
              </a:rPr>
              <a:t>Viewer</a:t>
            </a:r>
          </a:p>
        </p:txBody>
      </p:sp>
      <p:pic>
        <p:nvPicPr>
          <p:cNvPr id="7" name="object 7"/>
          <p:cNvPicPr/>
          <p:nvPr/>
        </p:nvPicPr>
        <p:blipFill>
          <a:blip r:embed="rId2" cstate="print"/>
          <a:stretch>
            <a:fillRect/>
          </a:stretch>
        </p:blipFill>
        <p:spPr>
          <a:xfrm>
            <a:off x="4559498" y="2615701"/>
            <a:ext cx="10148780" cy="7061698"/>
          </a:xfrm>
          <a:prstGeom prst="rect">
            <a:avLst/>
          </a:prstGeom>
        </p:spPr>
      </p:pic>
    </p:spTree>
    <p:extLst>
      <p:ext uri="{BB962C8B-B14F-4D97-AF65-F5344CB8AC3E}">
        <p14:creationId xmlns:p14="http://schemas.microsoft.com/office/powerpoint/2010/main" val="40086414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1340898"/>
            <a:ext cx="16459200" cy="702756"/>
          </a:xfrm>
          <a:prstGeom prst="rect">
            <a:avLst/>
          </a:prstGeom>
        </p:spPr>
        <p:txBody>
          <a:bodyPr vert="horz" wrap="square" lIns="0" tIns="25400" rIns="0" bIns="0" rtlCol="0" anchor="ctr">
            <a:spAutoFit/>
          </a:bodyPr>
          <a:lstStyle/>
          <a:p>
            <a:pPr marL="25400" algn="l">
              <a:spcBef>
                <a:spcPts val="200"/>
              </a:spcBef>
            </a:pPr>
            <a:r>
              <a:rPr b="1" spc="150" dirty="0">
                <a:solidFill>
                  <a:srgbClr val="FF0000"/>
                </a:solidFill>
              </a:rPr>
              <a:t>Windows</a:t>
            </a:r>
            <a:r>
              <a:rPr b="1" spc="-408" dirty="0">
                <a:solidFill>
                  <a:srgbClr val="FF0000"/>
                </a:solidFill>
              </a:rPr>
              <a:t> </a:t>
            </a:r>
            <a:r>
              <a:rPr b="1" spc="-20" dirty="0">
                <a:solidFill>
                  <a:srgbClr val="FF0000"/>
                </a:solidFill>
              </a:rPr>
              <a:t>Registry</a:t>
            </a:r>
          </a:p>
        </p:txBody>
      </p:sp>
      <p:sp>
        <p:nvSpPr>
          <p:cNvPr id="3" name="object 3"/>
          <p:cNvSpPr txBox="1"/>
          <p:nvPr/>
        </p:nvSpPr>
        <p:spPr>
          <a:xfrm>
            <a:off x="914400" y="3182853"/>
            <a:ext cx="14433941" cy="4025717"/>
          </a:xfrm>
          <a:prstGeom prst="rect">
            <a:avLst/>
          </a:prstGeom>
        </p:spPr>
        <p:txBody>
          <a:bodyPr vert="horz" wrap="square" lIns="0" tIns="25400" rIns="0" bIns="0" rtlCol="0">
            <a:spAutoFit/>
          </a:bodyPr>
          <a:lstStyle/>
          <a:p>
            <a:pPr marL="25400" marR="144780">
              <a:lnSpc>
                <a:spcPct val="114599"/>
              </a:lnSpc>
              <a:spcBef>
                <a:spcPts val="200"/>
              </a:spcBef>
            </a:pPr>
            <a:r>
              <a:rPr sz="3600" spc="-20" dirty="0">
                <a:latin typeface="Tahoma"/>
                <a:cs typeface="Tahoma"/>
              </a:rPr>
              <a:t>Registry:</a:t>
            </a:r>
            <a:r>
              <a:rPr sz="3600" spc="-370" dirty="0">
                <a:latin typeface="Tahoma"/>
                <a:cs typeface="Tahoma"/>
              </a:rPr>
              <a:t> </a:t>
            </a:r>
            <a:r>
              <a:rPr sz="3600" spc="-130" dirty="0">
                <a:latin typeface="Tahoma"/>
                <a:cs typeface="Tahoma"/>
              </a:rPr>
              <a:t>“a</a:t>
            </a:r>
            <a:r>
              <a:rPr sz="3600" spc="-360" dirty="0">
                <a:latin typeface="Tahoma"/>
                <a:cs typeface="Tahoma"/>
              </a:rPr>
              <a:t> </a:t>
            </a:r>
            <a:r>
              <a:rPr sz="3600" dirty="0">
                <a:latin typeface="Tahoma"/>
                <a:cs typeface="Tahoma"/>
              </a:rPr>
              <a:t>system-defined</a:t>
            </a:r>
            <a:r>
              <a:rPr sz="3600" spc="-370" dirty="0">
                <a:latin typeface="Tahoma"/>
                <a:cs typeface="Tahoma"/>
              </a:rPr>
              <a:t> </a:t>
            </a:r>
            <a:r>
              <a:rPr sz="3600" spc="-20" dirty="0">
                <a:latin typeface="Tahoma"/>
                <a:cs typeface="Tahoma"/>
              </a:rPr>
              <a:t>database</a:t>
            </a:r>
            <a:r>
              <a:rPr sz="3600" spc="-360" dirty="0">
                <a:latin typeface="Tahoma"/>
                <a:cs typeface="Tahoma"/>
              </a:rPr>
              <a:t> </a:t>
            </a:r>
            <a:r>
              <a:rPr sz="3600" dirty="0">
                <a:latin typeface="Tahoma"/>
                <a:cs typeface="Tahoma"/>
              </a:rPr>
              <a:t>in</a:t>
            </a:r>
            <a:r>
              <a:rPr sz="3600" spc="-360" dirty="0">
                <a:latin typeface="Tahoma"/>
                <a:cs typeface="Tahoma"/>
              </a:rPr>
              <a:t> </a:t>
            </a:r>
            <a:r>
              <a:rPr sz="3600" dirty="0">
                <a:latin typeface="Tahoma"/>
                <a:cs typeface="Tahoma"/>
              </a:rPr>
              <a:t>which</a:t>
            </a:r>
            <a:r>
              <a:rPr sz="3600" spc="-370" dirty="0">
                <a:latin typeface="Tahoma"/>
                <a:cs typeface="Tahoma"/>
              </a:rPr>
              <a:t> </a:t>
            </a:r>
            <a:r>
              <a:rPr sz="3600" dirty="0">
                <a:latin typeface="Tahoma"/>
                <a:cs typeface="Tahoma"/>
              </a:rPr>
              <a:t>applications</a:t>
            </a:r>
            <a:r>
              <a:rPr sz="3600" spc="-360" dirty="0">
                <a:latin typeface="Tahoma"/>
                <a:cs typeface="Tahoma"/>
              </a:rPr>
              <a:t> </a:t>
            </a:r>
            <a:r>
              <a:rPr sz="3600" spc="-50" dirty="0">
                <a:latin typeface="Tahoma"/>
                <a:cs typeface="Tahoma"/>
              </a:rPr>
              <a:t>and </a:t>
            </a:r>
            <a:r>
              <a:rPr sz="3600" dirty="0">
                <a:latin typeface="Tahoma"/>
                <a:cs typeface="Tahoma"/>
              </a:rPr>
              <a:t>system</a:t>
            </a:r>
            <a:r>
              <a:rPr sz="3600" spc="-270" dirty="0">
                <a:latin typeface="Tahoma"/>
                <a:cs typeface="Tahoma"/>
              </a:rPr>
              <a:t> </a:t>
            </a:r>
            <a:r>
              <a:rPr sz="3600" dirty="0">
                <a:latin typeface="Tahoma"/>
                <a:cs typeface="Tahoma"/>
              </a:rPr>
              <a:t>components</a:t>
            </a:r>
            <a:r>
              <a:rPr sz="3600" spc="-260" dirty="0">
                <a:latin typeface="Tahoma"/>
                <a:cs typeface="Tahoma"/>
              </a:rPr>
              <a:t> </a:t>
            </a:r>
            <a:r>
              <a:rPr sz="3600" dirty="0">
                <a:latin typeface="Tahoma"/>
                <a:cs typeface="Tahoma"/>
              </a:rPr>
              <a:t>store</a:t>
            </a:r>
            <a:r>
              <a:rPr sz="3600" spc="-260" dirty="0">
                <a:latin typeface="Tahoma"/>
                <a:cs typeface="Tahoma"/>
              </a:rPr>
              <a:t> </a:t>
            </a:r>
            <a:r>
              <a:rPr sz="3600" spc="-50" dirty="0">
                <a:latin typeface="Tahoma"/>
                <a:cs typeface="Tahoma"/>
              </a:rPr>
              <a:t>and</a:t>
            </a:r>
            <a:r>
              <a:rPr sz="3600" spc="-260" dirty="0">
                <a:latin typeface="Tahoma"/>
                <a:cs typeface="Tahoma"/>
              </a:rPr>
              <a:t> </a:t>
            </a:r>
            <a:r>
              <a:rPr sz="3600" dirty="0">
                <a:latin typeface="Tahoma"/>
                <a:cs typeface="Tahoma"/>
              </a:rPr>
              <a:t>retrieve</a:t>
            </a:r>
            <a:r>
              <a:rPr sz="3600" spc="-260" dirty="0">
                <a:latin typeface="Tahoma"/>
                <a:cs typeface="Tahoma"/>
              </a:rPr>
              <a:t> </a:t>
            </a:r>
            <a:r>
              <a:rPr sz="3600" dirty="0">
                <a:latin typeface="Tahoma"/>
                <a:cs typeface="Tahoma"/>
              </a:rPr>
              <a:t>configuration</a:t>
            </a:r>
            <a:r>
              <a:rPr sz="3600" spc="-260" dirty="0">
                <a:latin typeface="Tahoma"/>
                <a:cs typeface="Tahoma"/>
              </a:rPr>
              <a:t> </a:t>
            </a:r>
            <a:r>
              <a:rPr sz="3600" spc="-50" dirty="0">
                <a:latin typeface="Tahoma"/>
                <a:cs typeface="Tahoma"/>
              </a:rPr>
              <a:t>data”</a:t>
            </a:r>
            <a:r>
              <a:rPr sz="3600" spc="-260" dirty="0">
                <a:latin typeface="Tahoma"/>
                <a:cs typeface="Tahoma"/>
              </a:rPr>
              <a:t> </a:t>
            </a:r>
            <a:r>
              <a:rPr sz="3600" spc="-50" dirty="0">
                <a:latin typeface="Tahoma"/>
                <a:cs typeface="Tahoma"/>
              </a:rPr>
              <a:t>[2]</a:t>
            </a:r>
            <a:endParaRPr sz="3600" dirty="0">
              <a:latin typeface="Tahoma"/>
              <a:cs typeface="Tahoma"/>
            </a:endParaRPr>
          </a:p>
          <a:p>
            <a:pPr marL="938530" indent="-732790">
              <a:spcBef>
                <a:spcPts val="3780"/>
              </a:spcBef>
              <a:buFont typeface="Arial MT"/>
              <a:buChar char="●"/>
              <a:tabLst>
                <a:tab pos="938530" algn="l"/>
              </a:tabLst>
            </a:pPr>
            <a:r>
              <a:rPr sz="3600" dirty="0">
                <a:latin typeface="Tahoma"/>
                <a:cs typeface="Tahoma"/>
              </a:rPr>
              <a:t>Stored</a:t>
            </a:r>
            <a:r>
              <a:rPr sz="3600" spc="-300" dirty="0">
                <a:latin typeface="Tahoma"/>
                <a:cs typeface="Tahoma"/>
              </a:rPr>
              <a:t> </a:t>
            </a:r>
            <a:r>
              <a:rPr sz="3600" dirty="0">
                <a:latin typeface="Tahoma"/>
                <a:cs typeface="Tahoma"/>
              </a:rPr>
              <a:t>in</a:t>
            </a:r>
            <a:r>
              <a:rPr sz="3600" spc="-300" dirty="0">
                <a:latin typeface="Tahoma"/>
                <a:cs typeface="Tahoma"/>
              </a:rPr>
              <a:t> </a:t>
            </a:r>
            <a:r>
              <a:rPr sz="3600" spc="-90" dirty="0">
                <a:latin typeface="Tahoma"/>
                <a:cs typeface="Tahoma"/>
              </a:rPr>
              <a:t>a</a:t>
            </a:r>
            <a:r>
              <a:rPr sz="3600" spc="-300" dirty="0">
                <a:latin typeface="Tahoma"/>
                <a:cs typeface="Tahoma"/>
              </a:rPr>
              <a:t> </a:t>
            </a:r>
            <a:r>
              <a:rPr sz="3600" dirty="0">
                <a:latin typeface="Tahoma"/>
                <a:cs typeface="Tahoma"/>
              </a:rPr>
              <a:t>tree</a:t>
            </a:r>
            <a:r>
              <a:rPr sz="3600" spc="-290" dirty="0">
                <a:latin typeface="Tahoma"/>
                <a:cs typeface="Tahoma"/>
              </a:rPr>
              <a:t> </a:t>
            </a:r>
            <a:r>
              <a:rPr sz="3600" dirty="0">
                <a:latin typeface="Tahoma"/>
                <a:cs typeface="Tahoma"/>
              </a:rPr>
              <a:t>structure,</a:t>
            </a:r>
            <a:r>
              <a:rPr sz="3600" spc="-300" dirty="0">
                <a:latin typeface="Tahoma"/>
                <a:cs typeface="Tahoma"/>
              </a:rPr>
              <a:t> </a:t>
            </a:r>
            <a:r>
              <a:rPr sz="3600" spc="-20" dirty="0">
                <a:latin typeface="Tahoma"/>
                <a:cs typeface="Tahoma"/>
              </a:rPr>
              <a:t>up</a:t>
            </a:r>
            <a:r>
              <a:rPr sz="3600" spc="-300" dirty="0">
                <a:latin typeface="Tahoma"/>
                <a:cs typeface="Tahoma"/>
              </a:rPr>
              <a:t> </a:t>
            </a:r>
            <a:r>
              <a:rPr sz="3600" dirty="0">
                <a:latin typeface="Tahoma"/>
                <a:cs typeface="Tahoma"/>
              </a:rPr>
              <a:t>to</a:t>
            </a:r>
            <a:r>
              <a:rPr sz="3600" spc="-300" dirty="0">
                <a:latin typeface="Tahoma"/>
                <a:cs typeface="Tahoma"/>
              </a:rPr>
              <a:t> </a:t>
            </a:r>
            <a:r>
              <a:rPr sz="3600" dirty="0">
                <a:latin typeface="Tahoma"/>
                <a:cs typeface="Tahoma"/>
              </a:rPr>
              <a:t>512</a:t>
            </a:r>
            <a:r>
              <a:rPr sz="3600" spc="-290" dirty="0">
                <a:latin typeface="Tahoma"/>
                <a:cs typeface="Tahoma"/>
              </a:rPr>
              <a:t> </a:t>
            </a:r>
            <a:r>
              <a:rPr sz="3600" dirty="0">
                <a:latin typeface="Tahoma"/>
                <a:cs typeface="Tahoma"/>
              </a:rPr>
              <a:t>levels</a:t>
            </a:r>
            <a:r>
              <a:rPr sz="3600" spc="-300" dirty="0">
                <a:latin typeface="Tahoma"/>
                <a:cs typeface="Tahoma"/>
              </a:rPr>
              <a:t> </a:t>
            </a:r>
            <a:r>
              <a:rPr sz="3600" spc="-40" dirty="0">
                <a:latin typeface="Tahoma"/>
                <a:cs typeface="Tahoma"/>
              </a:rPr>
              <a:t>deep</a:t>
            </a:r>
            <a:endParaRPr sz="3600" dirty="0">
              <a:latin typeface="Tahoma"/>
              <a:cs typeface="Tahoma"/>
            </a:endParaRPr>
          </a:p>
          <a:p>
            <a:pPr marL="25400" marR="10160">
              <a:lnSpc>
                <a:spcPct val="114599"/>
              </a:lnSpc>
              <a:spcBef>
                <a:spcPts val="3150"/>
              </a:spcBef>
            </a:pPr>
            <a:r>
              <a:rPr sz="3600" dirty="0">
                <a:latin typeface="Tahoma"/>
                <a:cs typeface="Tahoma"/>
              </a:rPr>
              <a:t>Utilizes</a:t>
            </a:r>
            <a:r>
              <a:rPr sz="3600" spc="-240" dirty="0">
                <a:latin typeface="Tahoma"/>
                <a:cs typeface="Tahoma"/>
              </a:rPr>
              <a:t> </a:t>
            </a:r>
            <a:r>
              <a:rPr sz="3600" dirty="0">
                <a:latin typeface="Tahoma"/>
                <a:cs typeface="Tahoma"/>
              </a:rPr>
              <a:t>standard</a:t>
            </a:r>
            <a:r>
              <a:rPr sz="3600" spc="-228" dirty="0">
                <a:latin typeface="Tahoma"/>
                <a:cs typeface="Tahoma"/>
              </a:rPr>
              <a:t> </a:t>
            </a:r>
            <a:r>
              <a:rPr sz="3600" spc="-20" dirty="0">
                <a:latin typeface="Tahoma"/>
                <a:cs typeface="Tahoma"/>
              </a:rPr>
              <a:t>access</a:t>
            </a:r>
            <a:r>
              <a:rPr sz="3600" spc="-228" dirty="0">
                <a:latin typeface="Tahoma"/>
                <a:cs typeface="Tahoma"/>
              </a:rPr>
              <a:t> </a:t>
            </a:r>
            <a:r>
              <a:rPr sz="3600" dirty="0">
                <a:latin typeface="Tahoma"/>
                <a:cs typeface="Tahoma"/>
              </a:rPr>
              <a:t>control</a:t>
            </a:r>
            <a:r>
              <a:rPr sz="3600" spc="-228" dirty="0">
                <a:latin typeface="Tahoma"/>
                <a:cs typeface="Tahoma"/>
              </a:rPr>
              <a:t> </a:t>
            </a:r>
            <a:r>
              <a:rPr sz="3600" spc="-70" dirty="0">
                <a:latin typeface="Tahoma"/>
                <a:cs typeface="Tahoma"/>
              </a:rPr>
              <a:t>(must</a:t>
            </a:r>
            <a:r>
              <a:rPr sz="3600" spc="-240" dirty="0">
                <a:latin typeface="Tahoma"/>
                <a:cs typeface="Tahoma"/>
              </a:rPr>
              <a:t> </a:t>
            </a:r>
            <a:r>
              <a:rPr sz="3600" spc="-20" dirty="0">
                <a:latin typeface="Tahoma"/>
                <a:cs typeface="Tahoma"/>
              </a:rPr>
              <a:t>have</a:t>
            </a:r>
            <a:r>
              <a:rPr sz="3600" spc="-228" dirty="0">
                <a:latin typeface="Tahoma"/>
                <a:cs typeface="Tahoma"/>
              </a:rPr>
              <a:t> </a:t>
            </a:r>
            <a:r>
              <a:rPr sz="3600" dirty="0">
                <a:latin typeface="Tahoma"/>
                <a:cs typeface="Tahoma"/>
              </a:rPr>
              <a:t>proper</a:t>
            </a:r>
            <a:r>
              <a:rPr sz="3600" spc="-228" dirty="0">
                <a:latin typeface="Tahoma"/>
                <a:cs typeface="Tahoma"/>
              </a:rPr>
              <a:t> </a:t>
            </a:r>
            <a:r>
              <a:rPr sz="3600" dirty="0">
                <a:latin typeface="Tahoma"/>
                <a:cs typeface="Tahoma"/>
              </a:rPr>
              <a:t>privileges</a:t>
            </a:r>
            <a:r>
              <a:rPr sz="3600" spc="-228" dirty="0">
                <a:latin typeface="Tahoma"/>
                <a:cs typeface="Tahoma"/>
              </a:rPr>
              <a:t> </a:t>
            </a:r>
            <a:r>
              <a:rPr sz="3600" spc="-50" dirty="0">
                <a:latin typeface="Tahoma"/>
                <a:cs typeface="Tahoma"/>
              </a:rPr>
              <a:t>to </a:t>
            </a:r>
            <a:r>
              <a:rPr sz="3600" dirty="0">
                <a:latin typeface="Tahoma"/>
                <a:cs typeface="Tahoma"/>
              </a:rPr>
              <a:t>modify</a:t>
            </a:r>
            <a:r>
              <a:rPr sz="3600" spc="-220" dirty="0">
                <a:latin typeface="Tahoma"/>
                <a:cs typeface="Tahoma"/>
              </a:rPr>
              <a:t> </a:t>
            </a:r>
            <a:r>
              <a:rPr sz="3600" dirty="0">
                <a:latin typeface="Tahoma"/>
                <a:cs typeface="Tahoma"/>
              </a:rPr>
              <a:t>certain</a:t>
            </a:r>
            <a:r>
              <a:rPr sz="3600" spc="-220" dirty="0">
                <a:latin typeface="Tahoma"/>
                <a:cs typeface="Tahoma"/>
              </a:rPr>
              <a:t> </a:t>
            </a:r>
            <a:r>
              <a:rPr sz="3600" dirty="0">
                <a:latin typeface="Tahoma"/>
                <a:cs typeface="Tahoma"/>
              </a:rPr>
              <a:t>registry</a:t>
            </a:r>
            <a:r>
              <a:rPr sz="3600" spc="-210" dirty="0">
                <a:latin typeface="Tahoma"/>
                <a:cs typeface="Tahoma"/>
              </a:rPr>
              <a:t> </a:t>
            </a:r>
            <a:r>
              <a:rPr sz="3600" dirty="0">
                <a:latin typeface="Tahoma"/>
                <a:cs typeface="Tahoma"/>
              </a:rPr>
              <a:t>key</a:t>
            </a:r>
            <a:r>
              <a:rPr sz="3600" spc="-220" dirty="0">
                <a:latin typeface="Tahoma"/>
                <a:cs typeface="Tahoma"/>
              </a:rPr>
              <a:t> </a:t>
            </a:r>
            <a:r>
              <a:rPr sz="3600" spc="-20" dirty="0">
                <a:latin typeface="Tahoma"/>
                <a:cs typeface="Tahoma"/>
              </a:rPr>
              <a:t>values)</a:t>
            </a:r>
            <a:endParaRPr sz="3600" dirty="0">
              <a:latin typeface="Tahoma"/>
              <a:cs typeface="Tahoma"/>
            </a:endParaRPr>
          </a:p>
        </p:txBody>
      </p:sp>
      <p:sp>
        <p:nvSpPr>
          <p:cNvPr id="4" name="object 4"/>
          <p:cNvSpPr txBox="1"/>
          <p:nvPr/>
        </p:nvSpPr>
        <p:spPr>
          <a:xfrm>
            <a:off x="2593151" y="9217826"/>
            <a:ext cx="5876290" cy="456535"/>
          </a:xfrm>
          <a:prstGeom prst="rect">
            <a:avLst/>
          </a:prstGeom>
        </p:spPr>
        <p:txBody>
          <a:bodyPr vert="horz" wrap="square" lIns="0" tIns="25400" rIns="0" bIns="0" rtlCol="0">
            <a:spAutoFit/>
          </a:bodyPr>
          <a:lstStyle/>
          <a:p>
            <a:pPr marL="25400">
              <a:spcBef>
                <a:spcPts val="200"/>
              </a:spcBef>
            </a:pPr>
            <a:r>
              <a:rPr sz="2800" dirty="0">
                <a:latin typeface="Arial MT"/>
                <a:cs typeface="Arial MT"/>
              </a:rPr>
              <a:t>[2]</a:t>
            </a:r>
            <a:r>
              <a:rPr sz="2800" spc="-50" dirty="0">
                <a:latin typeface="Arial MT"/>
                <a:cs typeface="Arial MT"/>
              </a:rPr>
              <a:t> </a:t>
            </a:r>
            <a:r>
              <a:rPr sz="2800" dirty="0">
                <a:latin typeface="Arial MT"/>
                <a:cs typeface="Arial MT"/>
              </a:rPr>
              <a:t>Microsoft</a:t>
            </a:r>
            <a:r>
              <a:rPr sz="2800" spc="-40" dirty="0">
                <a:latin typeface="Arial MT"/>
                <a:cs typeface="Arial MT"/>
              </a:rPr>
              <a:t> </a:t>
            </a:r>
            <a:r>
              <a:rPr sz="2800" dirty="0">
                <a:latin typeface="Arial MT"/>
                <a:cs typeface="Arial MT"/>
              </a:rPr>
              <a:t>Registry</a:t>
            </a:r>
            <a:r>
              <a:rPr sz="2800" spc="-40" dirty="0">
                <a:latin typeface="Arial MT"/>
                <a:cs typeface="Arial MT"/>
              </a:rPr>
              <a:t> </a:t>
            </a:r>
            <a:r>
              <a:rPr sz="2800" spc="-20" dirty="0">
                <a:latin typeface="Arial MT"/>
                <a:cs typeface="Arial MT"/>
              </a:rPr>
              <a:t>Documentation</a:t>
            </a:r>
            <a:endParaRPr sz="2800">
              <a:latin typeface="Arial MT"/>
              <a:cs typeface="Arial MT"/>
            </a:endParaRPr>
          </a:p>
        </p:txBody>
      </p:sp>
    </p:spTree>
    <p:extLst>
      <p:ext uri="{BB962C8B-B14F-4D97-AF65-F5344CB8AC3E}">
        <p14:creationId xmlns:p14="http://schemas.microsoft.com/office/powerpoint/2010/main" val="25180574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1340898"/>
            <a:ext cx="16459200" cy="702756"/>
          </a:xfrm>
          <a:prstGeom prst="rect">
            <a:avLst/>
          </a:prstGeom>
        </p:spPr>
        <p:txBody>
          <a:bodyPr vert="horz" wrap="square" lIns="0" tIns="25400" rIns="0" bIns="0" rtlCol="0" anchor="ctr">
            <a:spAutoFit/>
          </a:bodyPr>
          <a:lstStyle/>
          <a:p>
            <a:pPr marL="25400" algn="l">
              <a:spcBef>
                <a:spcPts val="200"/>
              </a:spcBef>
            </a:pPr>
            <a:r>
              <a:rPr b="1" dirty="0">
                <a:solidFill>
                  <a:srgbClr val="FF0000"/>
                </a:solidFill>
              </a:rPr>
              <a:t>Important</a:t>
            </a:r>
            <a:r>
              <a:rPr b="1" spc="-310" dirty="0">
                <a:solidFill>
                  <a:srgbClr val="FF0000"/>
                </a:solidFill>
              </a:rPr>
              <a:t> </a:t>
            </a:r>
            <a:r>
              <a:rPr b="1" spc="150" dirty="0">
                <a:solidFill>
                  <a:srgbClr val="FF0000"/>
                </a:solidFill>
              </a:rPr>
              <a:t>Windows</a:t>
            </a:r>
            <a:r>
              <a:rPr b="1" spc="-300" dirty="0">
                <a:solidFill>
                  <a:srgbClr val="FF0000"/>
                </a:solidFill>
              </a:rPr>
              <a:t> </a:t>
            </a:r>
            <a:r>
              <a:rPr b="1" spc="-40" dirty="0">
                <a:solidFill>
                  <a:srgbClr val="FF0000"/>
                </a:solidFill>
              </a:rPr>
              <a:t>Registry</a:t>
            </a:r>
            <a:r>
              <a:rPr b="1" spc="-300" dirty="0">
                <a:solidFill>
                  <a:srgbClr val="FF0000"/>
                </a:solidFill>
              </a:rPr>
              <a:t> </a:t>
            </a:r>
            <a:r>
              <a:rPr b="1" spc="-40" dirty="0">
                <a:solidFill>
                  <a:srgbClr val="FF0000"/>
                </a:solidFill>
              </a:rPr>
              <a:t>Keys</a:t>
            </a:r>
          </a:p>
        </p:txBody>
      </p:sp>
      <p:sp>
        <p:nvSpPr>
          <p:cNvPr id="3" name="object 3"/>
          <p:cNvSpPr txBox="1"/>
          <p:nvPr/>
        </p:nvSpPr>
        <p:spPr>
          <a:xfrm>
            <a:off x="914400" y="3182852"/>
            <a:ext cx="15234749" cy="4470709"/>
          </a:xfrm>
          <a:prstGeom prst="rect">
            <a:avLst/>
          </a:prstGeom>
        </p:spPr>
        <p:txBody>
          <a:bodyPr vert="horz" wrap="square" lIns="0" tIns="105408" rIns="0" bIns="0" rtlCol="0">
            <a:spAutoFit/>
          </a:bodyPr>
          <a:lstStyle/>
          <a:p>
            <a:pPr marL="758190" indent="-732790">
              <a:spcBef>
                <a:spcPts val="828"/>
              </a:spcBef>
              <a:buFont typeface="Arial MT"/>
              <a:buChar char="●"/>
              <a:tabLst>
                <a:tab pos="758190" algn="l"/>
              </a:tabLst>
            </a:pPr>
            <a:r>
              <a:rPr sz="3600" dirty="0">
                <a:latin typeface="Tahoma"/>
                <a:cs typeface="Tahoma"/>
              </a:rPr>
              <a:t>DisallowRun</a:t>
            </a:r>
            <a:r>
              <a:rPr sz="3600" dirty="0">
                <a:latin typeface="Tahoma"/>
                <a:cs typeface="Tahoma"/>
              </a:rPr>
              <a:t>:</a:t>
            </a:r>
            <a:r>
              <a:rPr sz="3600" spc="-260" dirty="0">
                <a:latin typeface="Tahoma"/>
                <a:cs typeface="Tahoma"/>
              </a:rPr>
              <a:t> </a:t>
            </a:r>
            <a:r>
              <a:rPr sz="3600" dirty="0">
                <a:latin typeface="Tahoma"/>
                <a:cs typeface="Tahoma"/>
              </a:rPr>
              <a:t>prevent</a:t>
            </a:r>
            <a:r>
              <a:rPr sz="3600" spc="-260" dirty="0">
                <a:latin typeface="Tahoma"/>
                <a:cs typeface="Tahoma"/>
              </a:rPr>
              <a:t> </a:t>
            </a:r>
            <a:r>
              <a:rPr sz="3600" dirty="0">
                <a:latin typeface="Tahoma"/>
                <a:cs typeface="Tahoma"/>
              </a:rPr>
              <a:t>certain</a:t>
            </a:r>
            <a:r>
              <a:rPr sz="3600" spc="-250" dirty="0">
                <a:latin typeface="Tahoma"/>
                <a:cs typeface="Tahoma"/>
              </a:rPr>
              <a:t> </a:t>
            </a:r>
            <a:r>
              <a:rPr sz="3600" dirty="0">
                <a:latin typeface="Tahoma"/>
                <a:cs typeface="Tahoma"/>
              </a:rPr>
              <a:t>exe</a:t>
            </a:r>
            <a:r>
              <a:rPr sz="3600" spc="-260" dirty="0">
                <a:latin typeface="Tahoma"/>
                <a:cs typeface="Tahoma"/>
              </a:rPr>
              <a:t> </a:t>
            </a:r>
            <a:r>
              <a:rPr sz="3600" dirty="0">
                <a:latin typeface="Tahoma"/>
                <a:cs typeface="Tahoma"/>
              </a:rPr>
              <a:t>files</a:t>
            </a:r>
            <a:r>
              <a:rPr sz="3600" spc="-250" dirty="0">
                <a:latin typeface="Tahoma"/>
                <a:cs typeface="Tahoma"/>
              </a:rPr>
              <a:t> </a:t>
            </a:r>
            <a:r>
              <a:rPr sz="3600" dirty="0">
                <a:latin typeface="Tahoma"/>
                <a:cs typeface="Tahoma"/>
              </a:rPr>
              <a:t>from</a:t>
            </a:r>
            <a:r>
              <a:rPr sz="3600" spc="-260" dirty="0">
                <a:latin typeface="Tahoma"/>
                <a:cs typeface="Tahoma"/>
              </a:rPr>
              <a:t> </a:t>
            </a:r>
            <a:r>
              <a:rPr sz="3600" spc="-20" dirty="0">
                <a:latin typeface="Tahoma"/>
                <a:cs typeface="Tahoma"/>
              </a:rPr>
              <a:t>executing</a:t>
            </a:r>
            <a:endParaRPr sz="3600" dirty="0">
              <a:latin typeface="Tahoma"/>
              <a:cs typeface="Tahoma"/>
            </a:endParaRPr>
          </a:p>
          <a:p>
            <a:pPr marL="758190" indent="-732790">
              <a:spcBef>
                <a:spcPts val="630"/>
              </a:spcBef>
              <a:buFont typeface="Arial MT"/>
              <a:buChar char="●"/>
              <a:tabLst>
                <a:tab pos="758190" algn="l"/>
              </a:tabLst>
            </a:pPr>
            <a:r>
              <a:rPr sz="3600" dirty="0">
                <a:latin typeface="Tahoma"/>
                <a:cs typeface="Tahoma"/>
              </a:rPr>
              <a:t>fDenyTSConnections</a:t>
            </a:r>
            <a:r>
              <a:rPr sz="3600" dirty="0">
                <a:latin typeface="Tahoma"/>
                <a:cs typeface="Tahoma"/>
              </a:rPr>
              <a:t>:</a:t>
            </a:r>
            <a:r>
              <a:rPr sz="3600" spc="-290" dirty="0">
                <a:latin typeface="Tahoma"/>
                <a:cs typeface="Tahoma"/>
              </a:rPr>
              <a:t> </a:t>
            </a:r>
            <a:r>
              <a:rPr sz="3600" dirty="0">
                <a:latin typeface="Tahoma"/>
                <a:cs typeface="Tahoma"/>
              </a:rPr>
              <a:t>disables</a:t>
            </a:r>
            <a:r>
              <a:rPr sz="3600" spc="-290" dirty="0">
                <a:latin typeface="Tahoma"/>
                <a:cs typeface="Tahoma"/>
              </a:rPr>
              <a:t> </a:t>
            </a:r>
            <a:r>
              <a:rPr sz="3600" dirty="0">
                <a:latin typeface="Tahoma"/>
                <a:cs typeface="Tahoma"/>
              </a:rPr>
              <a:t>Remote</a:t>
            </a:r>
            <a:r>
              <a:rPr sz="3600" spc="-280" dirty="0">
                <a:latin typeface="Tahoma"/>
                <a:cs typeface="Tahoma"/>
              </a:rPr>
              <a:t> </a:t>
            </a:r>
            <a:r>
              <a:rPr sz="3600" spc="-20" dirty="0">
                <a:latin typeface="Tahoma"/>
                <a:cs typeface="Tahoma"/>
              </a:rPr>
              <a:t>Desktop</a:t>
            </a:r>
            <a:endParaRPr sz="3600" dirty="0">
              <a:latin typeface="Tahoma"/>
              <a:cs typeface="Tahoma"/>
            </a:endParaRPr>
          </a:p>
          <a:p>
            <a:pPr marL="758190" marR="520700" indent="-734060">
              <a:lnSpc>
                <a:spcPct val="114599"/>
              </a:lnSpc>
              <a:buFont typeface="Arial MT"/>
              <a:buChar char="●"/>
              <a:tabLst>
                <a:tab pos="758190" algn="l"/>
              </a:tabLst>
            </a:pPr>
            <a:r>
              <a:rPr sz="3600" dirty="0">
                <a:latin typeface="Tahoma"/>
                <a:cs typeface="Tahoma"/>
              </a:rPr>
              <a:t>restrictanonymoussam</a:t>
            </a:r>
            <a:r>
              <a:rPr sz="3600" dirty="0">
                <a:latin typeface="Tahoma"/>
                <a:cs typeface="Tahoma"/>
              </a:rPr>
              <a:t>:</a:t>
            </a:r>
            <a:r>
              <a:rPr sz="3600" spc="-290" dirty="0">
                <a:latin typeface="Tahoma"/>
                <a:cs typeface="Tahoma"/>
              </a:rPr>
              <a:t> </a:t>
            </a:r>
            <a:r>
              <a:rPr sz="3600" dirty="0">
                <a:latin typeface="Tahoma"/>
                <a:cs typeface="Tahoma"/>
              </a:rPr>
              <a:t>prevent</a:t>
            </a:r>
            <a:r>
              <a:rPr sz="3600" spc="-290" dirty="0">
                <a:latin typeface="Tahoma"/>
                <a:cs typeface="Tahoma"/>
              </a:rPr>
              <a:t> </a:t>
            </a:r>
            <a:r>
              <a:rPr sz="3600" spc="-40" dirty="0">
                <a:latin typeface="Tahoma"/>
                <a:cs typeface="Tahoma"/>
              </a:rPr>
              <a:t>anonymous</a:t>
            </a:r>
            <a:r>
              <a:rPr sz="3600" spc="-280" dirty="0">
                <a:latin typeface="Tahoma"/>
                <a:cs typeface="Tahoma"/>
              </a:rPr>
              <a:t> </a:t>
            </a:r>
            <a:r>
              <a:rPr sz="3600" dirty="0">
                <a:latin typeface="Tahoma"/>
                <a:cs typeface="Tahoma"/>
              </a:rPr>
              <a:t>enumeration</a:t>
            </a:r>
            <a:r>
              <a:rPr sz="3600" spc="-290" dirty="0">
                <a:latin typeface="Tahoma"/>
                <a:cs typeface="Tahoma"/>
              </a:rPr>
              <a:t> </a:t>
            </a:r>
            <a:r>
              <a:rPr sz="3600" spc="-50" dirty="0">
                <a:latin typeface="Tahoma"/>
                <a:cs typeface="Tahoma"/>
              </a:rPr>
              <a:t>of </a:t>
            </a:r>
            <a:r>
              <a:rPr sz="3600" spc="228" dirty="0">
                <a:latin typeface="Tahoma"/>
                <a:cs typeface="Tahoma"/>
              </a:rPr>
              <a:t>SAM</a:t>
            </a:r>
            <a:r>
              <a:rPr sz="3600" spc="-390" dirty="0">
                <a:latin typeface="Tahoma"/>
                <a:cs typeface="Tahoma"/>
              </a:rPr>
              <a:t> </a:t>
            </a:r>
            <a:r>
              <a:rPr sz="3600" dirty="0">
                <a:latin typeface="Tahoma"/>
                <a:cs typeface="Tahoma"/>
              </a:rPr>
              <a:t>accounts</a:t>
            </a:r>
            <a:r>
              <a:rPr sz="3600" spc="-380" dirty="0">
                <a:latin typeface="Tahoma"/>
                <a:cs typeface="Tahoma"/>
              </a:rPr>
              <a:t> </a:t>
            </a:r>
            <a:r>
              <a:rPr sz="3600" spc="-50" dirty="0">
                <a:latin typeface="Tahoma"/>
                <a:cs typeface="Tahoma"/>
              </a:rPr>
              <a:t>and</a:t>
            </a:r>
            <a:r>
              <a:rPr sz="3600" spc="-380" dirty="0">
                <a:latin typeface="Tahoma"/>
                <a:cs typeface="Tahoma"/>
              </a:rPr>
              <a:t> </a:t>
            </a:r>
            <a:r>
              <a:rPr sz="3600" spc="-20" dirty="0">
                <a:latin typeface="Tahoma"/>
                <a:cs typeface="Tahoma"/>
              </a:rPr>
              <a:t>shares</a:t>
            </a:r>
            <a:endParaRPr sz="3600" dirty="0">
              <a:latin typeface="Tahoma"/>
              <a:cs typeface="Tahoma"/>
            </a:endParaRPr>
          </a:p>
          <a:p>
            <a:pPr marL="758190" indent="-732790">
              <a:spcBef>
                <a:spcPts val="630"/>
              </a:spcBef>
              <a:buFont typeface="Arial MT"/>
              <a:buChar char="●"/>
              <a:tabLst>
                <a:tab pos="758190" algn="l"/>
              </a:tabLst>
            </a:pPr>
            <a:r>
              <a:rPr sz="3600" dirty="0">
                <a:latin typeface="Tahoma"/>
                <a:cs typeface="Tahoma"/>
              </a:rPr>
              <a:t>RNG\Seed:</a:t>
            </a:r>
            <a:r>
              <a:rPr sz="3600" spc="-400" dirty="0">
                <a:latin typeface="Tahoma"/>
                <a:cs typeface="Tahoma"/>
              </a:rPr>
              <a:t> </a:t>
            </a:r>
            <a:r>
              <a:rPr sz="3600" spc="-20" dirty="0">
                <a:latin typeface="Tahoma"/>
                <a:cs typeface="Tahoma"/>
              </a:rPr>
              <a:t>seed</a:t>
            </a:r>
            <a:r>
              <a:rPr sz="3600" spc="-390" dirty="0">
                <a:latin typeface="Tahoma"/>
                <a:cs typeface="Tahoma"/>
              </a:rPr>
              <a:t> </a:t>
            </a:r>
            <a:r>
              <a:rPr sz="3600" spc="-20" dirty="0">
                <a:latin typeface="Tahoma"/>
                <a:cs typeface="Tahoma"/>
              </a:rPr>
              <a:t>used</a:t>
            </a:r>
            <a:r>
              <a:rPr sz="3600" spc="-400" dirty="0">
                <a:latin typeface="Tahoma"/>
                <a:cs typeface="Tahoma"/>
              </a:rPr>
              <a:t> </a:t>
            </a:r>
            <a:r>
              <a:rPr sz="3600" dirty="0">
                <a:latin typeface="Tahoma"/>
                <a:cs typeface="Tahoma"/>
              </a:rPr>
              <a:t>for</a:t>
            </a:r>
            <a:r>
              <a:rPr sz="3600" spc="-390" dirty="0">
                <a:latin typeface="Tahoma"/>
                <a:cs typeface="Tahoma"/>
              </a:rPr>
              <a:t> </a:t>
            </a:r>
            <a:r>
              <a:rPr sz="3600" dirty="0">
                <a:latin typeface="Tahoma"/>
                <a:cs typeface="Tahoma"/>
              </a:rPr>
              <a:t>random</a:t>
            </a:r>
            <a:r>
              <a:rPr sz="3600" spc="-400" dirty="0">
                <a:latin typeface="Tahoma"/>
                <a:cs typeface="Tahoma"/>
              </a:rPr>
              <a:t> </a:t>
            </a:r>
            <a:r>
              <a:rPr sz="3600" dirty="0">
                <a:latin typeface="Tahoma"/>
                <a:cs typeface="Tahoma"/>
              </a:rPr>
              <a:t>number</a:t>
            </a:r>
            <a:r>
              <a:rPr sz="3600" spc="-390" dirty="0">
                <a:latin typeface="Tahoma"/>
                <a:cs typeface="Tahoma"/>
              </a:rPr>
              <a:t> </a:t>
            </a:r>
            <a:r>
              <a:rPr sz="3600" spc="-20" dirty="0">
                <a:latin typeface="Tahoma"/>
                <a:cs typeface="Tahoma"/>
              </a:rPr>
              <a:t>generation</a:t>
            </a:r>
            <a:endParaRPr sz="3600" dirty="0">
              <a:latin typeface="Tahoma"/>
              <a:cs typeface="Tahoma"/>
            </a:endParaRPr>
          </a:p>
          <a:p>
            <a:pPr marL="758190" marR="10160" indent="-734060">
              <a:lnSpc>
                <a:spcPct val="114599"/>
              </a:lnSpc>
              <a:buFont typeface="Arial MT"/>
              <a:buChar char="●"/>
              <a:tabLst>
                <a:tab pos="758190" algn="l"/>
              </a:tabLst>
            </a:pPr>
            <a:r>
              <a:rPr sz="3600" dirty="0">
                <a:latin typeface="Tahoma"/>
                <a:cs typeface="Tahoma"/>
              </a:rPr>
              <a:t>HKEY_CLASSES_ROOT\*:</a:t>
            </a:r>
            <a:r>
              <a:rPr sz="3600" spc="-330" dirty="0">
                <a:latin typeface="Tahoma"/>
                <a:cs typeface="Tahoma"/>
              </a:rPr>
              <a:t> </a:t>
            </a:r>
            <a:r>
              <a:rPr sz="3600" spc="-50" dirty="0">
                <a:latin typeface="Tahoma"/>
                <a:cs typeface="Tahoma"/>
              </a:rPr>
              <a:t>mapping</a:t>
            </a:r>
            <a:r>
              <a:rPr sz="3600" spc="-320" dirty="0">
                <a:latin typeface="Tahoma"/>
                <a:cs typeface="Tahoma"/>
              </a:rPr>
              <a:t> </a:t>
            </a:r>
            <a:r>
              <a:rPr sz="3600" dirty="0">
                <a:latin typeface="Tahoma"/>
                <a:cs typeface="Tahoma"/>
              </a:rPr>
              <a:t>of</a:t>
            </a:r>
            <a:r>
              <a:rPr sz="3600" spc="-320" dirty="0">
                <a:latin typeface="Tahoma"/>
                <a:cs typeface="Tahoma"/>
              </a:rPr>
              <a:t> </a:t>
            </a:r>
            <a:r>
              <a:rPr sz="3600" dirty="0">
                <a:latin typeface="Tahoma"/>
                <a:cs typeface="Tahoma"/>
              </a:rPr>
              <a:t>all</a:t>
            </a:r>
            <a:r>
              <a:rPr sz="3600" spc="-320" dirty="0">
                <a:latin typeface="Tahoma"/>
                <a:cs typeface="Tahoma"/>
              </a:rPr>
              <a:t> </a:t>
            </a:r>
            <a:r>
              <a:rPr sz="3600" dirty="0">
                <a:latin typeface="Tahoma"/>
                <a:cs typeface="Tahoma"/>
              </a:rPr>
              <a:t>known</a:t>
            </a:r>
            <a:r>
              <a:rPr sz="3600" spc="-320" dirty="0">
                <a:latin typeface="Tahoma"/>
                <a:cs typeface="Tahoma"/>
              </a:rPr>
              <a:t> </a:t>
            </a:r>
            <a:r>
              <a:rPr sz="3600" dirty="0">
                <a:latin typeface="Tahoma"/>
                <a:cs typeface="Tahoma"/>
              </a:rPr>
              <a:t>file</a:t>
            </a:r>
            <a:r>
              <a:rPr sz="3600" spc="-320" dirty="0">
                <a:latin typeface="Tahoma"/>
                <a:cs typeface="Tahoma"/>
              </a:rPr>
              <a:t> </a:t>
            </a:r>
            <a:r>
              <a:rPr sz="3600" spc="-20" dirty="0">
                <a:latin typeface="Tahoma"/>
                <a:cs typeface="Tahoma"/>
              </a:rPr>
              <a:t>extensions </a:t>
            </a:r>
            <a:r>
              <a:rPr sz="3600" dirty="0">
                <a:latin typeface="Tahoma"/>
                <a:cs typeface="Tahoma"/>
              </a:rPr>
              <a:t>to</a:t>
            </a:r>
            <a:r>
              <a:rPr sz="3600" spc="-260" dirty="0">
                <a:latin typeface="Tahoma"/>
                <a:cs typeface="Tahoma"/>
              </a:rPr>
              <a:t> </a:t>
            </a:r>
            <a:r>
              <a:rPr sz="3600" spc="-20" dirty="0">
                <a:latin typeface="Tahoma"/>
                <a:cs typeface="Tahoma"/>
              </a:rPr>
              <a:t>programs</a:t>
            </a:r>
            <a:endParaRPr sz="3600" dirty="0">
              <a:latin typeface="Tahoma"/>
              <a:cs typeface="Tahoma"/>
            </a:endParaRPr>
          </a:p>
        </p:txBody>
      </p:sp>
    </p:spTree>
    <p:extLst>
      <p:ext uri="{BB962C8B-B14F-4D97-AF65-F5344CB8AC3E}">
        <p14:creationId xmlns:p14="http://schemas.microsoft.com/office/powerpoint/2010/main" val="14031160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1340898"/>
            <a:ext cx="16459200" cy="702756"/>
          </a:xfrm>
          <a:prstGeom prst="rect">
            <a:avLst/>
          </a:prstGeom>
        </p:spPr>
        <p:txBody>
          <a:bodyPr vert="horz" wrap="square" lIns="0" tIns="25400" rIns="0" bIns="0" rtlCol="0" anchor="ctr">
            <a:spAutoFit/>
          </a:bodyPr>
          <a:lstStyle/>
          <a:p>
            <a:pPr marL="25400" algn="l">
              <a:spcBef>
                <a:spcPts val="200"/>
              </a:spcBef>
            </a:pPr>
            <a:r>
              <a:rPr b="1" spc="-40" dirty="0">
                <a:solidFill>
                  <a:srgbClr val="FF0000"/>
                </a:solidFill>
              </a:rPr>
              <a:t>Tin</a:t>
            </a:r>
            <a:r>
              <a:rPr b="1" spc="-300" dirty="0">
                <a:solidFill>
                  <a:srgbClr val="FF0000"/>
                </a:solidFill>
              </a:rPr>
              <a:t> </a:t>
            </a:r>
            <a:r>
              <a:rPr b="1" dirty="0">
                <a:solidFill>
                  <a:srgbClr val="FF0000"/>
                </a:solidFill>
              </a:rPr>
              <a:t>Foil</a:t>
            </a:r>
            <a:r>
              <a:rPr b="1" spc="-300" dirty="0">
                <a:solidFill>
                  <a:srgbClr val="FF0000"/>
                </a:solidFill>
              </a:rPr>
              <a:t> </a:t>
            </a:r>
            <a:r>
              <a:rPr b="1" dirty="0">
                <a:solidFill>
                  <a:srgbClr val="FF0000"/>
                </a:solidFill>
              </a:rPr>
              <a:t>Hats</a:t>
            </a:r>
            <a:r>
              <a:rPr b="1" spc="-290" dirty="0">
                <a:solidFill>
                  <a:srgbClr val="FF0000"/>
                </a:solidFill>
              </a:rPr>
              <a:t> </a:t>
            </a:r>
            <a:r>
              <a:rPr b="1" dirty="0">
                <a:solidFill>
                  <a:srgbClr val="FF0000"/>
                </a:solidFill>
              </a:rPr>
              <a:t>in</a:t>
            </a:r>
            <a:r>
              <a:rPr b="1" spc="-300" dirty="0">
                <a:solidFill>
                  <a:srgbClr val="FF0000"/>
                </a:solidFill>
              </a:rPr>
              <a:t> </a:t>
            </a:r>
            <a:r>
              <a:rPr b="1" spc="130" dirty="0">
                <a:solidFill>
                  <a:srgbClr val="FF0000"/>
                </a:solidFill>
              </a:rPr>
              <a:t>Windows</a:t>
            </a:r>
          </a:p>
        </p:txBody>
      </p:sp>
      <p:sp>
        <p:nvSpPr>
          <p:cNvPr id="3" name="object 3"/>
          <p:cNvSpPr txBox="1"/>
          <p:nvPr/>
        </p:nvSpPr>
        <p:spPr>
          <a:xfrm>
            <a:off x="762000" y="3262862"/>
            <a:ext cx="15214990" cy="4157035"/>
          </a:xfrm>
          <a:prstGeom prst="rect">
            <a:avLst/>
          </a:prstGeom>
        </p:spPr>
        <p:txBody>
          <a:bodyPr vert="horz" wrap="square" lIns="0" tIns="25400" rIns="0" bIns="0" rtlCol="0">
            <a:spAutoFit/>
          </a:bodyPr>
          <a:lstStyle/>
          <a:p>
            <a:pPr marL="25400">
              <a:spcBef>
                <a:spcPts val="200"/>
              </a:spcBef>
            </a:pPr>
            <a:r>
              <a:rPr sz="3600" spc="140" dirty="0">
                <a:latin typeface="Tahoma"/>
                <a:cs typeface="Tahoma"/>
              </a:rPr>
              <a:t>How</a:t>
            </a:r>
            <a:r>
              <a:rPr sz="3600" spc="-310" dirty="0">
                <a:latin typeface="Tahoma"/>
                <a:cs typeface="Tahoma"/>
              </a:rPr>
              <a:t> </a:t>
            </a:r>
            <a:r>
              <a:rPr sz="3600" dirty="0">
                <a:latin typeface="Tahoma"/>
                <a:cs typeface="Tahoma"/>
              </a:rPr>
              <a:t>to</a:t>
            </a:r>
            <a:r>
              <a:rPr sz="3600" spc="-310" dirty="0">
                <a:latin typeface="Tahoma"/>
                <a:cs typeface="Tahoma"/>
              </a:rPr>
              <a:t> </a:t>
            </a:r>
            <a:r>
              <a:rPr sz="3600" dirty="0">
                <a:latin typeface="Tahoma"/>
                <a:cs typeface="Tahoma"/>
              </a:rPr>
              <a:t>disable</a:t>
            </a:r>
            <a:r>
              <a:rPr sz="3600" spc="-310" dirty="0">
                <a:latin typeface="Tahoma"/>
                <a:cs typeface="Tahoma"/>
              </a:rPr>
              <a:t> </a:t>
            </a:r>
            <a:r>
              <a:rPr sz="3600" dirty="0">
                <a:latin typeface="Tahoma"/>
                <a:cs typeface="Tahoma"/>
              </a:rPr>
              <a:t>built-in</a:t>
            </a:r>
            <a:r>
              <a:rPr sz="3600" spc="-310" dirty="0">
                <a:latin typeface="Tahoma"/>
                <a:cs typeface="Tahoma"/>
              </a:rPr>
              <a:t> </a:t>
            </a:r>
            <a:r>
              <a:rPr sz="3600" spc="-20" dirty="0">
                <a:latin typeface="Tahoma"/>
                <a:cs typeface="Tahoma"/>
              </a:rPr>
              <a:t>tracking</a:t>
            </a:r>
            <a:endParaRPr sz="3600" dirty="0">
              <a:latin typeface="Tahoma"/>
              <a:cs typeface="Tahoma"/>
            </a:endParaRPr>
          </a:p>
          <a:p>
            <a:pPr marL="938530" indent="-819150">
              <a:spcBef>
                <a:spcPts val="3778"/>
              </a:spcBef>
              <a:buAutoNum type="arabicPeriod"/>
              <a:tabLst>
                <a:tab pos="938530" algn="l"/>
              </a:tabLst>
            </a:pPr>
            <a:r>
              <a:rPr sz="3600" dirty="0">
                <a:latin typeface="Tahoma"/>
                <a:cs typeface="Tahoma"/>
              </a:rPr>
              <a:t>Don’t</a:t>
            </a:r>
            <a:r>
              <a:rPr sz="3600" spc="-250" dirty="0">
                <a:latin typeface="Tahoma"/>
                <a:cs typeface="Tahoma"/>
              </a:rPr>
              <a:t> </a:t>
            </a:r>
            <a:r>
              <a:rPr sz="3600" spc="-20" dirty="0">
                <a:latin typeface="Tahoma"/>
                <a:cs typeface="Tahoma"/>
              </a:rPr>
              <a:t>use</a:t>
            </a:r>
            <a:r>
              <a:rPr sz="3600" spc="-240" dirty="0">
                <a:latin typeface="Tahoma"/>
                <a:cs typeface="Tahoma"/>
              </a:rPr>
              <a:t> </a:t>
            </a:r>
            <a:r>
              <a:rPr sz="3600" dirty="0">
                <a:latin typeface="Tahoma"/>
                <a:cs typeface="Tahoma"/>
              </a:rPr>
              <a:t>your</a:t>
            </a:r>
            <a:r>
              <a:rPr sz="3600" spc="-240" dirty="0">
                <a:latin typeface="Tahoma"/>
                <a:cs typeface="Tahoma"/>
              </a:rPr>
              <a:t> </a:t>
            </a:r>
            <a:r>
              <a:rPr sz="3600" dirty="0">
                <a:latin typeface="Tahoma"/>
                <a:cs typeface="Tahoma"/>
              </a:rPr>
              <a:t>microsoft</a:t>
            </a:r>
            <a:r>
              <a:rPr sz="3600" spc="-240" dirty="0">
                <a:latin typeface="Tahoma"/>
                <a:cs typeface="Tahoma"/>
              </a:rPr>
              <a:t> </a:t>
            </a:r>
            <a:r>
              <a:rPr sz="3600" dirty="0">
                <a:latin typeface="Tahoma"/>
                <a:cs typeface="Tahoma"/>
              </a:rPr>
              <a:t>account</a:t>
            </a:r>
            <a:r>
              <a:rPr sz="3600" spc="-240" dirty="0">
                <a:latin typeface="Tahoma"/>
                <a:cs typeface="Tahoma"/>
              </a:rPr>
              <a:t> </a:t>
            </a:r>
            <a:r>
              <a:rPr sz="3600" spc="-70" dirty="0">
                <a:latin typeface="Tahoma"/>
                <a:cs typeface="Tahoma"/>
              </a:rPr>
              <a:t>as</a:t>
            </a:r>
            <a:r>
              <a:rPr sz="3600" spc="-240" dirty="0">
                <a:latin typeface="Tahoma"/>
                <a:cs typeface="Tahoma"/>
              </a:rPr>
              <a:t> </a:t>
            </a:r>
            <a:r>
              <a:rPr sz="3600" spc="-20" dirty="0">
                <a:latin typeface="Tahoma"/>
                <a:cs typeface="Tahoma"/>
              </a:rPr>
              <a:t>login</a:t>
            </a:r>
            <a:endParaRPr sz="3600" dirty="0">
              <a:latin typeface="Tahoma"/>
              <a:cs typeface="Tahoma"/>
            </a:endParaRPr>
          </a:p>
          <a:p>
            <a:pPr marL="1852930" lvl="1" indent="-784860">
              <a:spcBef>
                <a:spcPts val="630"/>
              </a:spcBef>
              <a:buAutoNum type="alphaLcPeriod"/>
              <a:tabLst>
                <a:tab pos="1852930" algn="l"/>
              </a:tabLst>
            </a:pPr>
            <a:r>
              <a:rPr sz="3600" dirty="0">
                <a:latin typeface="Tahoma"/>
                <a:cs typeface="Tahoma"/>
              </a:rPr>
              <a:t>“Local</a:t>
            </a:r>
            <a:r>
              <a:rPr sz="3600" spc="-400" dirty="0">
                <a:latin typeface="Tahoma"/>
                <a:cs typeface="Tahoma"/>
              </a:rPr>
              <a:t> </a:t>
            </a:r>
            <a:r>
              <a:rPr sz="3600" dirty="0">
                <a:latin typeface="Tahoma"/>
                <a:cs typeface="Tahoma"/>
              </a:rPr>
              <a:t>account”</a:t>
            </a:r>
            <a:r>
              <a:rPr sz="3600" spc="-390" dirty="0">
                <a:latin typeface="Tahoma"/>
                <a:cs typeface="Tahoma"/>
              </a:rPr>
              <a:t> </a:t>
            </a:r>
            <a:r>
              <a:rPr sz="3600" spc="-560" dirty="0">
                <a:latin typeface="Tahoma"/>
                <a:cs typeface="Tahoma"/>
              </a:rPr>
              <a:t>=</a:t>
            </a:r>
            <a:r>
              <a:rPr sz="3600" spc="-390" dirty="0">
                <a:latin typeface="Tahoma"/>
                <a:cs typeface="Tahoma"/>
              </a:rPr>
              <a:t> </a:t>
            </a:r>
            <a:r>
              <a:rPr sz="3600" dirty="0">
                <a:latin typeface="Tahoma"/>
                <a:cs typeface="Tahoma"/>
              </a:rPr>
              <a:t>less</a:t>
            </a:r>
            <a:r>
              <a:rPr sz="3600" spc="-390" dirty="0">
                <a:latin typeface="Tahoma"/>
                <a:cs typeface="Tahoma"/>
              </a:rPr>
              <a:t> </a:t>
            </a:r>
            <a:r>
              <a:rPr sz="3600" dirty="0">
                <a:latin typeface="Tahoma"/>
                <a:cs typeface="Tahoma"/>
              </a:rPr>
              <a:t>tracked</a:t>
            </a:r>
            <a:r>
              <a:rPr sz="3600" spc="-390" dirty="0">
                <a:latin typeface="Tahoma"/>
                <a:cs typeface="Tahoma"/>
              </a:rPr>
              <a:t> </a:t>
            </a:r>
            <a:r>
              <a:rPr sz="3600" spc="-20" dirty="0">
                <a:latin typeface="Tahoma"/>
                <a:cs typeface="Tahoma"/>
              </a:rPr>
              <a:t>account</a:t>
            </a:r>
            <a:endParaRPr sz="3600" dirty="0">
              <a:latin typeface="Tahoma"/>
              <a:cs typeface="Tahoma"/>
            </a:endParaRPr>
          </a:p>
          <a:p>
            <a:pPr marL="939800" marR="372110" indent="-820418">
              <a:lnSpc>
                <a:spcPct val="114599"/>
              </a:lnSpc>
              <a:buAutoNum type="arabicPeriod"/>
              <a:tabLst>
                <a:tab pos="939800" algn="l"/>
              </a:tabLst>
            </a:pPr>
            <a:r>
              <a:rPr sz="3600" dirty="0">
                <a:latin typeface="Tahoma"/>
                <a:cs typeface="Tahoma"/>
              </a:rPr>
              <a:t>Disable</a:t>
            </a:r>
            <a:r>
              <a:rPr sz="3600" spc="-330" dirty="0">
                <a:latin typeface="Tahoma"/>
                <a:cs typeface="Tahoma"/>
              </a:rPr>
              <a:t> </a:t>
            </a:r>
            <a:r>
              <a:rPr sz="3600" dirty="0">
                <a:latin typeface="Tahoma"/>
                <a:cs typeface="Tahoma"/>
              </a:rPr>
              <a:t>associated</a:t>
            </a:r>
            <a:r>
              <a:rPr sz="3600" spc="-320" dirty="0">
                <a:latin typeface="Tahoma"/>
                <a:cs typeface="Tahoma"/>
              </a:rPr>
              <a:t> </a:t>
            </a:r>
            <a:r>
              <a:rPr sz="3600" dirty="0">
                <a:latin typeface="Tahoma"/>
                <a:cs typeface="Tahoma"/>
              </a:rPr>
              <a:t>services</a:t>
            </a:r>
            <a:r>
              <a:rPr sz="3600" spc="-320" dirty="0">
                <a:latin typeface="Tahoma"/>
                <a:cs typeface="Tahoma"/>
              </a:rPr>
              <a:t> </a:t>
            </a:r>
            <a:r>
              <a:rPr sz="3600" dirty="0">
                <a:latin typeface="Tahoma"/>
                <a:cs typeface="Tahoma"/>
              </a:rPr>
              <a:t>that</a:t>
            </a:r>
            <a:r>
              <a:rPr sz="3600" spc="-320" dirty="0">
                <a:latin typeface="Tahoma"/>
                <a:cs typeface="Tahoma"/>
              </a:rPr>
              <a:t> </a:t>
            </a:r>
            <a:r>
              <a:rPr sz="3600" dirty="0">
                <a:latin typeface="Tahoma"/>
                <a:cs typeface="Tahoma"/>
              </a:rPr>
              <a:t>keep</a:t>
            </a:r>
            <a:r>
              <a:rPr sz="3600" spc="-320" dirty="0">
                <a:latin typeface="Tahoma"/>
                <a:cs typeface="Tahoma"/>
              </a:rPr>
              <a:t> </a:t>
            </a:r>
            <a:r>
              <a:rPr sz="3600" dirty="0">
                <a:latin typeface="Tahoma"/>
                <a:cs typeface="Tahoma"/>
              </a:rPr>
              <a:t>track</a:t>
            </a:r>
            <a:r>
              <a:rPr sz="3600" spc="-320" dirty="0">
                <a:latin typeface="Tahoma"/>
                <a:cs typeface="Tahoma"/>
              </a:rPr>
              <a:t> </a:t>
            </a:r>
            <a:r>
              <a:rPr sz="3600" dirty="0">
                <a:latin typeface="Tahoma"/>
                <a:cs typeface="Tahoma"/>
              </a:rPr>
              <a:t>of</a:t>
            </a:r>
            <a:r>
              <a:rPr sz="3600" spc="-320" dirty="0">
                <a:latin typeface="Tahoma"/>
                <a:cs typeface="Tahoma"/>
              </a:rPr>
              <a:t> </a:t>
            </a:r>
            <a:r>
              <a:rPr sz="3600" dirty="0">
                <a:latin typeface="Tahoma"/>
                <a:cs typeface="Tahoma"/>
              </a:rPr>
              <a:t>location,</a:t>
            </a:r>
            <a:r>
              <a:rPr sz="3600" spc="-320" dirty="0">
                <a:latin typeface="Tahoma"/>
                <a:cs typeface="Tahoma"/>
              </a:rPr>
              <a:t> </a:t>
            </a:r>
            <a:r>
              <a:rPr sz="3600" spc="-40" dirty="0">
                <a:latin typeface="Tahoma"/>
                <a:cs typeface="Tahoma"/>
              </a:rPr>
              <a:t>what </a:t>
            </a:r>
            <a:r>
              <a:rPr sz="3600" dirty="0">
                <a:latin typeface="Tahoma"/>
                <a:cs typeface="Tahoma"/>
              </a:rPr>
              <a:t>websites</a:t>
            </a:r>
            <a:r>
              <a:rPr sz="3600" spc="-400" dirty="0">
                <a:latin typeface="Tahoma"/>
                <a:cs typeface="Tahoma"/>
              </a:rPr>
              <a:t> </a:t>
            </a:r>
            <a:r>
              <a:rPr sz="3600" dirty="0">
                <a:latin typeface="Tahoma"/>
                <a:cs typeface="Tahoma"/>
              </a:rPr>
              <a:t>you</a:t>
            </a:r>
            <a:r>
              <a:rPr sz="3600" spc="-390" dirty="0">
                <a:latin typeface="Tahoma"/>
                <a:cs typeface="Tahoma"/>
              </a:rPr>
              <a:t> </a:t>
            </a:r>
            <a:r>
              <a:rPr sz="3600" spc="-20" dirty="0">
                <a:latin typeface="Tahoma"/>
                <a:cs typeface="Tahoma"/>
              </a:rPr>
              <a:t>have</a:t>
            </a:r>
            <a:r>
              <a:rPr sz="3600" spc="-390" dirty="0">
                <a:latin typeface="Tahoma"/>
                <a:cs typeface="Tahoma"/>
              </a:rPr>
              <a:t> </a:t>
            </a:r>
            <a:r>
              <a:rPr sz="3600" dirty="0">
                <a:latin typeface="Tahoma"/>
                <a:cs typeface="Tahoma"/>
              </a:rPr>
              <a:t>visited,</a:t>
            </a:r>
            <a:r>
              <a:rPr sz="3600" spc="-390" dirty="0">
                <a:latin typeface="Tahoma"/>
                <a:cs typeface="Tahoma"/>
              </a:rPr>
              <a:t> </a:t>
            </a:r>
            <a:r>
              <a:rPr sz="3600" spc="-40" dirty="0">
                <a:latin typeface="Tahoma"/>
                <a:cs typeface="Tahoma"/>
              </a:rPr>
              <a:t>etc.</a:t>
            </a:r>
            <a:endParaRPr sz="3600" dirty="0">
              <a:latin typeface="Tahoma"/>
              <a:cs typeface="Tahoma"/>
            </a:endParaRPr>
          </a:p>
          <a:p>
            <a:pPr marL="938530" indent="-819150">
              <a:spcBef>
                <a:spcPts val="630"/>
              </a:spcBef>
              <a:buAutoNum type="arabicPeriod"/>
              <a:tabLst>
                <a:tab pos="938530" algn="l"/>
              </a:tabLst>
            </a:pPr>
            <a:r>
              <a:rPr sz="3600" dirty="0">
                <a:latin typeface="Tahoma"/>
                <a:cs typeface="Tahoma"/>
              </a:rPr>
              <a:t>Limit</a:t>
            </a:r>
            <a:r>
              <a:rPr sz="3600" spc="-300" dirty="0">
                <a:latin typeface="Tahoma"/>
                <a:cs typeface="Tahoma"/>
              </a:rPr>
              <a:t> </a:t>
            </a:r>
            <a:r>
              <a:rPr sz="3600" dirty="0">
                <a:latin typeface="Tahoma"/>
                <a:cs typeface="Tahoma"/>
              </a:rPr>
              <a:t>which</a:t>
            </a:r>
            <a:r>
              <a:rPr sz="3600" spc="-300" dirty="0">
                <a:latin typeface="Tahoma"/>
                <a:cs typeface="Tahoma"/>
              </a:rPr>
              <a:t> </a:t>
            </a:r>
            <a:r>
              <a:rPr sz="3600" spc="-50" dirty="0">
                <a:latin typeface="Tahoma"/>
                <a:cs typeface="Tahoma"/>
              </a:rPr>
              <a:t>apps</a:t>
            </a:r>
            <a:r>
              <a:rPr sz="3600" spc="-300" dirty="0">
                <a:latin typeface="Tahoma"/>
                <a:cs typeface="Tahoma"/>
              </a:rPr>
              <a:t> </a:t>
            </a:r>
            <a:r>
              <a:rPr sz="3600" spc="-20" dirty="0">
                <a:latin typeface="Tahoma"/>
                <a:cs typeface="Tahoma"/>
              </a:rPr>
              <a:t>can</a:t>
            </a:r>
            <a:r>
              <a:rPr sz="3600" spc="-290" dirty="0">
                <a:latin typeface="Tahoma"/>
                <a:cs typeface="Tahoma"/>
              </a:rPr>
              <a:t> </a:t>
            </a:r>
            <a:r>
              <a:rPr sz="3600" dirty="0">
                <a:latin typeface="Tahoma"/>
                <a:cs typeface="Tahoma"/>
              </a:rPr>
              <a:t>utilize</a:t>
            </a:r>
            <a:r>
              <a:rPr sz="3600" spc="-300" dirty="0">
                <a:latin typeface="Tahoma"/>
                <a:cs typeface="Tahoma"/>
              </a:rPr>
              <a:t> </a:t>
            </a:r>
            <a:r>
              <a:rPr sz="3600" spc="-90" dirty="0">
                <a:latin typeface="Tahoma"/>
                <a:cs typeface="Tahoma"/>
              </a:rPr>
              <a:t>camera,</a:t>
            </a:r>
            <a:r>
              <a:rPr sz="3600" spc="-300" dirty="0">
                <a:latin typeface="Tahoma"/>
                <a:cs typeface="Tahoma"/>
              </a:rPr>
              <a:t> </a:t>
            </a:r>
            <a:r>
              <a:rPr sz="3600" dirty="0">
                <a:latin typeface="Tahoma"/>
                <a:cs typeface="Tahoma"/>
              </a:rPr>
              <a:t>location,</a:t>
            </a:r>
            <a:r>
              <a:rPr sz="3600" spc="-290" dirty="0">
                <a:latin typeface="Tahoma"/>
                <a:cs typeface="Tahoma"/>
              </a:rPr>
              <a:t> </a:t>
            </a:r>
            <a:r>
              <a:rPr sz="3600" spc="-20" dirty="0">
                <a:latin typeface="Tahoma"/>
                <a:cs typeface="Tahoma"/>
              </a:rPr>
              <a:t>microphone,</a:t>
            </a:r>
            <a:r>
              <a:rPr sz="3600" spc="-300" dirty="0">
                <a:latin typeface="Tahoma"/>
                <a:cs typeface="Tahoma"/>
              </a:rPr>
              <a:t> </a:t>
            </a:r>
            <a:r>
              <a:rPr sz="3600" spc="-40" dirty="0">
                <a:latin typeface="Tahoma"/>
                <a:cs typeface="Tahoma"/>
              </a:rPr>
              <a:t>etc.</a:t>
            </a:r>
            <a:endParaRPr sz="3600" dirty="0">
              <a:latin typeface="Tahoma"/>
              <a:cs typeface="Tahoma"/>
            </a:endParaRPr>
          </a:p>
        </p:txBody>
      </p:sp>
    </p:spTree>
    <p:extLst>
      <p:ext uri="{BB962C8B-B14F-4D97-AF65-F5344CB8AC3E}">
        <p14:creationId xmlns:p14="http://schemas.microsoft.com/office/powerpoint/2010/main" val="15979145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93750" y="4780637"/>
            <a:ext cx="5742940" cy="887422"/>
          </a:xfrm>
          <a:prstGeom prst="rect">
            <a:avLst/>
          </a:prstGeom>
        </p:spPr>
        <p:txBody>
          <a:bodyPr vert="horz" wrap="square" lIns="0" tIns="25400" rIns="0" bIns="0" rtlCol="0" anchor="ctr">
            <a:spAutoFit/>
          </a:bodyPr>
          <a:lstStyle/>
          <a:p>
            <a:pPr marL="25400">
              <a:spcBef>
                <a:spcPts val="200"/>
              </a:spcBef>
            </a:pPr>
            <a:r>
              <a:rPr sz="5600" b="1" dirty="0">
                <a:solidFill>
                  <a:srgbClr val="FF0000"/>
                </a:solidFill>
              </a:rPr>
              <a:t>Active</a:t>
            </a:r>
            <a:r>
              <a:rPr sz="5600" b="1" spc="-340" dirty="0">
                <a:solidFill>
                  <a:srgbClr val="FF0000"/>
                </a:solidFill>
              </a:rPr>
              <a:t> </a:t>
            </a:r>
            <a:r>
              <a:rPr sz="5600" b="1" spc="-20" dirty="0">
                <a:solidFill>
                  <a:srgbClr val="FF0000"/>
                </a:solidFill>
              </a:rPr>
              <a:t>Directory</a:t>
            </a:r>
            <a:endParaRPr sz="5600" b="1" dirty="0">
              <a:solidFill>
                <a:srgbClr val="FF0000"/>
              </a:solidFill>
            </a:endParaRPr>
          </a:p>
        </p:txBody>
      </p:sp>
    </p:spTree>
    <p:extLst>
      <p:ext uri="{BB962C8B-B14F-4D97-AF65-F5344CB8AC3E}">
        <p14:creationId xmlns:p14="http://schemas.microsoft.com/office/powerpoint/2010/main" val="28280448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1340898"/>
            <a:ext cx="16459200" cy="702756"/>
          </a:xfrm>
          <a:prstGeom prst="rect">
            <a:avLst/>
          </a:prstGeom>
        </p:spPr>
        <p:txBody>
          <a:bodyPr vert="horz" wrap="square" lIns="0" tIns="25400" rIns="0" bIns="0" rtlCol="0" anchor="ctr">
            <a:spAutoFit/>
          </a:bodyPr>
          <a:lstStyle/>
          <a:p>
            <a:pPr marL="25400" algn="l">
              <a:spcBef>
                <a:spcPts val="200"/>
              </a:spcBef>
            </a:pPr>
            <a:r>
              <a:rPr b="1" spc="180" dirty="0">
                <a:solidFill>
                  <a:srgbClr val="FF0000"/>
                </a:solidFill>
              </a:rPr>
              <a:t>What</a:t>
            </a:r>
            <a:r>
              <a:rPr b="1" spc="-360" dirty="0">
                <a:solidFill>
                  <a:srgbClr val="FF0000"/>
                </a:solidFill>
              </a:rPr>
              <a:t> </a:t>
            </a:r>
            <a:r>
              <a:rPr b="1" spc="-110" dirty="0">
                <a:solidFill>
                  <a:srgbClr val="FF0000"/>
                </a:solidFill>
              </a:rPr>
              <a:t>is</a:t>
            </a:r>
            <a:r>
              <a:rPr b="1" spc="-360" dirty="0">
                <a:solidFill>
                  <a:srgbClr val="FF0000"/>
                </a:solidFill>
              </a:rPr>
              <a:t> </a:t>
            </a:r>
            <a:r>
              <a:rPr b="1" dirty="0">
                <a:solidFill>
                  <a:srgbClr val="FF0000"/>
                </a:solidFill>
              </a:rPr>
              <a:t>Active</a:t>
            </a:r>
            <a:r>
              <a:rPr b="1" spc="-360" dirty="0">
                <a:solidFill>
                  <a:srgbClr val="FF0000"/>
                </a:solidFill>
              </a:rPr>
              <a:t> </a:t>
            </a:r>
            <a:r>
              <a:rPr b="1" spc="-20" dirty="0">
                <a:solidFill>
                  <a:srgbClr val="FF0000"/>
                </a:solidFill>
              </a:rPr>
              <a:t>Directory?</a:t>
            </a:r>
          </a:p>
        </p:txBody>
      </p:sp>
      <p:sp>
        <p:nvSpPr>
          <p:cNvPr id="3" name="object 3"/>
          <p:cNvSpPr txBox="1"/>
          <p:nvPr/>
        </p:nvSpPr>
        <p:spPr>
          <a:xfrm>
            <a:off x="914400" y="3182852"/>
            <a:ext cx="15232769" cy="5293244"/>
          </a:xfrm>
          <a:prstGeom prst="rect">
            <a:avLst/>
          </a:prstGeom>
        </p:spPr>
        <p:txBody>
          <a:bodyPr vert="horz" wrap="square" lIns="0" tIns="25400" rIns="0" bIns="0" rtlCol="0">
            <a:spAutoFit/>
          </a:bodyPr>
          <a:lstStyle/>
          <a:p>
            <a:pPr marL="25400" marR="234950">
              <a:lnSpc>
                <a:spcPct val="114599"/>
              </a:lnSpc>
              <a:spcBef>
                <a:spcPts val="200"/>
              </a:spcBef>
            </a:pPr>
            <a:r>
              <a:rPr sz="3600" dirty="0">
                <a:latin typeface="Tahoma"/>
                <a:cs typeface="Tahoma"/>
              </a:rPr>
              <a:t>Active</a:t>
            </a:r>
            <a:r>
              <a:rPr sz="3600" spc="-190" dirty="0">
                <a:latin typeface="Tahoma"/>
                <a:cs typeface="Tahoma"/>
              </a:rPr>
              <a:t> </a:t>
            </a:r>
            <a:r>
              <a:rPr sz="3600" dirty="0">
                <a:latin typeface="Tahoma"/>
                <a:cs typeface="Tahoma"/>
              </a:rPr>
              <a:t>Directory</a:t>
            </a:r>
            <a:r>
              <a:rPr sz="3600" spc="-180" dirty="0">
                <a:latin typeface="Tahoma"/>
                <a:cs typeface="Tahoma"/>
              </a:rPr>
              <a:t> </a:t>
            </a:r>
            <a:r>
              <a:rPr sz="3600" spc="-70" dirty="0">
                <a:latin typeface="Tahoma"/>
                <a:cs typeface="Tahoma"/>
              </a:rPr>
              <a:t>-</a:t>
            </a:r>
            <a:r>
              <a:rPr sz="3600" spc="-180" dirty="0">
                <a:latin typeface="Tahoma"/>
                <a:cs typeface="Tahoma"/>
              </a:rPr>
              <a:t> </a:t>
            </a:r>
            <a:r>
              <a:rPr sz="3600" spc="-90" dirty="0">
                <a:latin typeface="Tahoma"/>
                <a:cs typeface="Tahoma"/>
              </a:rPr>
              <a:t>a</a:t>
            </a:r>
            <a:r>
              <a:rPr sz="3600" spc="-180" dirty="0">
                <a:latin typeface="Tahoma"/>
                <a:cs typeface="Tahoma"/>
              </a:rPr>
              <a:t> </a:t>
            </a:r>
            <a:r>
              <a:rPr sz="3600" dirty="0">
                <a:latin typeface="Tahoma"/>
                <a:cs typeface="Tahoma"/>
              </a:rPr>
              <a:t>directory</a:t>
            </a:r>
            <a:r>
              <a:rPr sz="3600" spc="-180" dirty="0">
                <a:latin typeface="Tahoma"/>
                <a:cs typeface="Tahoma"/>
              </a:rPr>
              <a:t> </a:t>
            </a:r>
            <a:r>
              <a:rPr sz="3600" dirty="0">
                <a:latin typeface="Tahoma"/>
                <a:cs typeface="Tahoma"/>
              </a:rPr>
              <a:t>service</a:t>
            </a:r>
            <a:r>
              <a:rPr sz="3600" spc="-190" dirty="0">
                <a:latin typeface="Tahoma"/>
                <a:cs typeface="Tahoma"/>
              </a:rPr>
              <a:t> </a:t>
            </a:r>
            <a:r>
              <a:rPr sz="3600" dirty="0">
                <a:latin typeface="Tahoma"/>
                <a:cs typeface="Tahoma"/>
              </a:rPr>
              <a:t>that</a:t>
            </a:r>
            <a:r>
              <a:rPr sz="3600" spc="-180" dirty="0">
                <a:latin typeface="Tahoma"/>
                <a:cs typeface="Tahoma"/>
              </a:rPr>
              <a:t> </a:t>
            </a:r>
            <a:r>
              <a:rPr sz="3600" dirty="0">
                <a:latin typeface="Tahoma"/>
                <a:cs typeface="Tahoma"/>
              </a:rPr>
              <a:t>keeps</a:t>
            </a:r>
            <a:r>
              <a:rPr sz="3600" spc="-180" dirty="0">
                <a:latin typeface="Tahoma"/>
                <a:cs typeface="Tahoma"/>
              </a:rPr>
              <a:t> </a:t>
            </a:r>
            <a:r>
              <a:rPr sz="3600" dirty="0">
                <a:latin typeface="Tahoma"/>
                <a:cs typeface="Tahoma"/>
              </a:rPr>
              <a:t>track</a:t>
            </a:r>
            <a:r>
              <a:rPr sz="3600" spc="-180" dirty="0">
                <a:latin typeface="Tahoma"/>
                <a:cs typeface="Tahoma"/>
              </a:rPr>
              <a:t> </a:t>
            </a:r>
            <a:r>
              <a:rPr sz="3600" dirty="0">
                <a:latin typeface="Tahoma"/>
                <a:cs typeface="Tahoma"/>
              </a:rPr>
              <a:t>of</a:t>
            </a:r>
            <a:r>
              <a:rPr sz="3600" spc="-180" dirty="0">
                <a:latin typeface="Tahoma"/>
                <a:cs typeface="Tahoma"/>
              </a:rPr>
              <a:t> </a:t>
            </a:r>
            <a:r>
              <a:rPr sz="3600" dirty="0">
                <a:latin typeface="Tahoma"/>
                <a:cs typeface="Tahoma"/>
              </a:rPr>
              <a:t>users</a:t>
            </a:r>
            <a:r>
              <a:rPr sz="3600" spc="-190" dirty="0">
                <a:latin typeface="Tahoma"/>
                <a:cs typeface="Tahoma"/>
              </a:rPr>
              <a:t> </a:t>
            </a:r>
            <a:r>
              <a:rPr sz="3600" spc="-50" dirty="0">
                <a:latin typeface="Tahoma"/>
                <a:cs typeface="Tahoma"/>
              </a:rPr>
              <a:t>and </a:t>
            </a:r>
            <a:r>
              <a:rPr sz="3600" spc="-20" dirty="0">
                <a:latin typeface="Tahoma"/>
                <a:cs typeface="Tahoma"/>
              </a:rPr>
              <a:t>systems</a:t>
            </a:r>
            <a:r>
              <a:rPr sz="3600" spc="-280" dirty="0">
                <a:latin typeface="Tahoma"/>
                <a:cs typeface="Tahoma"/>
              </a:rPr>
              <a:t> </a:t>
            </a:r>
            <a:r>
              <a:rPr sz="3600" dirty="0">
                <a:latin typeface="Tahoma"/>
                <a:cs typeface="Tahoma"/>
              </a:rPr>
              <a:t>within</a:t>
            </a:r>
            <a:r>
              <a:rPr sz="3600" spc="-270" dirty="0">
                <a:latin typeface="Tahoma"/>
                <a:cs typeface="Tahoma"/>
              </a:rPr>
              <a:t> </a:t>
            </a:r>
            <a:r>
              <a:rPr sz="3600" dirty="0">
                <a:latin typeface="Tahoma"/>
                <a:cs typeface="Tahoma"/>
              </a:rPr>
              <a:t>the</a:t>
            </a:r>
            <a:r>
              <a:rPr sz="3600" spc="-280" dirty="0">
                <a:latin typeface="Tahoma"/>
                <a:cs typeface="Tahoma"/>
              </a:rPr>
              <a:t> </a:t>
            </a:r>
            <a:r>
              <a:rPr sz="3600" spc="-20" dirty="0">
                <a:latin typeface="Tahoma"/>
                <a:cs typeface="Tahoma"/>
              </a:rPr>
              <a:t>network</a:t>
            </a:r>
            <a:endParaRPr sz="3600" dirty="0">
              <a:latin typeface="Tahoma"/>
              <a:cs typeface="Tahoma"/>
            </a:endParaRPr>
          </a:p>
          <a:p>
            <a:pPr marL="939800" marR="636270" indent="-734060">
              <a:lnSpc>
                <a:spcPct val="114599"/>
              </a:lnSpc>
              <a:spcBef>
                <a:spcPts val="3150"/>
              </a:spcBef>
              <a:buFont typeface="Arial MT"/>
              <a:buChar char="●"/>
              <a:tabLst>
                <a:tab pos="939800" algn="l"/>
              </a:tabLst>
            </a:pPr>
            <a:r>
              <a:rPr sz="3600" dirty="0">
                <a:latin typeface="Tahoma"/>
                <a:cs typeface="Tahoma"/>
              </a:rPr>
              <a:t>Utilizes</a:t>
            </a:r>
            <a:r>
              <a:rPr sz="3600" spc="-240" dirty="0">
                <a:latin typeface="Tahoma"/>
                <a:cs typeface="Tahoma"/>
              </a:rPr>
              <a:t> </a:t>
            </a:r>
            <a:r>
              <a:rPr sz="3600" spc="-20" dirty="0">
                <a:latin typeface="Tahoma"/>
                <a:cs typeface="Tahoma"/>
              </a:rPr>
              <a:t>domains</a:t>
            </a:r>
            <a:r>
              <a:rPr sz="3600" spc="-228" dirty="0">
                <a:latin typeface="Tahoma"/>
                <a:cs typeface="Tahoma"/>
              </a:rPr>
              <a:t> </a:t>
            </a:r>
            <a:r>
              <a:rPr sz="3600" spc="-70" dirty="0">
                <a:latin typeface="Tahoma"/>
                <a:cs typeface="Tahoma"/>
              </a:rPr>
              <a:t>-</a:t>
            </a:r>
            <a:r>
              <a:rPr sz="3600" spc="-228" dirty="0">
                <a:latin typeface="Tahoma"/>
                <a:cs typeface="Tahoma"/>
              </a:rPr>
              <a:t> </a:t>
            </a:r>
            <a:r>
              <a:rPr sz="3600" dirty="0">
                <a:latin typeface="Tahoma"/>
                <a:cs typeface="Tahoma"/>
              </a:rPr>
              <a:t>computer</a:t>
            </a:r>
            <a:r>
              <a:rPr sz="3600" spc="-228" dirty="0">
                <a:latin typeface="Tahoma"/>
                <a:cs typeface="Tahoma"/>
              </a:rPr>
              <a:t> </a:t>
            </a:r>
            <a:r>
              <a:rPr sz="3600" dirty="0">
                <a:latin typeface="Tahoma"/>
                <a:cs typeface="Tahoma"/>
              </a:rPr>
              <a:t>network</a:t>
            </a:r>
            <a:r>
              <a:rPr sz="3600" spc="-228" dirty="0">
                <a:latin typeface="Tahoma"/>
                <a:cs typeface="Tahoma"/>
              </a:rPr>
              <a:t> </a:t>
            </a:r>
            <a:r>
              <a:rPr sz="3600" dirty="0">
                <a:latin typeface="Tahoma"/>
                <a:cs typeface="Tahoma"/>
              </a:rPr>
              <a:t>with</a:t>
            </a:r>
            <a:r>
              <a:rPr sz="3600" spc="-228" dirty="0">
                <a:latin typeface="Tahoma"/>
                <a:cs typeface="Tahoma"/>
              </a:rPr>
              <a:t> </a:t>
            </a:r>
            <a:r>
              <a:rPr sz="3600" dirty="0">
                <a:latin typeface="Tahoma"/>
                <a:cs typeface="Tahoma"/>
              </a:rPr>
              <a:t>all</a:t>
            </a:r>
            <a:r>
              <a:rPr sz="3600" spc="-228" dirty="0">
                <a:latin typeface="Tahoma"/>
                <a:cs typeface="Tahoma"/>
              </a:rPr>
              <a:t> </a:t>
            </a:r>
            <a:r>
              <a:rPr sz="3600" dirty="0">
                <a:latin typeface="Tahoma"/>
                <a:cs typeface="Tahoma"/>
              </a:rPr>
              <a:t>user</a:t>
            </a:r>
            <a:r>
              <a:rPr sz="3600" spc="-228" dirty="0">
                <a:latin typeface="Tahoma"/>
                <a:cs typeface="Tahoma"/>
              </a:rPr>
              <a:t> </a:t>
            </a:r>
            <a:r>
              <a:rPr sz="3600" spc="-20" dirty="0">
                <a:latin typeface="Tahoma"/>
                <a:cs typeface="Tahoma"/>
              </a:rPr>
              <a:t>accounts, </a:t>
            </a:r>
            <a:r>
              <a:rPr sz="3600" spc="-70" dirty="0">
                <a:latin typeface="Tahoma"/>
                <a:cs typeface="Tahoma"/>
              </a:rPr>
              <a:t>systems,</a:t>
            </a:r>
            <a:r>
              <a:rPr sz="3600" spc="-250" dirty="0">
                <a:latin typeface="Tahoma"/>
                <a:cs typeface="Tahoma"/>
              </a:rPr>
              <a:t> </a:t>
            </a:r>
            <a:r>
              <a:rPr sz="3600" spc="-50" dirty="0">
                <a:latin typeface="Tahoma"/>
                <a:cs typeface="Tahoma"/>
              </a:rPr>
              <a:t>and</a:t>
            </a:r>
            <a:r>
              <a:rPr sz="3600" spc="-250" dirty="0">
                <a:latin typeface="Tahoma"/>
                <a:cs typeface="Tahoma"/>
              </a:rPr>
              <a:t> </a:t>
            </a:r>
            <a:r>
              <a:rPr sz="3600" dirty="0">
                <a:latin typeface="Tahoma"/>
                <a:cs typeface="Tahoma"/>
              </a:rPr>
              <a:t>security</a:t>
            </a:r>
            <a:r>
              <a:rPr sz="3600" spc="-250" dirty="0">
                <a:latin typeface="Tahoma"/>
                <a:cs typeface="Tahoma"/>
              </a:rPr>
              <a:t> </a:t>
            </a:r>
            <a:r>
              <a:rPr sz="3600" dirty="0">
                <a:latin typeface="Tahoma"/>
                <a:cs typeface="Tahoma"/>
              </a:rPr>
              <a:t>policies</a:t>
            </a:r>
            <a:r>
              <a:rPr sz="3600" spc="-250" dirty="0">
                <a:latin typeface="Tahoma"/>
                <a:cs typeface="Tahoma"/>
              </a:rPr>
              <a:t> </a:t>
            </a:r>
            <a:r>
              <a:rPr sz="3600" dirty="0">
                <a:latin typeface="Tahoma"/>
                <a:cs typeface="Tahoma"/>
              </a:rPr>
              <a:t>registered</a:t>
            </a:r>
            <a:r>
              <a:rPr sz="3600" spc="-250" dirty="0">
                <a:latin typeface="Tahoma"/>
                <a:cs typeface="Tahoma"/>
              </a:rPr>
              <a:t> </a:t>
            </a:r>
            <a:r>
              <a:rPr sz="3600" dirty="0">
                <a:latin typeface="Tahoma"/>
                <a:cs typeface="Tahoma"/>
              </a:rPr>
              <a:t>within</a:t>
            </a:r>
            <a:r>
              <a:rPr sz="3600" spc="-250" dirty="0">
                <a:latin typeface="Tahoma"/>
                <a:cs typeface="Tahoma"/>
              </a:rPr>
              <a:t> </a:t>
            </a:r>
            <a:r>
              <a:rPr sz="3600" spc="-90" dirty="0">
                <a:latin typeface="Tahoma"/>
                <a:cs typeface="Tahoma"/>
              </a:rPr>
              <a:t>a</a:t>
            </a:r>
            <a:r>
              <a:rPr sz="3600" spc="-250" dirty="0">
                <a:latin typeface="Tahoma"/>
                <a:cs typeface="Tahoma"/>
              </a:rPr>
              <a:t> </a:t>
            </a:r>
            <a:r>
              <a:rPr sz="3600" spc="-20" dirty="0">
                <a:latin typeface="Tahoma"/>
                <a:cs typeface="Tahoma"/>
              </a:rPr>
              <a:t>central database</a:t>
            </a:r>
            <a:endParaRPr sz="3600" dirty="0">
              <a:latin typeface="Tahoma"/>
              <a:cs typeface="Tahoma"/>
            </a:endParaRPr>
          </a:p>
          <a:p>
            <a:pPr marL="25400" marR="10160">
              <a:lnSpc>
                <a:spcPct val="114599"/>
              </a:lnSpc>
              <a:spcBef>
                <a:spcPts val="3140"/>
              </a:spcBef>
            </a:pPr>
            <a:r>
              <a:rPr sz="3600" dirty="0">
                <a:latin typeface="Tahoma"/>
                <a:cs typeface="Tahoma"/>
              </a:rPr>
              <a:t>Basically</a:t>
            </a:r>
            <a:r>
              <a:rPr sz="3600" spc="-190" dirty="0">
                <a:latin typeface="Tahoma"/>
                <a:cs typeface="Tahoma"/>
              </a:rPr>
              <a:t> </a:t>
            </a:r>
            <a:r>
              <a:rPr sz="3600" spc="-90" dirty="0">
                <a:latin typeface="Tahoma"/>
                <a:cs typeface="Tahoma"/>
              </a:rPr>
              <a:t>a</a:t>
            </a:r>
            <a:r>
              <a:rPr sz="3600" spc="-190" dirty="0">
                <a:latin typeface="Tahoma"/>
                <a:cs typeface="Tahoma"/>
              </a:rPr>
              <a:t> </a:t>
            </a:r>
            <a:r>
              <a:rPr sz="3600" dirty="0">
                <a:latin typeface="Tahoma"/>
                <a:cs typeface="Tahoma"/>
              </a:rPr>
              <a:t>service</a:t>
            </a:r>
            <a:r>
              <a:rPr sz="3600" spc="-190" dirty="0">
                <a:latin typeface="Tahoma"/>
                <a:cs typeface="Tahoma"/>
              </a:rPr>
              <a:t> </a:t>
            </a:r>
            <a:r>
              <a:rPr sz="3600" dirty="0">
                <a:latin typeface="Tahoma"/>
                <a:cs typeface="Tahoma"/>
              </a:rPr>
              <a:t>that</a:t>
            </a:r>
            <a:r>
              <a:rPr sz="3600" spc="-190" dirty="0">
                <a:latin typeface="Tahoma"/>
                <a:cs typeface="Tahoma"/>
              </a:rPr>
              <a:t> </a:t>
            </a:r>
            <a:r>
              <a:rPr sz="3600" dirty="0">
                <a:latin typeface="Tahoma"/>
                <a:cs typeface="Tahoma"/>
              </a:rPr>
              <a:t>allows</a:t>
            </a:r>
            <a:r>
              <a:rPr sz="3600" spc="-190" dirty="0">
                <a:latin typeface="Tahoma"/>
                <a:cs typeface="Tahoma"/>
              </a:rPr>
              <a:t> </a:t>
            </a:r>
            <a:r>
              <a:rPr sz="3600" dirty="0">
                <a:latin typeface="Tahoma"/>
                <a:cs typeface="Tahoma"/>
              </a:rPr>
              <a:t>administrators</a:t>
            </a:r>
            <a:r>
              <a:rPr sz="3600" spc="-190" dirty="0">
                <a:latin typeface="Tahoma"/>
                <a:cs typeface="Tahoma"/>
              </a:rPr>
              <a:t> </a:t>
            </a:r>
            <a:r>
              <a:rPr sz="3600" dirty="0">
                <a:latin typeface="Tahoma"/>
                <a:cs typeface="Tahoma"/>
              </a:rPr>
              <a:t>of</a:t>
            </a:r>
            <a:r>
              <a:rPr sz="3600" spc="-190" dirty="0">
                <a:latin typeface="Tahoma"/>
                <a:cs typeface="Tahoma"/>
              </a:rPr>
              <a:t> </a:t>
            </a:r>
            <a:r>
              <a:rPr sz="3600" dirty="0">
                <a:latin typeface="Tahoma"/>
                <a:cs typeface="Tahoma"/>
              </a:rPr>
              <a:t>Windows</a:t>
            </a:r>
            <a:r>
              <a:rPr sz="3600" spc="-190" dirty="0">
                <a:latin typeface="Tahoma"/>
                <a:cs typeface="Tahoma"/>
              </a:rPr>
              <a:t> </a:t>
            </a:r>
            <a:r>
              <a:rPr sz="3600" spc="-20" dirty="0">
                <a:latin typeface="Tahoma"/>
                <a:cs typeface="Tahoma"/>
              </a:rPr>
              <a:t>networks </a:t>
            </a:r>
            <a:r>
              <a:rPr sz="3600" dirty="0">
                <a:latin typeface="Tahoma"/>
                <a:cs typeface="Tahoma"/>
              </a:rPr>
              <a:t>to</a:t>
            </a:r>
            <a:r>
              <a:rPr sz="3600" spc="-320" dirty="0">
                <a:latin typeface="Tahoma"/>
                <a:cs typeface="Tahoma"/>
              </a:rPr>
              <a:t> </a:t>
            </a:r>
            <a:r>
              <a:rPr sz="3600" spc="-100" dirty="0">
                <a:latin typeface="Tahoma"/>
                <a:cs typeface="Tahoma"/>
              </a:rPr>
              <a:t>manage</a:t>
            </a:r>
            <a:r>
              <a:rPr sz="3600" spc="-320" dirty="0">
                <a:latin typeface="Tahoma"/>
                <a:cs typeface="Tahoma"/>
              </a:rPr>
              <a:t> </a:t>
            </a:r>
            <a:r>
              <a:rPr sz="3600" dirty="0">
                <a:latin typeface="Tahoma"/>
                <a:cs typeface="Tahoma"/>
              </a:rPr>
              <a:t>users</a:t>
            </a:r>
            <a:r>
              <a:rPr sz="3600" spc="-320" dirty="0">
                <a:latin typeface="Tahoma"/>
                <a:cs typeface="Tahoma"/>
              </a:rPr>
              <a:t> </a:t>
            </a:r>
            <a:r>
              <a:rPr sz="3600" dirty="0">
                <a:latin typeface="Tahoma"/>
                <a:cs typeface="Tahoma"/>
              </a:rPr>
              <a:t>who</a:t>
            </a:r>
            <a:r>
              <a:rPr sz="3600" spc="-320" dirty="0">
                <a:latin typeface="Tahoma"/>
                <a:cs typeface="Tahoma"/>
              </a:rPr>
              <a:t> </a:t>
            </a:r>
            <a:r>
              <a:rPr sz="3600" spc="-20" dirty="0">
                <a:latin typeface="Tahoma"/>
                <a:cs typeface="Tahoma"/>
              </a:rPr>
              <a:t>need</a:t>
            </a:r>
            <a:r>
              <a:rPr sz="3600" spc="-320" dirty="0">
                <a:latin typeface="Tahoma"/>
                <a:cs typeface="Tahoma"/>
              </a:rPr>
              <a:t> </a:t>
            </a:r>
            <a:r>
              <a:rPr sz="3600" dirty="0">
                <a:latin typeface="Tahoma"/>
                <a:cs typeface="Tahoma"/>
              </a:rPr>
              <a:t>the</a:t>
            </a:r>
            <a:r>
              <a:rPr sz="3600" spc="-310" dirty="0">
                <a:latin typeface="Tahoma"/>
                <a:cs typeface="Tahoma"/>
              </a:rPr>
              <a:t> </a:t>
            </a:r>
            <a:r>
              <a:rPr sz="3600" dirty="0">
                <a:latin typeface="Tahoma"/>
                <a:cs typeface="Tahoma"/>
              </a:rPr>
              <a:t>ability</a:t>
            </a:r>
            <a:r>
              <a:rPr sz="3600" spc="-320" dirty="0">
                <a:latin typeface="Tahoma"/>
                <a:cs typeface="Tahoma"/>
              </a:rPr>
              <a:t> </a:t>
            </a:r>
            <a:r>
              <a:rPr sz="3600" dirty="0">
                <a:latin typeface="Tahoma"/>
                <a:cs typeface="Tahoma"/>
              </a:rPr>
              <a:t>to</a:t>
            </a:r>
            <a:r>
              <a:rPr sz="3600" spc="-320" dirty="0">
                <a:latin typeface="Tahoma"/>
                <a:cs typeface="Tahoma"/>
              </a:rPr>
              <a:t> </a:t>
            </a:r>
            <a:r>
              <a:rPr sz="3600" spc="-20" dirty="0">
                <a:latin typeface="Tahoma"/>
                <a:cs typeface="Tahoma"/>
              </a:rPr>
              <a:t>access</a:t>
            </a:r>
            <a:r>
              <a:rPr sz="3600" spc="-320" dirty="0">
                <a:latin typeface="Tahoma"/>
                <a:cs typeface="Tahoma"/>
              </a:rPr>
              <a:t> </a:t>
            </a:r>
            <a:r>
              <a:rPr sz="3600" spc="-20" dirty="0">
                <a:latin typeface="Tahoma"/>
                <a:cs typeface="Tahoma"/>
              </a:rPr>
              <a:t>multiple </a:t>
            </a:r>
            <a:r>
              <a:rPr sz="3600" dirty="0">
                <a:latin typeface="Tahoma"/>
                <a:cs typeface="Tahoma"/>
              </a:rPr>
              <a:t>services/systems</a:t>
            </a:r>
            <a:r>
              <a:rPr sz="3600" spc="-408" dirty="0">
                <a:latin typeface="Tahoma"/>
                <a:cs typeface="Tahoma"/>
              </a:rPr>
              <a:t> </a:t>
            </a:r>
            <a:r>
              <a:rPr sz="3600" dirty="0">
                <a:latin typeface="Tahoma"/>
                <a:cs typeface="Tahoma"/>
              </a:rPr>
              <a:t>across</a:t>
            </a:r>
            <a:r>
              <a:rPr sz="3600" spc="-408" dirty="0">
                <a:latin typeface="Tahoma"/>
                <a:cs typeface="Tahoma"/>
              </a:rPr>
              <a:t> </a:t>
            </a:r>
            <a:r>
              <a:rPr sz="3600" dirty="0">
                <a:latin typeface="Tahoma"/>
                <a:cs typeface="Tahoma"/>
              </a:rPr>
              <a:t>the</a:t>
            </a:r>
            <a:r>
              <a:rPr sz="3600" spc="-400" dirty="0">
                <a:latin typeface="Tahoma"/>
                <a:cs typeface="Tahoma"/>
              </a:rPr>
              <a:t> </a:t>
            </a:r>
            <a:r>
              <a:rPr sz="3600" spc="-20" dirty="0">
                <a:latin typeface="Tahoma"/>
                <a:cs typeface="Tahoma"/>
              </a:rPr>
              <a:t>network</a:t>
            </a:r>
            <a:endParaRPr sz="3600" dirty="0">
              <a:latin typeface="Tahoma"/>
              <a:cs typeface="Tahoma"/>
            </a:endParaRPr>
          </a:p>
        </p:txBody>
      </p:sp>
    </p:spTree>
    <p:extLst>
      <p:ext uri="{BB962C8B-B14F-4D97-AF65-F5344CB8AC3E}">
        <p14:creationId xmlns:p14="http://schemas.microsoft.com/office/powerpoint/2010/main" val="29962384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1993</TotalTime>
  <Words>13613</Words>
  <Application>Microsoft Office PowerPoint</Application>
  <PresentationFormat>Custom</PresentationFormat>
  <Paragraphs>1444</Paragraphs>
  <Slides>119</Slides>
  <Notes>22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119</vt:i4>
      </vt:variant>
    </vt:vector>
  </HeadingPairs>
  <TitlesOfParts>
    <vt:vector size="130" baseType="lpstr">
      <vt:lpstr>SimSun</vt:lpstr>
      <vt:lpstr>Wingdings</vt:lpstr>
      <vt:lpstr>Verdana</vt:lpstr>
      <vt:lpstr>Tahoma</vt:lpstr>
      <vt:lpstr>Times New Roman</vt:lpstr>
      <vt:lpstr>Courier New</vt:lpstr>
      <vt:lpstr>Trebuchet MS</vt:lpstr>
      <vt:lpstr>Arial</vt:lpstr>
      <vt:lpstr>Arial MT</vt:lpstr>
      <vt:lpstr>Calibri</vt:lpstr>
      <vt:lpstr>Office Theme</vt:lpstr>
      <vt:lpstr>PowerPoint Presentation</vt:lpstr>
      <vt:lpstr>Introduction to Cloud Computing</vt:lpstr>
      <vt:lpstr>Types of Cloud Computing Services</vt:lpstr>
      <vt:lpstr>Separation of Responsibilities in Cloud (Shared Responsibility Model)</vt:lpstr>
      <vt:lpstr>Cloud Deployment Models</vt:lpstr>
      <vt:lpstr>Cloud Computing Threats</vt:lpstr>
      <vt:lpstr>CSP Native Service Nomenclature (The Multi-Cloud Rosetta Stone)</vt:lpstr>
      <vt:lpstr>Storage Services (Storing unstructured data at scale)</vt:lpstr>
      <vt:lpstr>Virtual Compute &amp; Modern Scaling</vt:lpstr>
      <vt:lpstr>Networking &amp; Security Boundaries</vt:lpstr>
      <vt:lpstr>Security Governance &amp; Identity Structure</vt:lpstr>
      <vt:lpstr>Identity and Access Management (IAM)</vt:lpstr>
      <vt:lpstr>Identity and Access Management (IAM)</vt:lpstr>
      <vt:lpstr>Cloud Endpoint Protection &amp; Vulnerability Management</vt:lpstr>
      <vt:lpstr>Cloud Security Posture Management (CSPM)</vt:lpstr>
      <vt:lpstr>Cloud Logging – Unified Security Monitoring (SIEM/XDR)</vt:lpstr>
      <vt:lpstr>Log Types and Collection</vt:lpstr>
      <vt:lpstr>Log Aggregation – AWS</vt:lpstr>
      <vt:lpstr>Log Aggregation – Azure</vt:lpstr>
      <vt:lpstr>Log Aggregation – GCP</vt:lpstr>
      <vt:lpstr>Cloud Security Control Layers</vt:lpstr>
      <vt:lpstr>What is Cloud Hacking?</vt:lpstr>
      <vt:lpstr>Is Cloud Computing Secure?</vt:lpstr>
      <vt:lpstr>Is Cloud Computing Secure?</vt:lpstr>
      <vt:lpstr>Is Cloud Computing Secure?</vt:lpstr>
      <vt:lpstr>Is Cloud Computing Secure?</vt:lpstr>
      <vt:lpstr>Security Characteristics</vt:lpstr>
      <vt:lpstr>Security Risks</vt:lpstr>
      <vt:lpstr>Security Risks</vt:lpstr>
      <vt:lpstr>Security Risks</vt:lpstr>
      <vt:lpstr>Cloud Security Simplified </vt:lpstr>
      <vt:lpstr>Cloud Security Simplified </vt:lpstr>
      <vt:lpstr>Cloud Security Simplified </vt:lpstr>
      <vt:lpstr>Cloud Security Simplified </vt:lpstr>
      <vt:lpstr>PowerPoint Presentation</vt:lpstr>
      <vt:lpstr>PowerPoint Presentation</vt:lpstr>
      <vt:lpstr>Operating System Security</vt:lpstr>
      <vt:lpstr>System Security Planning</vt:lpstr>
      <vt:lpstr>System Security Planning Process</vt:lpstr>
      <vt:lpstr>Operating Systems Hardening</vt:lpstr>
      <vt:lpstr>Initial Setup and Patching</vt:lpstr>
      <vt:lpstr>Remove Unnecessary Services</vt:lpstr>
      <vt:lpstr>Configure Users and Privileges </vt:lpstr>
      <vt:lpstr>Configure Resource Controls</vt:lpstr>
      <vt:lpstr>System Testing</vt:lpstr>
      <vt:lpstr>Application Configuration</vt:lpstr>
      <vt:lpstr>Encryption Technology</vt:lpstr>
      <vt:lpstr>Security Maintenance</vt:lpstr>
      <vt:lpstr>Logging</vt:lpstr>
      <vt:lpstr>Data Backup and Archive</vt:lpstr>
      <vt:lpstr>LINUX SECURITY</vt:lpstr>
      <vt:lpstr>What is Linux ?</vt:lpstr>
      <vt:lpstr>Hardening </vt:lpstr>
      <vt:lpstr>What if we don’t Hardening ?</vt:lpstr>
      <vt:lpstr>Users and Groups</vt:lpstr>
      <vt:lpstr>File Security</vt:lpstr>
      <vt:lpstr>PowerPoint Presentation</vt:lpstr>
      <vt:lpstr>Linux Server Hardening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Operating System</vt:lpstr>
      <vt:lpstr>SELinux</vt:lpstr>
      <vt:lpstr>PowerPoint Presentation</vt:lpstr>
      <vt:lpstr>Linux/Unix Security: Patch/Configs</vt:lpstr>
      <vt:lpstr>Linux/Unix Security</vt:lpstr>
      <vt:lpstr>Linux/Unix Security</vt:lpstr>
      <vt:lpstr>Windows Security</vt:lpstr>
      <vt:lpstr>Windows Security</vt:lpstr>
      <vt:lpstr>Windows Security</vt:lpstr>
      <vt:lpstr>Virtualization</vt:lpstr>
      <vt:lpstr>Virtualization Alternatives</vt:lpstr>
      <vt:lpstr>Full Virtualization Variations</vt:lpstr>
      <vt:lpstr>Full Virtualization Variations</vt:lpstr>
      <vt:lpstr>Virtualization Security Issues</vt:lpstr>
      <vt:lpstr>Hypervisor Security</vt:lpstr>
      <vt:lpstr>PowerPoint Presentation</vt:lpstr>
      <vt:lpstr>Absolute Security</vt:lpstr>
      <vt:lpstr>Absolute Security</vt:lpstr>
      <vt:lpstr>General Advice: Drive Encryption</vt:lpstr>
      <vt:lpstr>General Advice: Strong Passwords</vt:lpstr>
      <vt:lpstr>General Advice: Access Control</vt:lpstr>
      <vt:lpstr>General Advice: Regular Backups</vt:lpstr>
      <vt:lpstr>General Windows Knowledge</vt:lpstr>
      <vt:lpstr>Cmd &amp; Powershell</vt:lpstr>
      <vt:lpstr>Know what is running</vt:lpstr>
      <vt:lpstr>Get-Process</vt:lpstr>
      <vt:lpstr>Windows Event Viewer</vt:lpstr>
      <vt:lpstr>Windows Event Viewer</vt:lpstr>
      <vt:lpstr>Windows Registry</vt:lpstr>
      <vt:lpstr>Important Windows Registry Keys</vt:lpstr>
      <vt:lpstr>Tin Foil Hats in Windows</vt:lpstr>
      <vt:lpstr>Active Directory</vt:lpstr>
      <vt:lpstr>What is Active Directory?</vt:lpstr>
      <vt:lpstr>Why do I need to know about Active Directory?</vt:lpstr>
      <vt:lpstr>Active Directory Components</vt:lpstr>
      <vt:lpstr>Active Directory Structure</vt:lpstr>
      <vt:lpstr>Active Directory Structure</vt:lpstr>
      <vt:lpstr>Group Policy</vt:lpstr>
      <vt:lpstr>Group Policy</vt:lpstr>
      <vt:lpstr>Threat Protection</vt:lpstr>
      <vt:lpstr>Updates to Microsoft Security Tools</vt:lpstr>
      <vt:lpstr>Defender Security Center</vt:lpstr>
      <vt:lpstr>PowerPoint Presentation</vt:lpstr>
      <vt:lpstr>Defender Exploit Guard</vt:lpstr>
      <vt:lpstr>Exploit Protection</vt:lpstr>
      <vt:lpstr>Attack Surface Reduction</vt:lpstr>
      <vt:lpstr>Network Protection</vt:lpstr>
      <vt:lpstr>Controlled folder access</vt:lpstr>
      <vt:lpstr>Windows Defender Playground</vt:lpstr>
      <vt:lpstr>Windows SmartScreen</vt:lpstr>
      <vt:lpstr>Defender Application Guard</vt:lpstr>
      <vt:lpstr>Event Forwarding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Mashreq Proposal</dc:title>
  <dc:creator>yogender jalal</dc:creator>
  <cp:lastModifiedBy>hp</cp:lastModifiedBy>
  <cp:revision>83</cp:revision>
  <dcterms:created xsi:type="dcterms:W3CDTF">2006-08-16T00:00:00Z</dcterms:created>
  <dcterms:modified xsi:type="dcterms:W3CDTF">2026-02-01T21:48:24Z</dcterms:modified>
  <dc:identifier>DAF5fbKOumE</dc:identifier>
</cp:coreProperties>
</file>